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7" r:id="rId11"/>
    <p:sldId id="43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90" d="100"/>
          <a:sy n="90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4A29A4-470F-4F7F-953F-DF8DF9D09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41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1CBBC9-EA8A-44F2-91DB-8E2F5A2D57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161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0F9322-B559-4581-804A-0225AB495CB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1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D67057-F42D-407E-821C-7FB6FF7392B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47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723727-A9B0-4937-B8B6-9F6E2C7251A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2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5F6E0A-62D1-4D75-9F0B-0B2589A565AC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482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AEC62F-A382-4C0E-8DC8-AF5F6681E5A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342B24-AD30-4283-BC3C-23E93BA33CD0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1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F72D5A-D281-4FA8-8936-4816EFD4209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3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84BEA6-3E63-4D31-B193-A735D00B555E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16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095D3-1FCD-41A1-BC73-CD6CF60D24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88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C881C-FCC3-4ED1-A3F3-0BA52D243D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37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A50ED-8919-4A71-A008-C58CA937D6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6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C3335-938E-44BB-80BF-349703500B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88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ADCF4-6787-4BDF-8316-124E4E6A6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6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0CF7C-3142-4570-B8BF-D2108E42C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6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58B43-3F44-49B0-8DDA-91F3C9F8B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96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A6709-6354-4BD1-94A1-8E5546638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15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ACE2DE-198F-41E2-B680-D9C860954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27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21367-BDF3-46B3-862F-4ACA81B66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85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DFB9B-A144-4B11-8B8A-A64E8B35C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4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109F3-F25E-4790-A10B-DF581211E0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0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0BE5E-038A-4F4F-B851-768A9F12C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51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91E4F28C-F209-4CC9-A988-28F35F7AF50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Queue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524000" y="4343400"/>
            <a:ext cx="1828800" cy="908050"/>
            <a:chOff x="1248" y="2736"/>
            <a:chExt cx="1152" cy="572"/>
          </a:xfrm>
        </p:grpSpPr>
        <p:sp>
          <p:nvSpPr>
            <p:cNvPr id="4136" name="Freeform 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1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1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1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1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1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1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1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1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1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1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0" name="Group 21"/>
          <p:cNvGrpSpPr>
            <a:grpSpLocks/>
          </p:cNvGrpSpPr>
          <p:nvPr/>
        </p:nvGrpSpPr>
        <p:grpSpPr bwMode="auto">
          <a:xfrm>
            <a:off x="3429000" y="3962400"/>
            <a:ext cx="1828800" cy="908050"/>
            <a:chOff x="2448" y="2496"/>
            <a:chExt cx="1152" cy="572"/>
          </a:xfrm>
        </p:grpSpPr>
        <p:sp>
          <p:nvSpPr>
            <p:cNvPr id="4119" name="Freeform 22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3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4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5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6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7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8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29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0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1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2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3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4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5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6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7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8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1" name="Group 39"/>
          <p:cNvGrpSpPr>
            <a:grpSpLocks/>
          </p:cNvGrpSpPr>
          <p:nvPr/>
        </p:nvGrpSpPr>
        <p:grpSpPr bwMode="auto">
          <a:xfrm>
            <a:off x="5334000" y="3581400"/>
            <a:ext cx="1828800" cy="908050"/>
            <a:chOff x="3648" y="2256"/>
            <a:chExt cx="1152" cy="572"/>
          </a:xfrm>
        </p:grpSpPr>
        <p:sp>
          <p:nvSpPr>
            <p:cNvPr id="4102" name="Freeform 40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41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42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43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44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45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46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47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48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49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50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51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52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53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54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55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56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Application: Round Robin Schedulers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8001000" cy="4114800"/>
          </a:xfrm>
        </p:spPr>
        <p:txBody>
          <a:bodyPr/>
          <a:lstStyle/>
          <a:p>
            <a:pPr marL="609600" indent="-609600"/>
            <a:r>
              <a:rPr lang="en-US" altLang="en-US" sz="2000" smtClean="0"/>
              <a:t>We can implement a round robin scheduler using a queue, 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, by repeatedly performing the following steps: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1900" smtClean="0"/>
              <a:t> </a:t>
            </a:r>
            <a:r>
              <a:rPr lang="en-US" altLang="en-US" sz="1900" i="1" smtClean="0"/>
              <a:t>e = Q.</a:t>
            </a:r>
            <a:r>
              <a:rPr lang="en-US" altLang="en-US" sz="1900" smtClean="0"/>
              <a:t>dequeue()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1900" smtClean="0"/>
              <a:t> Service element </a:t>
            </a:r>
            <a:r>
              <a:rPr lang="en-US" altLang="en-US" sz="1900" i="1" smtClean="0"/>
              <a:t>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1900" smtClean="0"/>
              <a:t> </a:t>
            </a:r>
            <a:r>
              <a:rPr lang="en-US" altLang="en-US" sz="1900" i="1" smtClean="0"/>
              <a:t>Q.</a:t>
            </a:r>
            <a:r>
              <a:rPr lang="en-US" altLang="en-US" sz="1900" smtClean="0"/>
              <a:t>enqueue(</a:t>
            </a:r>
            <a:r>
              <a:rPr lang="en-US" altLang="en-US" sz="1900" i="1" smtClean="0"/>
              <a:t>e</a:t>
            </a:r>
            <a:r>
              <a:rPr lang="en-US" altLang="en-US" sz="1900" smtClean="0"/>
              <a:t>)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endParaRPr lang="en-US" altLang="en-US" sz="1300" smtClean="0"/>
          </a:p>
        </p:txBody>
      </p:sp>
      <p:grpSp>
        <p:nvGrpSpPr>
          <p:cNvPr id="13316" name="Group 4"/>
          <p:cNvGrpSpPr>
            <a:grpSpLocks noChangeAspect="1"/>
          </p:cNvGrpSpPr>
          <p:nvPr/>
        </p:nvGrpSpPr>
        <p:grpSpPr bwMode="auto">
          <a:xfrm>
            <a:off x="1981200" y="4495800"/>
            <a:ext cx="5638800" cy="2209800"/>
            <a:chOff x="1248" y="2832"/>
            <a:chExt cx="3552" cy="1392"/>
          </a:xfrm>
        </p:grpSpPr>
        <p:sp>
          <p:nvSpPr>
            <p:cNvPr id="133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48" y="2832"/>
              <a:ext cx="3552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>
                <a:gd name="T0" fmla="*/ 2794 w 9600"/>
                <a:gd name="T1" fmla="*/ 403 h 1536"/>
                <a:gd name="T2" fmla="*/ 2851 w 9600"/>
                <a:gd name="T3" fmla="*/ 353 h 1536"/>
                <a:gd name="T4" fmla="*/ 2851 w 9600"/>
                <a:gd name="T5" fmla="*/ 353 h 1536"/>
                <a:gd name="T6" fmla="*/ 2851 w 9600"/>
                <a:gd name="T7" fmla="*/ 50 h 1536"/>
                <a:gd name="T8" fmla="*/ 2794 w 9600"/>
                <a:gd name="T9" fmla="*/ 0 h 1536"/>
                <a:gd name="T10" fmla="*/ 2794 w 9600"/>
                <a:gd name="T11" fmla="*/ 0 h 1536"/>
                <a:gd name="T12" fmla="*/ 57 w 9600"/>
                <a:gd name="T13" fmla="*/ 0 h 1536"/>
                <a:gd name="T14" fmla="*/ 0 w 9600"/>
                <a:gd name="T15" fmla="*/ 50 h 1536"/>
                <a:gd name="T16" fmla="*/ 0 w 9600"/>
                <a:gd name="T17" fmla="*/ 50 h 1536"/>
                <a:gd name="T18" fmla="*/ 0 w 9600"/>
                <a:gd name="T19" fmla="*/ 353 h 1536"/>
                <a:gd name="T20" fmla="*/ 57 w 9600"/>
                <a:gd name="T21" fmla="*/ 403 h 1536"/>
                <a:gd name="T22" fmla="*/ 57 w 9600"/>
                <a:gd name="T23" fmla="*/ 403 h 1536"/>
                <a:gd name="T24" fmla="*/ 2794 w 9600"/>
                <a:gd name="T25" fmla="*/ 403 h 1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9408" y="153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1568" y="2845"/>
              <a:ext cx="2851" cy="403"/>
            </a:xfrm>
            <a:custGeom>
              <a:avLst/>
              <a:gdLst>
                <a:gd name="T0" fmla="*/ 2794 w 9600"/>
                <a:gd name="T1" fmla="*/ 403 h 1536"/>
                <a:gd name="T2" fmla="*/ 2851 w 9600"/>
                <a:gd name="T3" fmla="*/ 353 h 1536"/>
                <a:gd name="T4" fmla="*/ 2851 w 9600"/>
                <a:gd name="T5" fmla="*/ 353 h 1536"/>
                <a:gd name="T6" fmla="*/ 2851 w 9600"/>
                <a:gd name="T7" fmla="*/ 50 h 1536"/>
                <a:gd name="T8" fmla="*/ 2794 w 9600"/>
                <a:gd name="T9" fmla="*/ 0 h 1536"/>
                <a:gd name="T10" fmla="*/ 2794 w 9600"/>
                <a:gd name="T11" fmla="*/ 0 h 1536"/>
                <a:gd name="T12" fmla="*/ 57 w 9600"/>
                <a:gd name="T13" fmla="*/ 0 h 1536"/>
                <a:gd name="T14" fmla="*/ 0 w 9600"/>
                <a:gd name="T15" fmla="*/ 50 h 1536"/>
                <a:gd name="T16" fmla="*/ 0 w 9600"/>
                <a:gd name="T17" fmla="*/ 50 h 1536"/>
                <a:gd name="T18" fmla="*/ 0 w 9600"/>
                <a:gd name="T19" fmla="*/ 353 h 1536"/>
                <a:gd name="T20" fmla="*/ 57 w 9600"/>
                <a:gd name="T21" fmla="*/ 403 h 1536"/>
                <a:gd name="T22" fmla="*/ 57 w 9600"/>
                <a:gd name="T23" fmla="*/ 403 h 1536"/>
                <a:gd name="T24" fmla="*/ 2794 w 9600"/>
                <a:gd name="T25" fmla="*/ 403 h 1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600" h="1536">
                  <a:moveTo>
                    <a:pt x="9408" y="1536"/>
                  </a:moveTo>
                  <a:cubicBezTo>
                    <a:pt x="9514" y="1536"/>
                    <a:pt x="9600" y="1450"/>
                    <a:pt x="9600" y="1344"/>
                  </a:cubicBezTo>
                  <a:lnTo>
                    <a:pt x="9600" y="192"/>
                  </a:lnTo>
                  <a:cubicBezTo>
                    <a:pt x="9600" y="86"/>
                    <a:pt x="9514" y="0"/>
                    <a:pt x="940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1344"/>
                  </a:lnTo>
                  <a:cubicBezTo>
                    <a:pt x="0" y="1450"/>
                    <a:pt x="86" y="1536"/>
                    <a:pt x="192" y="1536"/>
                  </a:cubicBezTo>
                  <a:lnTo>
                    <a:pt x="9408" y="1536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1" name="Rectangle 9"/>
            <p:cNvSpPr>
              <a:spLocks noChangeArrowheads="1"/>
            </p:cNvSpPr>
            <p:nvPr/>
          </p:nvSpPr>
          <p:spPr bwMode="auto">
            <a:xfrm>
              <a:off x="1682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3963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3507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050" y="2946"/>
              <a:ext cx="343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2594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2138" y="2946"/>
              <a:ext cx="342" cy="20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32" name="Freeform 20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>
                <a:gd name="T0" fmla="*/ 192 w 526"/>
                <a:gd name="T1" fmla="*/ 104 h 453"/>
                <a:gd name="T2" fmla="*/ 52 w 526"/>
                <a:gd name="T3" fmla="*/ 89 h 453"/>
                <a:gd name="T4" fmla="*/ 99 w 526"/>
                <a:gd name="T5" fmla="*/ 205 h 453"/>
                <a:gd name="T6" fmla="*/ 0 w 526"/>
                <a:gd name="T7" fmla="*/ 291 h 453"/>
                <a:gd name="T8" fmla="*/ 131 w 526"/>
                <a:gd name="T9" fmla="*/ 330 h 453"/>
                <a:gd name="T10" fmla="*/ 146 w 526"/>
                <a:gd name="T11" fmla="*/ 453 h 453"/>
                <a:gd name="T12" fmla="*/ 263 w 526"/>
                <a:gd name="T13" fmla="*/ 387 h 453"/>
                <a:gd name="T14" fmla="*/ 380 w 526"/>
                <a:gd name="T15" fmla="*/ 453 h 453"/>
                <a:gd name="T16" fmla="*/ 394 w 526"/>
                <a:gd name="T17" fmla="*/ 330 h 453"/>
                <a:gd name="T18" fmla="*/ 526 w 526"/>
                <a:gd name="T19" fmla="*/ 291 h 453"/>
                <a:gd name="T20" fmla="*/ 427 w 526"/>
                <a:gd name="T21" fmla="*/ 205 h 453"/>
                <a:gd name="T22" fmla="*/ 474 w 526"/>
                <a:gd name="T23" fmla="*/ 89 h 453"/>
                <a:gd name="T24" fmla="*/ 336 w 526"/>
                <a:gd name="T25" fmla="*/ 104 h 453"/>
                <a:gd name="T26" fmla="*/ 263 w 526"/>
                <a:gd name="T27" fmla="*/ 0 h 453"/>
                <a:gd name="T28" fmla="*/ 192 w 526"/>
                <a:gd name="T29" fmla="*/ 104 h 4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Freeform 21"/>
            <p:cNvSpPr>
              <a:spLocks/>
            </p:cNvSpPr>
            <p:nvPr/>
          </p:nvSpPr>
          <p:spPr bwMode="auto">
            <a:xfrm>
              <a:off x="2702" y="3500"/>
              <a:ext cx="526" cy="453"/>
            </a:xfrm>
            <a:custGeom>
              <a:avLst/>
              <a:gdLst>
                <a:gd name="T0" fmla="*/ 192 w 526"/>
                <a:gd name="T1" fmla="*/ 104 h 453"/>
                <a:gd name="T2" fmla="*/ 52 w 526"/>
                <a:gd name="T3" fmla="*/ 89 h 453"/>
                <a:gd name="T4" fmla="*/ 99 w 526"/>
                <a:gd name="T5" fmla="*/ 205 h 453"/>
                <a:gd name="T6" fmla="*/ 0 w 526"/>
                <a:gd name="T7" fmla="*/ 291 h 453"/>
                <a:gd name="T8" fmla="*/ 131 w 526"/>
                <a:gd name="T9" fmla="*/ 330 h 453"/>
                <a:gd name="T10" fmla="*/ 146 w 526"/>
                <a:gd name="T11" fmla="*/ 453 h 453"/>
                <a:gd name="T12" fmla="*/ 263 w 526"/>
                <a:gd name="T13" fmla="*/ 387 h 453"/>
                <a:gd name="T14" fmla="*/ 380 w 526"/>
                <a:gd name="T15" fmla="*/ 453 h 453"/>
                <a:gd name="T16" fmla="*/ 394 w 526"/>
                <a:gd name="T17" fmla="*/ 330 h 453"/>
                <a:gd name="T18" fmla="*/ 526 w 526"/>
                <a:gd name="T19" fmla="*/ 291 h 453"/>
                <a:gd name="T20" fmla="*/ 427 w 526"/>
                <a:gd name="T21" fmla="*/ 205 h 453"/>
                <a:gd name="T22" fmla="*/ 474 w 526"/>
                <a:gd name="T23" fmla="*/ 89 h 453"/>
                <a:gd name="T24" fmla="*/ 336 w 526"/>
                <a:gd name="T25" fmla="*/ 104 h 453"/>
                <a:gd name="T26" fmla="*/ 263 w 526"/>
                <a:gd name="T27" fmla="*/ 0 h 453"/>
                <a:gd name="T28" fmla="*/ 192 w 526"/>
                <a:gd name="T29" fmla="*/ 104 h 4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6" h="453">
                  <a:moveTo>
                    <a:pt x="192" y="104"/>
                  </a:moveTo>
                  <a:lnTo>
                    <a:pt x="52" y="89"/>
                  </a:lnTo>
                  <a:lnTo>
                    <a:pt x="99" y="205"/>
                  </a:lnTo>
                  <a:lnTo>
                    <a:pt x="0" y="291"/>
                  </a:lnTo>
                  <a:lnTo>
                    <a:pt x="131" y="330"/>
                  </a:lnTo>
                  <a:lnTo>
                    <a:pt x="146" y="453"/>
                  </a:lnTo>
                  <a:lnTo>
                    <a:pt x="263" y="387"/>
                  </a:lnTo>
                  <a:lnTo>
                    <a:pt x="380" y="453"/>
                  </a:lnTo>
                  <a:lnTo>
                    <a:pt x="394" y="330"/>
                  </a:lnTo>
                  <a:lnTo>
                    <a:pt x="526" y="291"/>
                  </a:lnTo>
                  <a:lnTo>
                    <a:pt x="427" y="205"/>
                  </a:lnTo>
                  <a:lnTo>
                    <a:pt x="474" y="89"/>
                  </a:lnTo>
                  <a:lnTo>
                    <a:pt x="336" y="104"/>
                  </a:lnTo>
                  <a:lnTo>
                    <a:pt x="263" y="0"/>
                  </a:lnTo>
                  <a:lnTo>
                    <a:pt x="192" y="10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4" name="Freeform 22"/>
            <p:cNvSpPr>
              <a:spLocks/>
            </p:cNvSpPr>
            <p:nvPr/>
          </p:nvSpPr>
          <p:spPr bwMode="auto">
            <a:xfrm>
              <a:off x="1380" y="3046"/>
              <a:ext cx="1257" cy="769"/>
            </a:xfrm>
            <a:custGeom>
              <a:avLst/>
              <a:gdLst>
                <a:gd name="T0" fmla="*/ 188 w 1257"/>
                <a:gd name="T1" fmla="*/ 0 h 769"/>
                <a:gd name="T2" fmla="*/ 21 w 1257"/>
                <a:gd name="T3" fmla="*/ 128 h 769"/>
                <a:gd name="T4" fmla="*/ 53 w 1257"/>
                <a:gd name="T5" fmla="*/ 366 h 769"/>
                <a:gd name="T6" fmla="*/ 487 w 1257"/>
                <a:gd name="T7" fmla="*/ 715 h 769"/>
                <a:gd name="T8" fmla="*/ 1257 w 1257"/>
                <a:gd name="T9" fmla="*/ 747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7" h="769">
                  <a:moveTo>
                    <a:pt x="188" y="0"/>
                  </a:moveTo>
                  <a:cubicBezTo>
                    <a:pt x="75" y="0"/>
                    <a:pt x="36" y="65"/>
                    <a:pt x="21" y="128"/>
                  </a:cubicBezTo>
                  <a:cubicBezTo>
                    <a:pt x="0" y="214"/>
                    <a:pt x="23" y="297"/>
                    <a:pt x="53" y="366"/>
                  </a:cubicBezTo>
                  <a:cubicBezTo>
                    <a:pt x="151" y="597"/>
                    <a:pt x="315" y="675"/>
                    <a:pt x="487" y="715"/>
                  </a:cubicBezTo>
                  <a:cubicBezTo>
                    <a:pt x="713" y="769"/>
                    <a:pt x="952" y="758"/>
                    <a:pt x="1257" y="74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Freeform 23"/>
            <p:cNvSpPr>
              <a:spLocks/>
            </p:cNvSpPr>
            <p:nvPr/>
          </p:nvSpPr>
          <p:spPr bwMode="auto">
            <a:xfrm>
              <a:off x="2630" y="3773"/>
              <a:ext cx="72" cy="41"/>
            </a:xfrm>
            <a:custGeom>
              <a:avLst/>
              <a:gdLst>
                <a:gd name="T0" fmla="*/ 0 w 72"/>
                <a:gd name="T1" fmla="*/ 0 h 41"/>
                <a:gd name="T2" fmla="*/ 72 w 72"/>
                <a:gd name="T3" fmla="*/ 18 h 41"/>
                <a:gd name="T4" fmla="*/ 2 w 72"/>
                <a:gd name="T5" fmla="*/ 41 h 41"/>
                <a:gd name="T6" fmla="*/ 0 w 72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" h="41">
                  <a:moveTo>
                    <a:pt x="0" y="0"/>
                  </a:moveTo>
                  <a:lnTo>
                    <a:pt x="72" y="18"/>
                  </a:lnTo>
                  <a:lnTo>
                    <a:pt x="2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6" name="Freeform 24"/>
            <p:cNvSpPr>
              <a:spLocks/>
            </p:cNvSpPr>
            <p:nvPr/>
          </p:nvSpPr>
          <p:spPr bwMode="auto">
            <a:xfrm>
              <a:off x="3228" y="3046"/>
              <a:ext cx="1509" cy="759"/>
            </a:xfrm>
            <a:custGeom>
              <a:avLst/>
              <a:gdLst>
                <a:gd name="T0" fmla="*/ 0 w 1509"/>
                <a:gd name="T1" fmla="*/ 745 h 759"/>
                <a:gd name="T2" fmla="*/ 132 w 1509"/>
                <a:gd name="T3" fmla="*/ 755 h 759"/>
                <a:gd name="T4" fmla="*/ 643 w 1509"/>
                <a:gd name="T5" fmla="*/ 730 h 759"/>
                <a:gd name="T6" fmla="*/ 1126 w 1509"/>
                <a:gd name="T7" fmla="*/ 656 h 759"/>
                <a:gd name="T8" fmla="*/ 1389 w 1509"/>
                <a:gd name="T9" fmla="*/ 494 h 759"/>
                <a:gd name="T10" fmla="*/ 1461 w 1509"/>
                <a:gd name="T11" fmla="*/ 361 h 759"/>
                <a:gd name="T12" fmla="*/ 1443 w 1509"/>
                <a:gd name="T13" fmla="*/ 47 h 759"/>
                <a:gd name="T14" fmla="*/ 1364 w 1509"/>
                <a:gd name="T15" fmla="*/ 8 h 759"/>
                <a:gd name="T16" fmla="*/ 1256 w 1509"/>
                <a:gd name="T17" fmla="*/ 1 h 7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09" h="759">
                  <a:moveTo>
                    <a:pt x="0" y="745"/>
                  </a:moveTo>
                  <a:cubicBezTo>
                    <a:pt x="108" y="755"/>
                    <a:pt x="120" y="755"/>
                    <a:pt x="132" y="755"/>
                  </a:cubicBezTo>
                  <a:cubicBezTo>
                    <a:pt x="291" y="759"/>
                    <a:pt x="448" y="746"/>
                    <a:pt x="643" y="730"/>
                  </a:cubicBezTo>
                  <a:cubicBezTo>
                    <a:pt x="798" y="718"/>
                    <a:pt x="977" y="705"/>
                    <a:pt x="1126" y="656"/>
                  </a:cubicBezTo>
                  <a:cubicBezTo>
                    <a:pt x="1235" y="621"/>
                    <a:pt x="1328" y="567"/>
                    <a:pt x="1389" y="494"/>
                  </a:cubicBezTo>
                  <a:cubicBezTo>
                    <a:pt x="1421" y="456"/>
                    <a:pt x="1444" y="413"/>
                    <a:pt x="1461" y="361"/>
                  </a:cubicBezTo>
                  <a:cubicBezTo>
                    <a:pt x="1497" y="254"/>
                    <a:pt x="1509" y="111"/>
                    <a:pt x="1443" y="47"/>
                  </a:cubicBezTo>
                  <a:cubicBezTo>
                    <a:pt x="1422" y="27"/>
                    <a:pt x="1392" y="15"/>
                    <a:pt x="1364" y="8"/>
                  </a:cubicBezTo>
                  <a:cubicBezTo>
                    <a:pt x="1332" y="0"/>
                    <a:pt x="1302" y="1"/>
                    <a:pt x="1256" y="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5"/>
            <p:cNvSpPr>
              <a:spLocks/>
            </p:cNvSpPr>
            <p:nvPr/>
          </p:nvSpPr>
          <p:spPr bwMode="auto">
            <a:xfrm>
              <a:off x="4419" y="3026"/>
              <a:ext cx="71" cy="42"/>
            </a:xfrm>
            <a:custGeom>
              <a:avLst/>
              <a:gdLst>
                <a:gd name="T0" fmla="*/ 71 w 71"/>
                <a:gd name="T1" fmla="*/ 42 h 42"/>
                <a:gd name="T2" fmla="*/ 0 w 71"/>
                <a:gd name="T3" fmla="*/ 20 h 42"/>
                <a:gd name="T4" fmla="*/ 71 w 71"/>
                <a:gd name="T5" fmla="*/ 0 h 42"/>
                <a:gd name="T6" fmla="*/ 71 w 71"/>
                <a:gd name="T7" fmla="*/ 42 h 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1" h="42">
                  <a:moveTo>
                    <a:pt x="71" y="42"/>
                  </a:moveTo>
                  <a:lnTo>
                    <a:pt x="0" y="20"/>
                  </a:lnTo>
                  <a:lnTo>
                    <a:pt x="71" y="0"/>
                  </a:lnTo>
                  <a:lnTo>
                    <a:pt x="71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2812" y="2849"/>
              <a:ext cx="43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Queue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39" name="Rectangle 27"/>
            <p:cNvSpPr>
              <a:spLocks noChangeArrowheads="1"/>
            </p:cNvSpPr>
            <p:nvPr/>
          </p:nvSpPr>
          <p:spPr bwMode="auto">
            <a:xfrm>
              <a:off x="2840" y="3638"/>
              <a:ext cx="30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Shared 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2831" y="3730"/>
              <a:ext cx="30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Service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1" name="Rectangle 29"/>
            <p:cNvSpPr>
              <a:spLocks noChangeArrowheads="1"/>
            </p:cNvSpPr>
            <p:nvPr/>
          </p:nvSpPr>
          <p:spPr bwMode="auto">
            <a:xfrm>
              <a:off x="1514" y="3327"/>
              <a:ext cx="8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1557" y="3327"/>
              <a:ext cx="8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1600" y="3327"/>
              <a:ext cx="3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Deque the 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1509" y="3420"/>
              <a:ext cx="49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next element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4071" y="3323"/>
              <a:ext cx="8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4114" y="3323"/>
              <a:ext cx="8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4157" y="3323"/>
              <a:ext cx="41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Enqueue the 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8" name="Rectangle 36"/>
            <p:cNvSpPr>
              <a:spLocks noChangeArrowheads="1"/>
            </p:cNvSpPr>
            <p:nvPr/>
          </p:nvSpPr>
          <p:spPr bwMode="auto">
            <a:xfrm>
              <a:off x="4033" y="3415"/>
              <a:ext cx="64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serviced element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49" name="Rectangle 37"/>
            <p:cNvSpPr>
              <a:spLocks noChangeArrowheads="1"/>
            </p:cNvSpPr>
            <p:nvPr/>
          </p:nvSpPr>
          <p:spPr bwMode="auto">
            <a:xfrm>
              <a:off x="2721" y="3323"/>
              <a:ext cx="81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50" name="Rectangle 38"/>
            <p:cNvSpPr>
              <a:spLocks noChangeArrowheads="1"/>
            </p:cNvSpPr>
            <p:nvPr/>
          </p:nvSpPr>
          <p:spPr bwMode="auto">
            <a:xfrm>
              <a:off x="2769" y="3323"/>
              <a:ext cx="8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. 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51" name="Rectangle 39"/>
            <p:cNvSpPr>
              <a:spLocks noChangeArrowheads="1"/>
            </p:cNvSpPr>
            <p:nvPr/>
          </p:nvSpPr>
          <p:spPr bwMode="auto">
            <a:xfrm>
              <a:off x="2812" y="3323"/>
              <a:ext cx="466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Service the 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3352" name="Rectangle 40"/>
            <p:cNvSpPr>
              <a:spLocks noChangeArrowheads="1"/>
            </p:cNvSpPr>
            <p:nvPr/>
          </p:nvSpPr>
          <p:spPr bwMode="auto">
            <a:xfrm>
              <a:off x="2736" y="3415"/>
              <a:ext cx="499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next element</a:t>
              </a:r>
              <a:endParaRPr lang="en-US" altLang="en-US" sz="240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00" smtClean="0"/>
              <a:t>Example: Jospehus Problem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marL="609600" indent="-609600">
              <a:defRPr/>
            </a:pPr>
            <a:r>
              <a:rPr lang="en-US" altLang="en-US" sz="2000" dirty="0" err="1" smtClean="0"/>
              <a:t>Jospehus</a:t>
            </a:r>
            <a:r>
              <a:rPr lang="en-US" altLang="en-US" sz="2000" dirty="0" smtClean="0"/>
              <a:t> Problem</a:t>
            </a:r>
          </a:p>
          <a:p>
            <a:pPr marL="958850" lvl="1" indent="-609600">
              <a:defRPr/>
            </a:pPr>
            <a:r>
              <a:rPr lang="en-US" altLang="en-US" sz="1600" dirty="0" smtClean="0"/>
              <a:t>A group of students passing a “hot potato” around</a:t>
            </a:r>
          </a:p>
          <a:p>
            <a:pPr marL="958850" lvl="1" indent="-609600">
              <a:defRPr/>
            </a:pPr>
            <a:endParaRPr lang="en-US" altLang="en-US" sz="1600" dirty="0"/>
          </a:p>
          <a:p>
            <a:pPr marL="958850" lvl="1" indent="-609600">
              <a:defRPr/>
            </a:pPr>
            <a:r>
              <a:rPr lang="en-US" altLang="en-US" sz="1600" dirty="0" smtClean="0"/>
              <a:t>When the leader rings the bell after potato is passed around </a:t>
            </a:r>
            <a:r>
              <a:rPr lang="en-US" altLang="en-US" sz="1600" b="1" dirty="0" smtClean="0"/>
              <a:t>k times</a:t>
            </a:r>
          </a:p>
          <a:p>
            <a:pPr marL="1254125" lvl="2" indent="-609600">
              <a:defRPr/>
            </a:pPr>
            <a:r>
              <a:rPr lang="en-US" altLang="en-US" sz="1300" dirty="0" smtClean="0"/>
              <a:t>Whoever has the hot potato loses </a:t>
            </a:r>
          </a:p>
          <a:p>
            <a:pPr marL="1254125" lvl="2" indent="-609600">
              <a:defRPr/>
            </a:pPr>
            <a:endParaRPr lang="en-US" altLang="en-US" sz="1300" dirty="0"/>
          </a:p>
          <a:p>
            <a:pPr marL="958850" lvl="1" indent="-609600">
              <a:defRPr/>
            </a:pPr>
            <a:r>
              <a:rPr lang="en-US" altLang="en-US" sz="1600" dirty="0" smtClean="0"/>
              <a:t>Process continues until a winner is declared</a:t>
            </a:r>
          </a:p>
          <a:p>
            <a:pPr marL="958850" lvl="1" indent="-609600">
              <a:defRPr/>
            </a:pPr>
            <a:endParaRPr lang="en-US" altLang="en-US" sz="1600" dirty="0"/>
          </a:p>
          <a:p>
            <a:pPr marL="609600" indent="-609600">
              <a:defRPr/>
            </a:pPr>
            <a:r>
              <a:rPr lang="en-US" altLang="en-US" sz="1900" dirty="0" smtClean="0"/>
              <a:t>Solving the problem given</a:t>
            </a:r>
          </a:p>
          <a:p>
            <a:pPr marL="958850" lvl="1" indent="-609600">
              <a:defRPr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a list of names and a fixed value for k</a:t>
            </a:r>
          </a:p>
          <a:p>
            <a:pPr marL="958850" lvl="1" indent="-609600">
              <a:defRPr/>
            </a:pPr>
            <a:endParaRPr lang="en-US" altLang="en-US" sz="1600" dirty="0"/>
          </a:p>
          <a:p>
            <a:pPr marL="609600" indent="-609600">
              <a:defRPr/>
            </a:pPr>
            <a:r>
              <a:rPr lang="en-US" altLang="en-US" sz="1900" dirty="0" smtClean="0"/>
              <a:t>Refer to </a:t>
            </a:r>
            <a:r>
              <a:rPr lang="en-US" altLang="en-US" sz="1900" dirty="0" err="1" smtClean="0">
                <a:latin typeface="Courier" pitchFamily="49" charset="0"/>
              </a:rPr>
              <a:t>JosephusProblem</a:t>
            </a:r>
            <a:r>
              <a:rPr lang="en-US" altLang="en-US" sz="1900" dirty="0" smtClean="0"/>
              <a:t> Project</a:t>
            </a:r>
            <a:endParaRPr lang="en-US" altLang="en-US" sz="1900" dirty="0"/>
          </a:p>
          <a:p>
            <a:pPr marL="990600" lvl="1" indent="-533400">
              <a:buFont typeface="Wingdings" panose="05000000000000000000" pitchFamily="2" charset="2"/>
              <a:buAutoNum type="arabicPeriod"/>
              <a:defRPr/>
            </a:pPr>
            <a:endParaRPr lang="en-US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Queue ADT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4953000" cy="5257800"/>
          </a:xfrm>
        </p:spPr>
        <p:txBody>
          <a:bodyPr/>
          <a:lstStyle/>
          <a:p>
            <a:r>
              <a:rPr lang="en-US" altLang="en-US" sz="2200" smtClean="0"/>
              <a:t>Insertions and deletions </a:t>
            </a:r>
          </a:p>
          <a:p>
            <a:pPr lvl="1"/>
            <a:r>
              <a:rPr lang="en-US" altLang="en-US" sz="2100" smtClean="0"/>
              <a:t>follow the first-in first-out scheme</a:t>
            </a:r>
          </a:p>
          <a:p>
            <a:endParaRPr lang="en-US" altLang="en-US" sz="2200" smtClean="0"/>
          </a:p>
          <a:p>
            <a:r>
              <a:rPr lang="en-US" altLang="en-US" sz="2200" smtClean="0"/>
              <a:t>Insertions are at the rear of the queue and removals are at the front of the queue</a:t>
            </a:r>
          </a:p>
          <a:p>
            <a:endParaRPr lang="en-US" altLang="en-US" sz="2200" smtClean="0"/>
          </a:p>
          <a:p>
            <a:r>
              <a:rPr lang="en-US" altLang="en-US" sz="2200" smtClean="0"/>
              <a:t>Main queue operations:</a:t>
            </a:r>
          </a:p>
          <a:p>
            <a:pPr lvl="1"/>
            <a:r>
              <a:rPr lang="en-US" altLang="en-US" sz="2100" smtClean="0">
                <a:solidFill>
                  <a:schemeClr val="tx2"/>
                </a:solidFill>
              </a:rPr>
              <a:t>enqueue</a:t>
            </a:r>
            <a:r>
              <a:rPr lang="en-US" altLang="en-US" sz="2100" smtClean="0"/>
              <a:t>(object): </a:t>
            </a:r>
          </a:p>
          <a:p>
            <a:pPr lvl="2"/>
            <a:r>
              <a:rPr lang="en-US" altLang="en-US" sz="1800" smtClean="0"/>
              <a:t>inserts an element at the end of the queue</a:t>
            </a:r>
          </a:p>
          <a:p>
            <a:pPr lvl="1"/>
            <a:endParaRPr lang="en-US" altLang="en-US" sz="2100" smtClean="0"/>
          </a:p>
          <a:p>
            <a:pPr lvl="1"/>
            <a:r>
              <a:rPr lang="en-US" altLang="en-US" sz="2100" smtClean="0"/>
              <a:t>object </a:t>
            </a:r>
            <a:r>
              <a:rPr lang="en-US" altLang="en-US" sz="2100" smtClean="0">
                <a:solidFill>
                  <a:schemeClr val="tx2"/>
                </a:solidFill>
              </a:rPr>
              <a:t>dequeue</a:t>
            </a:r>
            <a:r>
              <a:rPr lang="en-US" altLang="en-US" sz="2100" smtClean="0"/>
              <a:t>(): </a:t>
            </a:r>
          </a:p>
          <a:p>
            <a:pPr lvl="2"/>
            <a:r>
              <a:rPr lang="en-US" altLang="en-US" sz="1800" smtClean="0"/>
              <a:t>removes and returns the element at the front of the queue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191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Auxiliary queue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object </a:t>
            </a:r>
            <a:r>
              <a:rPr lang="en-US" altLang="en-US" sz="1900" smtClean="0">
                <a:solidFill>
                  <a:schemeClr val="tx2"/>
                </a:solidFill>
              </a:rPr>
              <a:t>front</a:t>
            </a:r>
            <a:r>
              <a:rPr lang="en-US" altLang="en-US" sz="1900" smtClean="0"/>
              <a:t>(): returns the element at the front without removing it</a:t>
            </a:r>
          </a:p>
          <a:p>
            <a:pPr lvl="1">
              <a:lnSpc>
                <a:spcPct val="90000"/>
              </a:lnSpc>
            </a:pPr>
            <a:endParaRPr lang="en-US" altLang="en-US" sz="1900" smtClean="0"/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integer </a:t>
            </a:r>
            <a:r>
              <a:rPr lang="en-US" altLang="en-US" sz="1900" smtClean="0">
                <a:solidFill>
                  <a:schemeClr val="tx2"/>
                </a:solidFill>
              </a:rPr>
              <a:t>size</a:t>
            </a:r>
            <a:r>
              <a:rPr lang="en-US" altLang="en-US" sz="1900" smtClean="0"/>
              <a:t>(): returns the number of elements stored</a:t>
            </a:r>
          </a:p>
          <a:p>
            <a:pPr lvl="1">
              <a:lnSpc>
                <a:spcPct val="90000"/>
              </a:lnSpc>
            </a:pPr>
            <a:endParaRPr lang="en-US" altLang="en-US" sz="1900" smtClean="0"/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boolean </a:t>
            </a:r>
            <a:r>
              <a:rPr lang="en-US" altLang="en-US" sz="1900" smtClean="0">
                <a:solidFill>
                  <a:schemeClr val="tx2"/>
                </a:solidFill>
              </a:rPr>
              <a:t>isEmpty</a:t>
            </a:r>
            <a:r>
              <a:rPr lang="en-US" altLang="en-US" sz="1900" smtClean="0"/>
              <a:t>(): indicates whether no elements are stored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Exceptions</a:t>
            </a:r>
          </a:p>
          <a:p>
            <a:pPr lvl="1">
              <a:lnSpc>
                <a:spcPct val="90000"/>
              </a:lnSpc>
            </a:pPr>
            <a:r>
              <a:rPr lang="en-US" altLang="en-US" sz="1900" smtClean="0"/>
              <a:t>Attempting the execution of dequeue or front on an empty queue throws an </a:t>
            </a:r>
            <a:r>
              <a:rPr lang="en-US" altLang="en-US" sz="1900" smtClean="0">
                <a:solidFill>
                  <a:schemeClr val="hlink"/>
                </a:solidFill>
              </a:rPr>
              <a:t>QueueException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smtClean="0">
                <a:solidFill>
                  <a:srgbClr val="000000"/>
                </a:solidFill>
                <a:latin typeface="Times" panose="02020603050405020304" pitchFamily="18" charset="0"/>
              </a:rPr>
              <a:t>Operation			Output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Q </a:t>
            </a:r>
            <a:r>
              <a:rPr lang="en-US" altLang="en-US" i="1" smtClean="0">
                <a:solidFill>
                  <a:srgbClr val="000000"/>
                </a:solidFill>
                <a:latin typeface="CMSY10"/>
              </a:rPr>
              <a:t>  </a:t>
            </a:r>
            <a:r>
              <a:rPr lang="en-US" altLang="en-US" i="1" smtClean="0">
                <a:solidFill>
                  <a:srgbClr val="000000"/>
                </a:solidFill>
                <a:latin typeface="CMSSI10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enqueue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5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–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5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enqueue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–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5</a:t>
            </a:r>
            <a:r>
              <a:rPr lang="en-US" altLang="en-US" i="1" smtClean="0">
                <a:solidFill>
                  <a:srgbClr val="000000"/>
                </a:solidFill>
                <a:latin typeface="CMMI10"/>
              </a:rPr>
              <a:t>, 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dequeue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5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enqueue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7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–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en-US" altLang="en-US" i="1" smtClean="0">
                <a:solidFill>
                  <a:srgbClr val="000000"/>
                </a:solidFill>
                <a:latin typeface="CMMI10"/>
              </a:rPr>
              <a:t>, 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7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dequeue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3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7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front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7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</a:t>
            </a:r>
            <a:r>
              <a:rPr lang="en-US" altLang="en-US" smtClean="0">
                <a:solidFill>
                  <a:srgbClr val="000000"/>
                </a:solidFill>
                <a:latin typeface="Times" panose="02020603050405020304" pitchFamily="18" charset="0"/>
              </a:rPr>
              <a:t>7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dequeue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7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dequeue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“error”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00"/>
                </a:solidFill>
                <a:latin typeface="CMSS10"/>
              </a:rPr>
              <a:t>isEmpty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		</a:t>
            </a:r>
            <a:r>
              <a:rPr lang="en-US" altLang="en-US" i="1" smtClean="0">
                <a:solidFill>
                  <a:srgbClr val="000000"/>
                </a:solidFill>
                <a:latin typeface="Times" panose="02020603050405020304" pitchFamily="18" charset="0"/>
              </a:rPr>
              <a:t>true		</a:t>
            </a:r>
            <a:r>
              <a:rPr lang="en-US" altLang="en-US" smtClean="0">
                <a:solidFill>
                  <a:srgbClr val="000000"/>
                </a:solidFill>
                <a:latin typeface="CMR10"/>
              </a:rPr>
              <a:t>()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Queues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Direct applications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Waiting lists, bureaucracy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Access to shared resources (e.g., printer)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Multiprogramming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Indirect applications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Auxiliary data structure for algorithms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Component of other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altLang="en-US" smtClean="0"/>
              <a:t>Array-based Queue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4676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smtClean="0"/>
              <a:t>Use an array of size </a:t>
            </a:r>
            <a:r>
              <a:rPr lang="en-US" altLang="en-US" sz="2200" b="1" i="1" smtClean="0">
                <a:latin typeface="Times New Roman" panose="02020603050405020304" pitchFamily="18" charset="0"/>
              </a:rPr>
              <a:t>N</a:t>
            </a:r>
            <a:r>
              <a:rPr lang="en-US" altLang="en-US" sz="2200" smtClean="0"/>
              <a:t> in a circular fashion</a:t>
            </a:r>
          </a:p>
          <a:p>
            <a:pPr>
              <a:lnSpc>
                <a:spcPct val="90000"/>
              </a:lnSpc>
            </a:pPr>
            <a:endParaRPr lang="en-US" altLang="en-US" sz="2200" smtClean="0"/>
          </a:p>
          <a:p>
            <a:pPr>
              <a:lnSpc>
                <a:spcPct val="90000"/>
              </a:lnSpc>
            </a:pPr>
            <a:r>
              <a:rPr lang="en-US" altLang="en-US" sz="2200" smtClean="0"/>
              <a:t>Two variables keep track of the front and rear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900" b="1" i="1" smtClean="0">
                <a:latin typeface="Times New Roman" panose="02020603050405020304" pitchFamily="18" charset="0"/>
              </a:rPr>
              <a:t>f</a:t>
            </a:r>
            <a:r>
              <a:rPr lang="en-US" altLang="en-US" sz="1900" smtClean="0"/>
              <a:t> 	index of the front element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b="1" i="1" smtClean="0">
                <a:latin typeface="Times New Roman" panose="02020603050405020304" pitchFamily="18" charset="0"/>
              </a:rPr>
              <a:t>r</a:t>
            </a:r>
            <a:r>
              <a:rPr lang="en-US" altLang="en-US" sz="1900" smtClean="0"/>
              <a:t>	index immediately past the rear element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Array location </a:t>
            </a:r>
            <a:r>
              <a:rPr lang="en-US" altLang="en-US" sz="2200" b="1" i="1" smtClean="0">
                <a:latin typeface="Times New Roman" panose="02020603050405020304" pitchFamily="18" charset="0"/>
              </a:rPr>
              <a:t>r</a:t>
            </a:r>
            <a:r>
              <a:rPr lang="en-US" altLang="en-US" sz="2200" smtClean="0"/>
              <a:t> is kept empty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1524000" y="4427538"/>
            <a:ext cx="5638800" cy="754062"/>
            <a:chOff x="960" y="2597"/>
            <a:chExt cx="3552" cy="475"/>
          </a:xfrm>
        </p:grpSpPr>
        <p:sp>
          <p:nvSpPr>
            <p:cNvPr id="8223" name="Rectangle 5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4" name="Rectangle 6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5" name="Rectangle 7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6" name="Rectangle 8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7" name="Rectangle 9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8" name="Rectangle 1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9" name="Rectangle 11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230" name="Rectangle 12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1" name="Rectangle 13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2" name="Rectangle 14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3" name="Rectangle 15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4" name="Rectangle 16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5" name="Rectangle 17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6" name="Rectangle 18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7" name="Rectangle 19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8" name="Rectangle 20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9" name="Rectangle 21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0" name="Rectangle 22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1" name="Rectangle 23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2" name="Rectangle 24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3" name="Rectangle 25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4" name="Rectangle 26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5" name="Rectangle 27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197" name="Text Box 28"/>
          <p:cNvSpPr txBox="1">
            <a:spLocks noChangeArrowheads="1"/>
          </p:cNvSpPr>
          <p:nvPr/>
        </p:nvSpPr>
        <p:spPr bwMode="auto">
          <a:xfrm>
            <a:off x="2860675" y="3970338"/>
            <a:ext cx="296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normal configuration</a:t>
            </a:r>
          </a:p>
        </p:txBody>
      </p:sp>
      <p:grpSp>
        <p:nvGrpSpPr>
          <p:cNvPr id="8198" name="Group 29"/>
          <p:cNvGrpSpPr>
            <a:grpSpLocks/>
          </p:cNvGrpSpPr>
          <p:nvPr/>
        </p:nvGrpSpPr>
        <p:grpSpPr bwMode="auto">
          <a:xfrm>
            <a:off x="1524000" y="5875338"/>
            <a:ext cx="5638800" cy="754062"/>
            <a:chOff x="960" y="3360"/>
            <a:chExt cx="3552" cy="475"/>
          </a:xfrm>
        </p:grpSpPr>
        <p:sp>
          <p:nvSpPr>
            <p:cNvPr id="8200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1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2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3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4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5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6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207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8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9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3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5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7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0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1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2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199" name="Text Box 53"/>
          <p:cNvSpPr txBox="1">
            <a:spLocks noChangeArrowheads="1"/>
          </p:cNvSpPr>
          <p:nvPr/>
        </p:nvSpPr>
        <p:spPr bwMode="auto">
          <a:xfrm>
            <a:off x="2217738" y="5418138"/>
            <a:ext cx="4252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ahoma" panose="020B0604030504040204" pitchFamily="34" charset="0"/>
              </a:rPr>
              <a:t>wrapped-around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352800" cy="1905000"/>
          </a:xfrm>
        </p:spPr>
        <p:txBody>
          <a:bodyPr/>
          <a:lstStyle/>
          <a:p>
            <a:r>
              <a:rPr lang="en-US" altLang="en-US" sz="2200" smtClean="0"/>
              <a:t>We use the modulo operator (remainder of division)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en-US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isEmpty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9246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7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8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9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0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1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52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53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4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5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6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7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8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9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0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1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2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3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4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5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6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7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8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222" name="Group 29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9223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4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5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6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7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8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9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9230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1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2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3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4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6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7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8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9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0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1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2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3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4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5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Operations (cont.)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3900" b="1">
              <a:solidFill>
                <a:schemeClr val="tx2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FullQueueException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Operation enqueue throws an exception if the array is full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This exception is implementation-dependent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0271" name="Rectangle 7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72" name="Rectangle 8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73" name="Rectangle 9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74" name="Rectangle 10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75" name="Rectangle 11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76" name="Rectangle 12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77" name="Rectangle 13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78" name="Rectangle 14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9" name="Rectangle 15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0" name="Rectangle 16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1" name="Rectangle 17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2" name="Rectangle 18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3" name="Rectangle 19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4" name="Rectangle 20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5" name="Rectangle 21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6" name="Rectangle 22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7" name="Rectangle 23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8" name="Rectangle 24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9" name="Rectangle 25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0" name="Rectangle 26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1" name="Rectangle 27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2" name="Rectangle 28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3" name="Rectangle 29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247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0248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49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0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1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2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3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54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0255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6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7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8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9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0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4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5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6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7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8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9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0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Operations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4290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smtClean="0"/>
              <a:t>Operation dequeue throws an exception if the queue is empty</a:t>
            </a:r>
          </a:p>
          <a:p>
            <a:pPr>
              <a:lnSpc>
                <a:spcPct val="90000"/>
              </a:lnSpc>
            </a:pPr>
            <a:endParaRPr lang="en-US" altLang="en-US" sz="2000" smtClean="0"/>
          </a:p>
          <a:p>
            <a:pPr>
              <a:lnSpc>
                <a:spcPct val="90000"/>
              </a:lnSpc>
            </a:pPr>
            <a:r>
              <a:rPr lang="en-US" altLang="en-US" sz="2000" smtClean="0"/>
              <a:t>This exception is specified in the queue ADT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43400" y="1600200"/>
            <a:ext cx="4419600" cy="2657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isEmpty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</a:t>
            </a:r>
          </a:p>
          <a:p>
            <a:pPr eaLnBrk="1" hangingPunct="1"/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throw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EmptyQueueException</a:t>
            </a:r>
            <a:endParaRPr lang="en-US" altLang="en-US" sz="2400" b="1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else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mod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1524000" y="4511675"/>
            <a:ext cx="5638800" cy="754063"/>
            <a:chOff x="960" y="2597"/>
            <a:chExt cx="3552" cy="475"/>
          </a:xfrm>
        </p:grpSpPr>
        <p:sp>
          <p:nvSpPr>
            <p:cNvPr id="11294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95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96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97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98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99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300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301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2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3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4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5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6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7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8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09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0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1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2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3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4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5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316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270" name="Group 29"/>
          <p:cNvGrpSpPr>
            <a:grpSpLocks/>
          </p:cNvGrpSpPr>
          <p:nvPr/>
        </p:nvGrpSpPr>
        <p:grpSpPr bwMode="auto">
          <a:xfrm>
            <a:off x="1524000" y="5494338"/>
            <a:ext cx="5638800" cy="754062"/>
            <a:chOff x="960" y="3360"/>
            <a:chExt cx="3552" cy="475"/>
          </a:xfrm>
        </p:grpSpPr>
        <p:sp>
          <p:nvSpPr>
            <p:cNvPr id="11271" name="Rectangle 3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2" name="Rectangle 3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3" name="Rectangle 3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4" name="Rectangle 3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2400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5" name="Rectangle 3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6" name="Rectangle 3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277" name="Rectangle 3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11278" name="Rectangle 3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79" name="Rectangle 3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0" name="Rectangle 3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1" name="Rectangle 4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2" name="Rectangle 4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3" name="Rectangle 4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4" name="Rectangle 4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5" name="Rectangle 4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6" name="Rectangle 4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7" name="Rectangle 4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8" name="Rectangle 4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89" name="Rectangle 4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0" name="Rectangle 4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1" name="Rectangle 5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2" name="Rectangle 5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3" name="Rectangle 5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Interface in Java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95463"/>
            <a:ext cx="3581400" cy="4038600"/>
          </a:xfrm>
        </p:spPr>
        <p:txBody>
          <a:bodyPr/>
          <a:lstStyle/>
          <a:p>
            <a:r>
              <a:rPr lang="en-US" altLang="en-US" sz="2200" smtClean="0"/>
              <a:t>Java interface corresponding to our Queue ADT</a:t>
            </a:r>
          </a:p>
          <a:p>
            <a:endParaRPr lang="en-US" altLang="en-US" sz="2200" smtClean="0"/>
          </a:p>
          <a:p>
            <a:r>
              <a:rPr lang="en-US" altLang="en-US" sz="2200" smtClean="0"/>
              <a:t>Requires the definition of class </a:t>
            </a:r>
            <a:r>
              <a:rPr lang="en-US" altLang="en-US" sz="2200" smtClean="0">
                <a:solidFill>
                  <a:schemeClr val="hlink"/>
                </a:solidFill>
                <a:latin typeface="Arial Narrow" panose="020B0606020202030204" pitchFamily="34" charset="0"/>
              </a:rPr>
              <a:t>QueueException</a:t>
            </a:r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No corresponding built-in Java class</a:t>
            </a:r>
            <a:endParaRPr lang="en-US" altLang="en-US" sz="2200" smtClean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419600" cy="4300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public interface</a:t>
            </a:r>
            <a:r>
              <a:rPr lang="en-US" altLang="en-US" sz="2400">
                <a:latin typeface="Arial Narrow" panose="020B0606020202030204" pitchFamily="34" charset="0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Arial Narrow" panose="020B0606020202030204" pitchFamily="34" charset="0"/>
              </a:rPr>
              <a:t>Queue</a:t>
            </a:r>
            <a:r>
              <a:rPr lang="en-US" altLang="en-US" sz="2400">
                <a:latin typeface="Arial Narrow" panose="020B0606020202030204" pitchFamily="34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 Narrow" panose="020B0606020202030204" pitchFamily="34" charset="0"/>
              </a:rPr>
              <a:t>	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public</a:t>
            </a:r>
            <a:r>
              <a:rPr lang="en-US" altLang="en-US" sz="2400">
                <a:latin typeface="Arial Narrow" panose="020B0606020202030204" pitchFamily="34" charset="0"/>
              </a:rPr>
              <a:t> int </a:t>
            </a:r>
            <a:r>
              <a:rPr lang="en-US" altLang="en-US" sz="2400">
                <a:solidFill>
                  <a:schemeClr val="tx2"/>
                </a:solidFill>
                <a:latin typeface="Arial Narrow" panose="020B0606020202030204" pitchFamily="34" charset="0"/>
              </a:rPr>
              <a:t>size()</a:t>
            </a:r>
            <a:r>
              <a:rPr lang="en-US" altLang="en-US" sz="240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 Narrow" panose="020B0606020202030204" pitchFamily="34" charset="0"/>
              </a:rPr>
              <a:t>	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public</a:t>
            </a:r>
            <a:r>
              <a:rPr lang="en-US" altLang="en-US" sz="2400">
                <a:latin typeface="Arial Narrow" panose="020B0606020202030204" pitchFamily="34" charset="0"/>
              </a:rPr>
              <a:t> boolean </a:t>
            </a:r>
            <a:r>
              <a:rPr lang="en-US" altLang="en-US" sz="2400">
                <a:solidFill>
                  <a:schemeClr val="tx2"/>
                </a:solidFill>
                <a:latin typeface="Arial Narrow" panose="020B0606020202030204" pitchFamily="34" charset="0"/>
              </a:rPr>
              <a:t>isEmpty()</a:t>
            </a:r>
            <a:r>
              <a:rPr lang="en-US" altLang="en-US" sz="240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 Narrow" panose="020B0606020202030204" pitchFamily="34" charset="0"/>
              </a:rPr>
              <a:t>	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public</a:t>
            </a:r>
            <a:r>
              <a:rPr lang="en-US" altLang="en-US" sz="2400">
                <a:latin typeface="Arial Narrow" panose="020B0606020202030204" pitchFamily="34" charset="0"/>
              </a:rPr>
              <a:t> Object </a:t>
            </a:r>
            <a:r>
              <a:rPr lang="en-US" altLang="en-US" sz="2400">
                <a:solidFill>
                  <a:schemeClr val="tx2"/>
                </a:solidFill>
                <a:latin typeface="Arial Narrow" panose="020B0606020202030204" pitchFamily="34" charset="0"/>
              </a:rPr>
              <a:t>front()</a:t>
            </a:r>
            <a:r>
              <a:rPr lang="en-US" altLang="en-US" sz="2400">
                <a:latin typeface="Arial Narrow" panose="020B0606020202030204" pitchFamily="34" charset="0"/>
              </a:rPr>
              <a:t/>
            </a:r>
            <a:br>
              <a:rPr lang="en-US" altLang="en-US" sz="2400">
                <a:latin typeface="Arial Narrow" panose="020B0606020202030204" pitchFamily="34" charset="0"/>
              </a:rPr>
            </a:br>
            <a:r>
              <a:rPr lang="en-US" altLang="en-US" sz="2400">
                <a:latin typeface="Arial Narrow" panose="020B0606020202030204" pitchFamily="34" charset="0"/>
              </a:rPr>
              <a:t>			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throws</a:t>
            </a:r>
            <a:r>
              <a:rPr lang="en-US" altLang="en-US" sz="2400">
                <a:latin typeface="Arial Narrow" panose="020B0606020202030204" pitchFamily="34" charset="0"/>
              </a:rPr>
              <a:t> </a:t>
            </a:r>
            <a:r>
              <a:rPr lang="en-US" altLang="en-US" sz="2400">
                <a:solidFill>
                  <a:schemeClr val="hlink"/>
                </a:solidFill>
                <a:latin typeface="Arial Narrow" panose="020B0606020202030204" pitchFamily="34" charset="0"/>
              </a:rPr>
              <a:t>QueueException</a:t>
            </a:r>
            <a:r>
              <a:rPr lang="en-US" altLang="en-US" sz="240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 Narrow" panose="020B0606020202030204" pitchFamily="34" charset="0"/>
              </a:rPr>
              <a:t>	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public void</a:t>
            </a:r>
            <a:r>
              <a:rPr lang="en-US" altLang="en-US" sz="2400">
                <a:latin typeface="Arial Narrow" panose="020B0606020202030204" pitchFamily="34" charset="0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Arial Narrow" panose="020B0606020202030204" pitchFamily="34" charset="0"/>
              </a:rPr>
              <a:t>enqueue(Object o)</a:t>
            </a:r>
            <a:r>
              <a:rPr lang="en-US" altLang="en-US" sz="2400">
                <a:latin typeface="Arial Narrow" panose="020B060602020203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 Narrow" panose="020B0606020202030204" pitchFamily="34" charset="0"/>
              </a:rPr>
              <a:t>	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public</a:t>
            </a:r>
            <a:r>
              <a:rPr lang="en-US" altLang="en-US" sz="2400">
                <a:latin typeface="Arial Narrow" panose="020B0606020202030204" pitchFamily="34" charset="0"/>
              </a:rPr>
              <a:t> Object </a:t>
            </a:r>
            <a:r>
              <a:rPr lang="en-US" altLang="en-US" sz="2400">
                <a:solidFill>
                  <a:schemeClr val="tx2"/>
                </a:solidFill>
                <a:latin typeface="Arial Narrow" panose="020B0606020202030204" pitchFamily="34" charset="0"/>
              </a:rPr>
              <a:t>dequeue()</a:t>
            </a:r>
            <a:r>
              <a:rPr lang="en-US" altLang="en-US" sz="2400">
                <a:latin typeface="Arial Narrow" panose="020B0606020202030204" pitchFamily="34" charset="0"/>
              </a:rPr>
              <a:t/>
            </a:r>
            <a:br>
              <a:rPr lang="en-US" altLang="en-US" sz="2400">
                <a:latin typeface="Arial Narrow" panose="020B0606020202030204" pitchFamily="34" charset="0"/>
              </a:rPr>
            </a:br>
            <a:r>
              <a:rPr lang="en-US" altLang="en-US" sz="2400">
                <a:latin typeface="Arial Narrow" panose="020B0606020202030204" pitchFamily="34" charset="0"/>
              </a:rPr>
              <a:t>			 </a:t>
            </a: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throws</a:t>
            </a:r>
            <a:r>
              <a:rPr lang="en-US" altLang="en-US" sz="2400">
                <a:latin typeface="Arial Narrow" panose="020B0606020202030204" pitchFamily="34" charset="0"/>
              </a:rPr>
              <a:t> </a:t>
            </a:r>
            <a:r>
              <a:rPr lang="en-US" altLang="en-US" sz="2400">
                <a:solidFill>
                  <a:schemeClr val="hlink"/>
                </a:solidFill>
                <a:latin typeface="Arial Narrow" panose="020B0606020202030204" pitchFamily="34" charset="0"/>
              </a:rPr>
              <a:t>QueueException</a:t>
            </a:r>
            <a:r>
              <a:rPr lang="en-US" altLang="en-US" sz="2400">
                <a:latin typeface="Arial Narrow" panose="020B0606020202030204" pitchFamily="34" charset="0"/>
              </a:rPr>
              <a:t>;</a:t>
            </a:r>
            <a:br>
              <a:rPr lang="en-US" altLang="en-US" sz="2400">
                <a:latin typeface="Arial Narrow" panose="020B0606020202030204" pitchFamily="34" charset="0"/>
              </a:rPr>
            </a:br>
            <a:r>
              <a:rPr lang="en-US" altLang="en-US" sz="2400">
                <a:solidFill>
                  <a:srgbClr val="000000"/>
                </a:solidFill>
                <a:latin typeface="Arial Narrow" panose="020B0606020202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1737</TotalTime>
  <Words>433</Words>
  <Application>Microsoft Office PowerPoint</Application>
  <PresentationFormat>On-screen Show (4:3)</PresentationFormat>
  <Paragraphs>184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Wingdings</vt:lpstr>
      <vt:lpstr>Times</vt:lpstr>
      <vt:lpstr>CMSY10</vt:lpstr>
      <vt:lpstr>CMSSI10</vt:lpstr>
      <vt:lpstr>CMSS10</vt:lpstr>
      <vt:lpstr>CMR10</vt:lpstr>
      <vt:lpstr>CMMI10</vt:lpstr>
      <vt:lpstr>Times New Roman</vt:lpstr>
      <vt:lpstr>Tahoma</vt:lpstr>
      <vt:lpstr>Symbol</vt:lpstr>
      <vt:lpstr>Arial Narrow</vt:lpstr>
      <vt:lpstr>Courier</vt:lpstr>
      <vt:lpstr>Network</vt:lpstr>
      <vt:lpstr>Queue</vt:lpstr>
      <vt:lpstr>The Queue ADT </vt:lpstr>
      <vt:lpstr>Queue Example</vt:lpstr>
      <vt:lpstr>Applications of Queues</vt:lpstr>
      <vt:lpstr>Array-based Queue</vt:lpstr>
      <vt:lpstr>Queue Operations</vt:lpstr>
      <vt:lpstr>Queue Operations (cont.)</vt:lpstr>
      <vt:lpstr>Queue Operations (cont.)</vt:lpstr>
      <vt:lpstr>Queue Interface in Java</vt:lpstr>
      <vt:lpstr>Application: Round Robin Schedulers</vt:lpstr>
      <vt:lpstr>Example: Jospehus Problem</vt:lpstr>
    </vt:vector>
  </TitlesOfParts>
  <Company>Lebanese American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Fawaz, Wissam Fawzi</cp:lastModifiedBy>
  <cp:revision>632</cp:revision>
  <cp:lastPrinted>1601-01-01T00:00:00Z</cp:lastPrinted>
  <dcterms:created xsi:type="dcterms:W3CDTF">2006-10-15T06:08:27Z</dcterms:created>
  <dcterms:modified xsi:type="dcterms:W3CDTF">2015-11-16T05:35:58Z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