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handoutMasterIdLst>
    <p:handoutMasterId r:id="rId19"/>
  </p:handout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9" r:id="rId12"/>
    <p:sldId id="440" r:id="rId13"/>
    <p:sldId id="441" r:id="rId14"/>
    <p:sldId id="442" r:id="rId15"/>
    <p:sldId id="443" r:id="rId16"/>
    <p:sldId id="44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90" d="100"/>
          <a:sy n="90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E8D46A-C379-4717-A537-F41FFA614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094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15545-7D45-4ADA-BDD9-89BEFAFE0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C380F7-34CF-4674-9286-26F6C8029B9F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9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13ACDB-B0B2-41B6-B2A7-A073FBCF596C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9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08E38-9951-4272-A56A-DBF02ED37945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9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D77980-1DBE-41C8-94E6-7503CE41E0E5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9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B061E-8C54-45CF-8E0D-01521CB3E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5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BF097-DAC7-4E01-92BB-A3FFD89D3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0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8C7E5-A379-4C74-8F6C-F03D62E25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86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1C8B3-6A83-4FBE-9EB3-CE07A6DB19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0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F1268-BC78-418D-B53C-8078F2669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EB396E-4B71-4B62-A3ED-A6648DD12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3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46E2E-1981-4CF3-8193-39BDE27732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5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A295D-588D-449F-83D6-DA17AC08EE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2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92B08-9D11-4941-9226-8F9117F0F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5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23B04-CC76-437C-A739-BBED92562A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8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CB9AB-0406-4664-B78B-BA81AED6D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8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B4112-99FD-4DDA-A132-FD419992F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60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D82AC28-3592-4A0E-B901-03B0BEE4127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smtClean="0"/>
              <a:t>Dynamic Data Structures</a:t>
            </a:r>
          </a:p>
          <a:p>
            <a:pPr lvl="1"/>
            <a:r>
              <a:rPr lang="en-US" altLang="en-US" smtClean="0"/>
              <a:t>Grow and shrink at execution time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Linked lists are dynamic structures where</a:t>
            </a:r>
          </a:p>
          <a:p>
            <a:pPr lvl="1"/>
            <a:r>
              <a:rPr lang="en-US" altLang="en-US" smtClean="0"/>
              <a:t>data items are “linked up in a chain”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Insertions and deletions can be made anywhere 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Stacks and queues can be implemented using either</a:t>
            </a:r>
          </a:p>
          <a:p>
            <a:pPr lvl="1"/>
            <a:r>
              <a:rPr lang="en-US" altLang="en-US" smtClean="0"/>
              <a:t>Singly linked list, or</a:t>
            </a:r>
          </a:p>
          <a:p>
            <a:pPr lvl="1"/>
            <a:r>
              <a:rPr lang="en-US" altLang="en-US" smtClean="0"/>
              <a:t>Doubly linked list</a:t>
            </a:r>
          </a:p>
          <a:p>
            <a:pPr marL="692150" lvl="2" indent="0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248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DNode&lt;T&gt; class 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DNode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r>
              <a:rPr lang="en-US" altLang="en-US" smtClean="0"/>
              <a:t>models the notion of a “place” in a list</a:t>
            </a:r>
          </a:p>
          <a:p>
            <a:pPr lvl="2" eaLnBrk="1" hangingPunct="1"/>
            <a:r>
              <a:rPr lang="en-US" altLang="en-US" smtClean="0"/>
              <a:t>Within a data structure where a single object is stored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gives a unified view of diverse ways of storing data </a:t>
            </a:r>
          </a:p>
          <a:p>
            <a:pPr lvl="2" eaLnBrk="1" hangingPunct="1"/>
            <a:r>
              <a:rPr lang="en-US" altLang="en-US" smtClean="0"/>
              <a:t>in a doubly linked list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Abstracts a node of a linked list (double or single)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057400" y="4648200"/>
            <a:ext cx="400367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DNode&lt;T&gt;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T element;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DNode&lt;T&gt; 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DNode&lt;T&gt; prev;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pPr eaLnBrk="1" hangingPunct="1"/>
            <a:r>
              <a:rPr lang="en-US" altLang="en-US" smtClean="0"/>
              <a:t>Dlist&lt;T&gt; ADT 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19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D</a:t>
            </a:r>
            <a:r>
              <a:rPr lang="en-US" altLang="en-US" sz="2000" smtClean="0">
                <a:solidFill>
                  <a:schemeClr val="tx2"/>
                </a:solidFill>
              </a:rPr>
              <a:t>list&lt;T&gt;</a:t>
            </a:r>
            <a:r>
              <a:rPr lang="en-US" altLang="en-US" sz="2000" smtClean="0"/>
              <a:t> ADT models a sequence of positions storing arbitrary objects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It establishes a before/after relation between positions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Generic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size</a:t>
            </a:r>
            <a:r>
              <a:rPr lang="en-US" altLang="en-US" sz="1900" smtClean="0"/>
              <a:t>(), </a:t>
            </a:r>
            <a:r>
              <a:rPr lang="en-US" altLang="en-US" sz="1900" smtClean="0">
                <a:solidFill>
                  <a:schemeClr val="tx2"/>
                </a:solidFill>
              </a:rPr>
              <a:t>isEmpty</a:t>
            </a:r>
            <a:r>
              <a:rPr lang="en-US" altLang="en-US" sz="190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9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Query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isFirst(DNode&lt;T&gt;), isLast(DNode&lt;T&gt;)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480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Accessor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first</a:t>
            </a:r>
            <a:r>
              <a:rPr lang="en-US" altLang="en-US" sz="1900" smtClean="0"/>
              <a:t>(), </a:t>
            </a:r>
            <a:r>
              <a:rPr lang="en-US" altLang="en-US" sz="1900" smtClean="0">
                <a:solidFill>
                  <a:schemeClr val="tx2"/>
                </a:solidFill>
              </a:rPr>
              <a:t>last</a:t>
            </a:r>
            <a:r>
              <a:rPr lang="en-US" altLang="en-US" sz="190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9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prev</a:t>
            </a:r>
            <a:r>
              <a:rPr lang="en-US" altLang="en-US" sz="1900" smtClean="0"/>
              <a:t>(DNode&lt;T&gt;), </a:t>
            </a:r>
            <a:r>
              <a:rPr lang="en-US" altLang="en-US" sz="1900" smtClean="0">
                <a:solidFill>
                  <a:schemeClr val="tx2"/>
                </a:solidFill>
              </a:rPr>
              <a:t>next</a:t>
            </a:r>
            <a:r>
              <a:rPr lang="en-US" altLang="en-US" sz="1900" smtClean="0"/>
              <a:t>(DNode&lt;T&gt;)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Update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replaceElement</a:t>
            </a:r>
            <a:r>
              <a:rPr lang="en-US" altLang="en-US" sz="1900" smtClean="0"/>
              <a:t>(DNode&lt;T&gt;,  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smtClean="0"/>
              <a:t>	</a:t>
            </a:r>
            <a:r>
              <a:rPr lang="en-US" altLang="en-US" sz="1900" smtClean="0">
                <a:solidFill>
                  <a:schemeClr val="tx2"/>
                </a:solidFill>
              </a:rPr>
              <a:t>swapElements </a:t>
            </a:r>
            <a:r>
              <a:rPr lang="en-US" altLang="en-US" sz="1900" smtClean="0"/>
              <a:t>(DNode&lt;T&gt;,  T)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9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insertBefore</a:t>
            </a:r>
            <a:r>
              <a:rPr lang="en-US" altLang="en-US" sz="1900" smtClean="0"/>
              <a:t>(DNode&lt;T&gt;,  T), </a:t>
            </a:r>
            <a:r>
              <a:rPr lang="en-US" altLang="en-US" sz="1900" smtClean="0">
                <a:solidFill>
                  <a:schemeClr val="tx2"/>
                </a:solidFill>
              </a:rPr>
              <a:t>insertAfter</a:t>
            </a:r>
            <a:r>
              <a:rPr lang="en-US" altLang="en-US" sz="1900" smtClean="0"/>
              <a:t>(DNode&lt;T&gt;,  T),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9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insertFirst</a:t>
            </a:r>
            <a:r>
              <a:rPr lang="en-US" altLang="en-US" sz="1900" smtClean="0"/>
              <a:t>(T), </a:t>
            </a:r>
            <a:r>
              <a:rPr lang="en-US" altLang="en-US" sz="1900" smtClean="0">
                <a:solidFill>
                  <a:schemeClr val="tx2"/>
                </a:solidFill>
              </a:rPr>
              <a:t>insertLast</a:t>
            </a:r>
            <a:r>
              <a:rPr lang="en-US" altLang="en-US" sz="1900" smtClean="0"/>
              <a:t>(T)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9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solidFill>
                  <a:schemeClr val="tx2"/>
                </a:solidFill>
              </a:rPr>
              <a:t>remove</a:t>
            </a:r>
            <a:r>
              <a:rPr lang="en-US" altLang="en-US" sz="1900" smtClean="0"/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Doubly Linked List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2955925"/>
          </a:xfrm>
        </p:spPr>
        <p:txBody>
          <a:bodyPr/>
          <a:lstStyle/>
          <a:p>
            <a:pPr eaLnBrk="1" hangingPunct="1"/>
            <a:r>
              <a:rPr lang="en-US" altLang="en-US" sz="1700" smtClean="0"/>
              <a:t>A doubly linked list </a:t>
            </a:r>
          </a:p>
          <a:p>
            <a:pPr lvl="1" eaLnBrk="1" hangingPunct="1"/>
            <a:r>
              <a:rPr lang="en-US" altLang="en-US" sz="1400" smtClean="0"/>
              <a:t>provides a natural implementation of the Dlist&lt;T&gt; ADT</a:t>
            </a:r>
          </a:p>
          <a:p>
            <a:pPr eaLnBrk="1" hangingPunct="1"/>
            <a:endParaRPr lang="en-US" altLang="en-US" sz="1700" smtClean="0"/>
          </a:p>
          <a:p>
            <a:pPr lvl="1" eaLnBrk="1" hangingPunct="1"/>
            <a:r>
              <a:rPr lang="en-US" altLang="en-US" sz="1400" smtClean="0"/>
              <a:t>Nodes  of list store:</a:t>
            </a:r>
          </a:p>
          <a:p>
            <a:pPr lvl="2" eaLnBrk="1" hangingPunct="1"/>
            <a:r>
              <a:rPr lang="en-US" altLang="en-US" sz="1300" smtClean="0"/>
              <a:t>element</a:t>
            </a:r>
          </a:p>
          <a:p>
            <a:pPr lvl="2" eaLnBrk="1" hangingPunct="1"/>
            <a:r>
              <a:rPr lang="en-US" altLang="en-US" sz="1300" smtClean="0"/>
              <a:t>link to the previous node</a:t>
            </a:r>
          </a:p>
          <a:p>
            <a:pPr lvl="2" eaLnBrk="1" hangingPunct="1"/>
            <a:r>
              <a:rPr lang="en-US" altLang="en-US" sz="1300" smtClean="0"/>
              <a:t>link to the next node</a:t>
            </a:r>
          </a:p>
          <a:p>
            <a:pPr eaLnBrk="1" hangingPunct="1"/>
            <a:endParaRPr lang="en-US" altLang="en-US" sz="1700" smtClean="0"/>
          </a:p>
          <a:p>
            <a:pPr lvl="1" eaLnBrk="1" hangingPunct="1"/>
            <a:r>
              <a:rPr lang="en-US" altLang="en-US" sz="1400" smtClean="0"/>
              <a:t>Has special trailer and header nodes</a:t>
            </a:r>
          </a:p>
          <a:p>
            <a:pPr lvl="1" eaLnBrk="1" hangingPunct="1"/>
            <a:endParaRPr lang="en-US" altLang="en-US" sz="1400" smtClean="0"/>
          </a:p>
          <a:p>
            <a:pPr eaLnBrk="1" hangingPunct="1"/>
            <a:r>
              <a:rPr lang="en-US" altLang="en-US" sz="1700" smtClean="0"/>
              <a:t>Refer to </a:t>
            </a:r>
            <a:r>
              <a:rPr lang="en-US" altLang="en-US" sz="1700" smtClean="0">
                <a:latin typeface="Courier" pitchFamily="49" charset="0"/>
              </a:rPr>
              <a:t>DoublyLinkedListApp</a:t>
            </a:r>
            <a:r>
              <a:rPr lang="en-US" altLang="en-US" sz="1700" smtClean="0"/>
              <a:t> project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4343" name="AutoShape 7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4" name="AutoShape 8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5" name="AutoShape 9"/>
          <p:cNvCxnSpPr>
            <a:cxnSpLocks noChangeShapeType="1"/>
            <a:endCxn id="14348" idx="0"/>
          </p:cNvCxnSpPr>
          <p:nvPr/>
        </p:nvCxnSpPr>
        <p:spPr bwMode="auto">
          <a:xfrm rot="16200000" flipH="1">
            <a:off x="6842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prev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next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753225" y="2998788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elem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9050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2098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5146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2" name="Freeform 16"/>
          <p:cNvSpPr>
            <a:spLocks/>
          </p:cNvSpPr>
          <p:nvPr/>
        </p:nvSpPr>
        <p:spPr bwMode="auto">
          <a:xfrm>
            <a:off x="2667000" y="50276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34290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7338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0386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6" name="Freeform 20"/>
          <p:cNvSpPr>
            <a:spLocks/>
          </p:cNvSpPr>
          <p:nvPr/>
        </p:nvSpPr>
        <p:spPr bwMode="auto">
          <a:xfrm>
            <a:off x="4191000" y="50276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9530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2578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5626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60" name="Freeform 24"/>
          <p:cNvSpPr>
            <a:spLocks/>
          </p:cNvSpPr>
          <p:nvPr/>
        </p:nvSpPr>
        <p:spPr bwMode="auto">
          <a:xfrm>
            <a:off x="5715000" y="50276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64770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7818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0866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64" name="Freeform 28"/>
          <p:cNvSpPr>
            <a:spLocks/>
          </p:cNvSpPr>
          <p:nvPr/>
        </p:nvSpPr>
        <p:spPr bwMode="auto">
          <a:xfrm rot="10800000">
            <a:off x="2819400" y="51800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5" name="Freeform 29"/>
          <p:cNvSpPr>
            <a:spLocks/>
          </p:cNvSpPr>
          <p:nvPr/>
        </p:nvSpPr>
        <p:spPr bwMode="auto">
          <a:xfrm rot="10800000">
            <a:off x="4343400" y="51800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6" name="Freeform 30"/>
          <p:cNvSpPr>
            <a:spLocks/>
          </p:cNvSpPr>
          <p:nvPr/>
        </p:nvSpPr>
        <p:spPr bwMode="auto">
          <a:xfrm rot="10800000">
            <a:off x="5867400" y="51800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7" name="Freeform 31"/>
          <p:cNvSpPr>
            <a:spLocks/>
          </p:cNvSpPr>
          <p:nvPr/>
        </p:nvSpPr>
        <p:spPr bwMode="auto">
          <a:xfrm>
            <a:off x="2289175" y="5165725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8" name="Freeform 32"/>
          <p:cNvSpPr>
            <a:spLocks/>
          </p:cNvSpPr>
          <p:nvPr/>
        </p:nvSpPr>
        <p:spPr bwMode="auto">
          <a:xfrm>
            <a:off x="3810000" y="5165725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9" name="Freeform 33"/>
          <p:cNvSpPr>
            <a:spLocks/>
          </p:cNvSpPr>
          <p:nvPr/>
        </p:nvSpPr>
        <p:spPr bwMode="auto">
          <a:xfrm>
            <a:off x="5330825" y="5165725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0" name="Freeform 34"/>
          <p:cNvSpPr>
            <a:spLocks/>
          </p:cNvSpPr>
          <p:nvPr/>
        </p:nvSpPr>
        <p:spPr bwMode="auto">
          <a:xfrm>
            <a:off x="6851650" y="5165725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4371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7499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72" name="Picture 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7499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73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499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74" name="Picture 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7499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80010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990600" y="50133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77" name="Freeform 41"/>
          <p:cNvSpPr>
            <a:spLocks/>
          </p:cNvSpPr>
          <p:nvPr/>
        </p:nvSpPr>
        <p:spPr bwMode="auto">
          <a:xfrm>
            <a:off x="7239000" y="5013325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Freeform 42"/>
          <p:cNvSpPr>
            <a:spLocks/>
          </p:cNvSpPr>
          <p:nvPr/>
        </p:nvSpPr>
        <p:spPr bwMode="auto">
          <a:xfrm rot="10800000">
            <a:off x="7391400" y="5165725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9" name="Freeform 43"/>
          <p:cNvSpPr>
            <a:spLocks/>
          </p:cNvSpPr>
          <p:nvPr/>
        </p:nvSpPr>
        <p:spPr bwMode="auto">
          <a:xfrm>
            <a:off x="1143000" y="5013325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Freeform 44"/>
          <p:cNvSpPr>
            <a:spLocks/>
          </p:cNvSpPr>
          <p:nvPr/>
        </p:nvSpPr>
        <p:spPr bwMode="auto">
          <a:xfrm rot="10800000">
            <a:off x="1295400" y="5165725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7693025" y="45561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trailer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625475" y="4632325"/>
            <a:ext cx="95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header</a:t>
            </a:r>
          </a:p>
        </p:txBody>
      </p:sp>
      <p:sp>
        <p:nvSpPr>
          <p:cNvPr id="14383" name="AutoShape 47"/>
          <p:cNvSpPr>
            <a:spLocks noChangeArrowheads="1"/>
          </p:cNvSpPr>
          <p:nvPr/>
        </p:nvSpPr>
        <p:spPr bwMode="auto">
          <a:xfrm>
            <a:off x="1676400" y="4632325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5611813" y="4616450"/>
            <a:ext cx="193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nodes/positions</a:t>
            </a:r>
          </a:p>
        </p:txBody>
      </p:sp>
      <p:sp>
        <p:nvSpPr>
          <p:cNvPr id="14385" name="AutoShape 49"/>
          <p:cNvSpPr>
            <a:spLocks noChangeArrowheads="1"/>
          </p:cNvSpPr>
          <p:nvPr/>
        </p:nvSpPr>
        <p:spPr bwMode="auto">
          <a:xfrm>
            <a:off x="1905000" y="5622925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6348413" y="6384925"/>
            <a:ext cx="1195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elements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14388" name="AutoShape 52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14288" y="1485900"/>
            <a:ext cx="9158288" cy="723900"/>
          </a:xfrm>
        </p:spPr>
        <p:txBody>
          <a:bodyPr/>
          <a:lstStyle/>
          <a:p>
            <a:pPr eaLnBrk="1" hangingPunct="1"/>
            <a:r>
              <a:rPr lang="en-US" altLang="en-US" sz="1700" smtClean="0"/>
              <a:t>We visualize operation </a:t>
            </a:r>
            <a:r>
              <a:rPr lang="en-US" altLang="en-US" sz="1700" smtClean="0">
                <a:solidFill>
                  <a:schemeClr val="tx2"/>
                </a:solidFill>
              </a:rPr>
              <a:t>insertAfter</a:t>
            </a:r>
            <a:r>
              <a:rPr lang="en-US" altLang="en-US" sz="1700" smtClean="0"/>
              <a:t>(DNode&lt;T&gt; p,  T X), which returns Dnode&lt;T&gt; q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6" name="Freeform 16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2" name="Freeform 22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4" name="Freeform 24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5" name="Freeform 25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6" name="Freeform 26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89" name="Freeform 29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90" name="Freeform 30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91" name="Freeform 31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92" name="Freeform 32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00" name="Freeform 40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04" name="Freeform 44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405" name="Group 45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5458" name="Rectangle 4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59" name="Rectangle 4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60" name="Rectangle 4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406" name="Freeform 4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07" name="Freeform 5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08" name="Freeform 51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103175519 w 106"/>
              <a:gd name="T1" fmla="*/ 0 h 348"/>
              <a:gd name="T2" fmla="*/ 22428679 w 106"/>
              <a:gd name="T3" fmla="*/ 321046366 h 348"/>
              <a:gd name="T4" fmla="*/ 237750590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09" name="Freeform 52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103175519 w 106"/>
              <a:gd name="T1" fmla="*/ 0 h 348"/>
              <a:gd name="T2" fmla="*/ 22428679 w 106"/>
              <a:gd name="T3" fmla="*/ 321046366 h 348"/>
              <a:gd name="T4" fmla="*/ 237750590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10" name="Freeform 53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103175519 w 106"/>
              <a:gd name="T1" fmla="*/ 0 h 348"/>
              <a:gd name="T2" fmla="*/ 22428679 w 106"/>
              <a:gd name="T3" fmla="*/ 321046366 h 348"/>
              <a:gd name="T4" fmla="*/ 237750590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11" name="Rectangle 54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12" name="Rectangle 55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13" name="Freeform 56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14" name="Freeform 57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15" name="Freeform 58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16" name="Freeform 59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17" name="Text Box 60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5418" name="Text Box 61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419" name="Text Box 62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5420" name="Text Box 63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5421" name="Rectangle 64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22" name="Rectangle 65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23" name="Rectangle 66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24" name="Freeform 67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25" name="Rectangle 68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26" name="Rectangle 69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27" name="Rectangle 70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28" name="Freeform 71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269657513 h 108"/>
              <a:gd name="T2" fmla="*/ 1965721875 w 1440"/>
              <a:gd name="T3" fmla="*/ 0 h 108"/>
              <a:gd name="T4" fmla="*/ 2147483647 w 1440"/>
              <a:gd name="T5" fmla="*/ 272176875 h 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429" name="Group 72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5455" name="Rectangle 73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56" name="Rectangle 74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57" name="Rectangle 75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430" name="Freeform 76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31" name="Freeform 77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147483647 w 1440"/>
              <a:gd name="T1" fmla="*/ 2520950 h 102"/>
              <a:gd name="T2" fmla="*/ 1711186888 w 1440"/>
              <a:gd name="T3" fmla="*/ 257055938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32" name="Freeform 78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33" name="Freeform 79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34" name="Freeform 80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35" name="Rectangle 81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36" name="Rectangle 82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37" name="Freeform 83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38" name="Freeform 84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39" name="Freeform 85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0" name="Freeform 86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1" name="Text Box 87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5442" name="Text Box 88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443" name="Text Box 89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5444" name="Text Box 90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5445" name="Rectangle 91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46" name="Rectangle 92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47" name="Rectangle 93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448" name="Freeform 94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9" name="Text Box 95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5450" name="Freeform 96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1682348813 w 497"/>
              <a:gd name="T1" fmla="*/ 757361739 h 276"/>
              <a:gd name="T2" fmla="*/ 751471214 w 497"/>
              <a:gd name="T3" fmla="*/ 625646726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1" name="Freeform 97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1682348813 w 497"/>
              <a:gd name="T1" fmla="*/ 757361739 h 276"/>
              <a:gd name="T2" fmla="*/ 751471214 w 497"/>
              <a:gd name="T3" fmla="*/ 625646726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2" name="Text Box 98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5453" name="Text Box 99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5454" name="Text Box 100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Insertion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Algorithm </a:t>
            </a:r>
            <a:r>
              <a:rPr lang="en-US" altLang="en-US" sz="2000" smtClean="0"/>
              <a:t>insertAfter(</a:t>
            </a:r>
            <a:r>
              <a:rPr lang="en-US" altLang="en-US" sz="2000" i="1" smtClean="0"/>
              <a:t>p,e</a:t>
            </a:r>
            <a:r>
              <a:rPr lang="en-US" altLang="en-US" sz="2000" smtClean="0"/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Create a new node </a:t>
            </a:r>
            <a:r>
              <a:rPr lang="en-US" altLang="en-US" sz="2000" i="1" smtClean="0"/>
              <a:t>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	v.</a:t>
            </a:r>
            <a:r>
              <a:rPr lang="en-US" altLang="en-US" sz="2000" smtClean="0"/>
              <a:t>setElement(</a:t>
            </a:r>
            <a:r>
              <a:rPr lang="en-US" altLang="en-US" sz="2000" i="1" smtClean="0"/>
              <a:t>e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	v.</a:t>
            </a:r>
            <a:r>
              <a:rPr lang="en-US" altLang="en-US" sz="2000" smtClean="0"/>
              <a:t>setPrev(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)	</a:t>
            </a:r>
            <a:r>
              <a:rPr lang="en-US" altLang="en-US" sz="2000" smtClean="0">
                <a:solidFill>
                  <a:srgbClr val="2C61F6"/>
                </a:solidFill>
              </a:rPr>
              <a:t>{link </a:t>
            </a:r>
            <a:r>
              <a:rPr lang="en-US" altLang="en-US" sz="2000" i="1" smtClean="0">
                <a:solidFill>
                  <a:srgbClr val="2C61F6"/>
                </a:solidFill>
              </a:rPr>
              <a:t>v </a:t>
            </a:r>
            <a:r>
              <a:rPr lang="en-US" altLang="en-US" sz="2000" smtClean="0">
                <a:solidFill>
                  <a:srgbClr val="2C61F6"/>
                </a:solidFill>
              </a:rPr>
              <a:t>to its predecessor}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	v.</a:t>
            </a:r>
            <a:r>
              <a:rPr lang="en-US" altLang="en-US" sz="2000" smtClean="0"/>
              <a:t>setNext(</a:t>
            </a:r>
            <a:r>
              <a:rPr lang="en-US" altLang="en-US" sz="2000" i="1" smtClean="0"/>
              <a:t>p.</a:t>
            </a:r>
            <a:r>
              <a:rPr lang="en-US" altLang="en-US" sz="2000" smtClean="0"/>
              <a:t>getNext()) </a:t>
            </a:r>
            <a:r>
              <a:rPr lang="en-US" altLang="en-US" sz="2000" smtClean="0">
                <a:solidFill>
                  <a:srgbClr val="2C61F6"/>
                </a:solidFill>
              </a:rPr>
              <a:t>{link </a:t>
            </a:r>
            <a:r>
              <a:rPr lang="en-US" altLang="en-US" sz="2000" i="1" smtClean="0">
                <a:solidFill>
                  <a:srgbClr val="2C61F6"/>
                </a:solidFill>
              </a:rPr>
              <a:t>v </a:t>
            </a:r>
            <a:r>
              <a:rPr lang="en-US" altLang="en-US" sz="2000" smtClean="0">
                <a:solidFill>
                  <a:srgbClr val="2C61F6"/>
                </a:solidFill>
              </a:rPr>
              <a:t>to its successor}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(</a:t>
            </a:r>
            <a:r>
              <a:rPr lang="en-US" altLang="en-US" sz="2000" i="1" smtClean="0"/>
              <a:t>p.</a:t>
            </a:r>
            <a:r>
              <a:rPr lang="en-US" altLang="en-US" sz="2000" smtClean="0"/>
              <a:t>getNext())</a:t>
            </a:r>
            <a:r>
              <a:rPr lang="en-US" altLang="en-US" sz="2000" i="1" smtClean="0"/>
              <a:t>.</a:t>
            </a:r>
            <a:r>
              <a:rPr lang="en-US" altLang="en-US" sz="2000" smtClean="0"/>
              <a:t>setPrev(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) </a:t>
            </a:r>
            <a:r>
              <a:rPr lang="en-US" altLang="en-US" sz="2000" smtClean="0">
                <a:solidFill>
                  <a:srgbClr val="2C61F6"/>
                </a:solidFill>
              </a:rPr>
              <a:t>{link </a:t>
            </a:r>
            <a:r>
              <a:rPr lang="en-US" altLang="en-US" sz="2000" i="1" smtClean="0">
                <a:solidFill>
                  <a:srgbClr val="2C61F6"/>
                </a:solidFill>
              </a:rPr>
              <a:t>p</a:t>
            </a:r>
            <a:r>
              <a:rPr lang="en-US" altLang="en-US" sz="2000" smtClean="0">
                <a:solidFill>
                  <a:srgbClr val="2C61F6"/>
                </a:solidFill>
              </a:rPr>
              <a:t>’s old successor to </a:t>
            </a:r>
            <a:r>
              <a:rPr lang="en-US" altLang="en-US" sz="2000" i="1" smtClean="0">
                <a:solidFill>
                  <a:srgbClr val="2C61F6"/>
                </a:solidFill>
              </a:rPr>
              <a:t>v</a:t>
            </a:r>
            <a:r>
              <a:rPr lang="en-US" altLang="en-US" sz="2000" smtClean="0">
                <a:solidFill>
                  <a:srgbClr val="2C61F6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	p.</a:t>
            </a:r>
            <a:r>
              <a:rPr lang="en-US" altLang="en-US" sz="2000" smtClean="0"/>
              <a:t>setNext(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)	</a:t>
            </a:r>
            <a:r>
              <a:rPr lang="en-US" altLang="en-US" sz="2000" smtClean="0">
                <a:solidFill>
                  <a:srgbClr val="2C61F6"/>
                </a:solidFill>
              </a:rPr>
              <a:t>{link </a:t>
            </a:r>
            <a:r>
              <a:rPr lang="en-US" altLang="en-US" sz="2000" i="1" smtClean="0">
                <a:solidFill>
                  <a:srgbClr val="2C61F6"/>
                </a:solidFill>
              </a:rPr>
              <a:t>p </a:t>
            </a:r>
            <a:r>
              <a:rPr lang="en-US" altLang="en-US" sz="2000" smtClean="0">
                <a:solidFill>
                  <a:srgbClr val="2C61F6"/>
                </a:solidFill>
              </a:rPr>
              <a:t>to its new successor, </a:t>
            </a:r>
            <a:r>
              <a:rPr lang="en-US" altLang="en-US" sz="2000" i="1" smtClean="0">
                <a:solidFill>
                  <a:srgbClr val="2C61F6"/>
                </a:solidFill>
              </a:rPr>
              <a:t>v</a:t>
            </a:r>
            <a:r>
              <a:rPr lang="en-US" altLang="en-US" sz="2000" smtClean="0">
                <a:solidFill>
                  <a:srgbClr val="2C61F6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	return </a:t>
            </a:r>
            <a:r>
              <a:rPr lang="en-US" altLang="en-US" sz="2000" i="1" smtClean="0"/>
              <a:t>v	</a:t>
            </a:r>
            <a:r>
              <a:rPr lang="en-US" altLang="en-US" sz="2000" smtClean="0">
                <a:solidFill>
                  <a:srgbClr val="2C61F6"/>
                </a:solidFill>
              </a:rPr>
              <a:t>{the position for the element </a:t>
            </a:r>
            <a:r>
              <a:rPr lang="en-US" altLang="en-US" sz="2000" i="1" smtClean="0">
                <a:solidFill>
                  <a:srgbClr val="2C61F6"/>
                </a:solidFill>
              </a:rPr>
              <a:t>e</a:t>
            </a:r>
            <a:r>
              <a:rPr lang="en-US" altLang="en-US" sz="2000" smtClean="0">
                <a:solidFill>
                  <a:srgbClr val="2C61F6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en-US" sz="1700" smtClean="0"/>
              <a:t>We visualize </a:t>
            </a:r>
            <a:r>
              <a:rPr lang="en-US" altLang="en-US" sz="1700" smtClean="0">
                <a:solidFill>
                  <a:schemeClr val="tx2"/>
                </a:solidFill>
              </a:rPr>
              <a:t>remove</a:t>
            </a:r>
            <a:r>
              <a:rPr lang="en-US" altLang="en-US" sz="1700" smtClean="0"/>
              <a:t>(p), where p = </a:t>
            </a:r>
            <a:r>
              <a:rPr lang="en-US" altLang="en-US" sz="1700" smtClean="0">
                <a:solidFill>
                  <a:schemeClr val="tx2"/>
                </a:solidFill>
              </a:rPr>
              <a:t>last</a:t>
            </a:r>
            <a:r>
              <a:rPr lang="en-US" altLang="en-US" sz="1700" smtClean="0"/>
              <a:t>()</a:t>
            </a:r>
            <a:endParaRPr lang="en-US" altLang="en-US" sz="2200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7472" name="AutoShape 5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73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74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75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76" name="Freeform 9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7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78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79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80" name="Freeform 13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1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82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83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84" name="Freeform 17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86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87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88" name="Freeform 21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" name="Freeform 22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" name="Freeform 23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1" name="Freeform 24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36 w 106"/>
                <a:gd name="T1" fmla="*/ 0 h 348"/>
                <a:gd name="T2" fmla="*/ 8 w 106"/>
                <a:gd name="T3" fmla="*/ 127 h 348"/>
                <a:gd name="T4" fmla="*/ 83 w 106"/>
                <a:gd name="T5" fmla="*/ 238 h 3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2" name="Freeform 25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36 w 106"/>
                <a:gd name="T1" fmla="*/ 0 h 348"/>
                <a:gd name="T2" fmla="*/ 8 w 106"/>
                <a:gd name="T3" fmla="*/ 127 h 348"/>
                <a:gd name="T4" fmla="*/ 83 w 106"/>
                <a:gd name="T5" fmla="*/ 238 h 3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3" name="Freeform 26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36 w 106"/>
                <a:gd name="T1" fmla="*/ 0 h 348"/>
                <a:gd name="T2" fmla="*/ 8 w 106"/>
                <a:gd name="T3" fmla="*/ 127 h 348"/>
                <a:gd name="T4" fmla="*/ 83 w 106"/>
                <a:gd name="T5" fmla="*/ 238 h 3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4" name="Freeform 27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36 w 106"/>
                <a:gd name="T1" fmla="*/ 0 h 348"/>
                <a:gd name="T2" fmla="*/ 8 w 106"/>
                <a:gd name="T3" fmla="*/ 127 h 348"/>
                <a:gd name="T4" fmla="*/ 83 w 106"/>
                <a:gd name="T5" fmla="*/ 238 h 3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5" name="Rectangle 28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96" name="Rectangle 29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497" name="Freeform 30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8" name="Freeform 31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9" name="Freeform 32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" name="Freeform 33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1" name="Text Box 34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7502" name="Text Box 35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7503" name="Text Box 36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7504" name="Text Box 37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7505" name="Text Box 38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p</a:t>
              </a:r>
            </a:p>
          </p:txBody>
        </p:sp>
      </p:grpSp>
      <p:sp>
        <p:nvSpPr>
          <p:cNvPr id="17413" name="AutoShape 39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14" name="Rectangle 40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15" name="Rectangle 41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16" name="Rectangle 42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17" name="Freeform 43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8" name="Rectangle 4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19" name="Rectangle 4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0" name="Rectangle 4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1" name="Freeform 4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2" name="Rectangle 4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3" name="Rectangle 4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4" name="Rectangle 5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5" name="Freeform 51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299900181 h 119"/>
              <a:gd name="T2" fmla="*/ 1955641250 w 1440"/>
              <a:gd name="T3" fmla="*/ 17641934 h 119"/>
              <a:gd name="T4" fmla="*/ 2147483647 w 1440"/>
              <a:gd name="T5" fmla="*/ 199093664 h 1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6" name="Rectangle 52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7" name="Rectangle 53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8" name="Rectangle 54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9" name="Freeform 55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0" name="Freeform 56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1" name="Freeform 57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1189513750 w 472"/>
              <a:gd name="T1" fmla="*/ 1370965000 h 544"/>
              <a:gd name="T2" fmla="*/ 967740000 w 472"/>
              <a:gd name="T3" fmla="*/ 38306375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2" name="Freeform 58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3" name="Freeform 59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4" name="Freeform 60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5" name="Freeform 61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6" name="Rectangle 62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37" name="Rectangle 63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38" name="Freeform 64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1353325494 h 537"/>
              <a:gd name="T2" fmla="*/ 241935000 w 464"/>
              <a:gd name="T3" fmla="*/ 224294832 h 537"/>
              <a:gd name="T4" fmla="*/ 1169352500 w 464"/>
              <a:gd name="T5" fmla="*/ 2520951 h 5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9" name="Freeform 65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147483647 w 1431"/>
              <a:gd name="T1" fmla="*/ 0 h 112"/>
              <a:gd name="T2" fmla="*/ 1713706627 w 1431"/>
              <a:gd name="T3" fmla="*/ 2822575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0" name="Freeform 66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1" name="Freeform 67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2" name="Text Box 68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7443" name="Text Box 69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7444" name="Text Box 70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7445" name="Text Box 71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7446" name="Text Box 72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7447" name="Rectangle 73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48" name="Rectangle 74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49" name="Rectangle 75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0" name="Freeform 76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1" name="Rectangle 77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2" name="Rectangle 78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3" name="Rectangle 79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4" name="Freeform 80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5" name="Rectangle 81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6" name="Rectangle 82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7" name="Rectangle 83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8" name="Freeform 84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9" name="Freeform 85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60" name="Freeform 8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61" name="Freeform 8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62" name="Freeform 8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91165213 w 106"/>
              <a:gd name="T1" fmla="*/ 0 h 348"/>
              <a:gd name="T2" fmla="*/ 19818769 w 106"/>
              <a:gd name="T3" fmla="*/ 321046366 h 348"/>
              <a:gd name="T4" fmla="*/ 210076421 w 106"/>
              <a:gd name="T5" fmla="*/ 600666207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63" name="Rectangle 89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64" name="Rectangle 90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65" name="Freeform 91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66" name="Freeform 92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67" name="Text Box 93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7468" name="Text Box 94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7469" name="Text Box 95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7470" name="Freeform 96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71" name="Freeform 97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Deletion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Algorithm </a:t>
            </a:r>
            <a:r>
              <a:rPr lang="en-US" altLang="en-US" sz="2000" smtClean="0"/>
              <a:t>remove(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	t </a:t>
            </a:r>
            <a:r>
              <a:rPr lang="en-US" altLang="en-US" sz="2000" smtClean="0"/>
              <a:t>=</a:t>
            </a:r>
            <a:r>
              <a:rPr lang="en-US" altLang="en-US" sz="2000" i="1" smtClean="0"/>
              <a:t> p.</a:t>
            </a:r>
            <a:r>
              <a:rPr lang="en-US" altLang="en-US" sz="2000" smtClean="0"/>
              <a:t>element	</a:t>
            </a:r>
            <a:r>
              <a:rPr lang="en-US" altLang="en-US" sz="2000" smtClean="0">
                <a:solidFill>
                  <a:srgbClr val="2C61F6"/>
                </a:solidFill>
              </a:rPr>
              <a:t>{a temporary variable to hold the return value}</a:t>
            </a:r>
            <a:endParaRPr lang="en-US" altLang="en-US" sz="2000" i="1" smtClean="0">
              <a:solidFill>
                <a:srgbClr val="2C61F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(</a:t>
            </a:r>
            <a:r>
              <a:rPr lang="en-US" altLang="en-US" sz="2000" i="1" smtClean="0"/>
              <a:t>p.</a:t>
            </a:r>
            <a:r>
              <a:rPr lang="en-US" altLang="en-US" sz="2000" smtClean="0"/>
              <a:t>getPrev())</a:t>
            </a:r>
            <a:r>
              <a:rPr lang="en-US" altLang="en-US" sz="2000" i="1" smtClean="0"/>
              <a:t>.</a:t>
            </a:r>
            <a:r>
              <a:rPr lang="en-US" altLang="en-US" sz="2000" smtClean="0"/>
              <a:t>setNext(</a:t>
            </a:r>
            <a:r>
              <a:rPr lang="en-US" altLang="en-US" sz="2000" i="1" smtClean="0"/>
              <a:t>p.</a:t>
            </a:r>
            <a:r>
              <a:rPr lang="en-US" altLang="en-US" sz="2000" smtClean="0"/>
              <a:t>getNext())	</a:t>
            </a:r>
            <a:r>
              <a:rPr lang="en-US" altLang="en-US" sz="2000" smtClean="0">
                <a:solidFill>
                  <a:srgbClr val="2C61F6"/>
                </a:solidFill>
              </a:rPr>
              <a:t>{linking out </a:t>
            </a:r>
            <a:r>
              <a:rPr lang="en-US" altLang="en-US" sz="2000" i="1" smtClean="0">
                <a:solidFill>
                  <a:srgbClr val="2C61F6"/>
                </a:solidFill>
              </a:rPr>
              <a:t>p</a:t>
            </a:r>
            <a:r>
              <a:rPr lang="en-US" altLang="en-US" sz="2000" smtClean="0">
                <a:solidFill>
                  <a:srgbClr val="2C61F6"/>
                </a:solidFill>
              </a:rPr>
              <a:t>}</a:t>
            </a:r>
            <a:endParaRPr lang="en-US" altLang="en-US" sz="2000" i="1" smtClean="0">
              <a:solidFill>
                <a:srgbClr val="2C61F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(</a:t>
            </a:r>
            <a:r>
              <a:rPr lang="en-US" altLang="en-US" sz="2000" i="1" smtClean="0"/>
              <a:t>p.</a:t>
            </a:r>
            <a:r>
              <a:rPr lang="en-US" altLang="en-US" sz="2000" smtClean="0"/>
              <a:t>getNext())</a:t>
            </a:r>
            <a:r>
              <a:rPr lang="en-US" altLang="en-US" sz="2000" i="1" smtClean="0"/>
              <a:t>.</a:t>
            </a:r>
            <a:r>
              <a:rPr lang="en-US" altLang="en-US" sz="2000" smtClean="0"/>
              <a:t>setPrev(</a:t>
            </a:r>
            <a:r>
              <a:rPr lang="en-US" altLang="en-US" sz="2000" i="1" smtClean="0"/>
              <a:t>p.</a:t>
            </a:r>
            <a:r>
              <a:rPr lang="en-US" altLang="en-US" sz="2000" smtClean="0"/>
              <a:t>getPrev())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	p.</a:t>
            </a:r>
            <a:r>
              <a:rPr lang="en-US" altLang="en-US" sz="2000" smtClean="0"/>
              <a:t>setPrev(</a:t>
            </a:r>
            <a:r>
              <a:rPr lang="en-US" altLang="en-US" sz="2000" b="1" smtClean="0"/>
              <a:t>null</a:t>
            </a:r>
            <a:r>
              <a:rPr lang="en-US" altLang="en-US" sz="2000" smtClean="0"/>
              <a:t>)	</a:t>
            </a:r>
            <a:r>
              <a:rPr lang="en-US" altLang="en-US" sz="2000" smtClean="0">
                <a:solidFill>
                  <a:srgbClr val="2C61F6"/>
                </a:solidFill>
              </a:rPr>
              <a:t>{invalidating the position </a:t>
            </a:r>
            <a:r>
              <a:rPr lang="en-US" altLang="en-US" sz="2000" i="1" smtClean="0">
                <a:solidFill>
                  <a:srgbClr val="2C61F6"/>
                </a:solidFill>
              </a:rPr>
              <a:t>p</a:t>
            </a:r>
            <a:r>
              <a:rPr lang="en-US" altLang="en-US" sz="2000" smtClean="0">
                <a:solidFill>
                  <a:srgbClr val="2C61F6"/>
                </a:solidFill>
              </a:rPr>
              <a:t>}</a:t>
            </a:r>
            <a:endParaRPr lang="en-US" altLang="en-US" sz="2000" i="1" smtClean="0">
              <a:solidFill>
                <a:srgbClr val="2C61F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	p.</a:t>
            </a:r>
            <a:r>
              <a:rPr lang="en-US" altLang="en-US" sz="2000" smtClean="0"/>
              <a:t>setNext(</a:t>
            </a:r>
            <a:r>
              <a:rPr lang="en-US" altLang="en-US" sz="2000" b="1" smtClean="0"/>
              <a:t>null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	return </a:t>
            </a:r>
            <a:r>
              <a:rPr lang="en-US" altLang="en-US" sz="2000" i="1" smtClean="0"/>
              <a:t>t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Singly Linked Lists</a:t>
            </a:r>
          </a:p>
        </p:txBody>
      </p:sp>
      <p:pic>
        <p:nvPicPr>
          <p:cNvPr id="4099" name="Picture 3" descr="j01005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30972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838200"/>
          </a:xfrm>
        </p:spPr>
        <p:txBody>
          <a:bodyPr/>
          <a:lstStyle/>
          <a:p>
            <a:r>
              <a:rPr lang="en-US" altLang="en-US" smtClean="0"/>
              <a:t>Self-referential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self-referential class </a:t>
            </a:r>
          </a:p>
          <a:p>
            <a:pPr lvl="1">
              <a:defRPr/>
            </a:pPr>
            <a:r>
              <a:rPr lang="en-US" dirty="0" smtClean="0"/>
              <a:t>contains an instance variable that refers to another object </a:t>
            </a:r>
          </a:p>
          <a:p>
            <a:pPr lvl="2">
              <a:defRPr/>
            </a:pPr>
            <a:r>
              <a:rPr lang="en-US" dirty="0" smtClean="0"/>
              <a:t>of the same class type.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For example, the generic class declaration</a:t>
            </a:r>
          </a:p>
          <a:p>
            <a:pPr marL="858838" lvl="2" indent="-228600" eaLnBrk="1" hangingPunct="1">
              <a:lnSpc>
                <a:spcPct val="80000"/>
              </a:lnSpc>
              <a:spcBef>
                <a:spcPts val="350"/>
              </a:spcBef>
              <a:buClr>
                <a:srgbClr val="DA1F28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class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600" kern="1200" dirty="0" err="1" smtClean="0">
                <a:solidFill>
                  <a:srgbClr val="000000"/>
                </a:solidFill>
                <a:latin typeface="Lucida Console" pitchFamily="49" charset="0"/>
              </a:rPr>
              <a:t>SNode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&lt; T &gt; </a:t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{ </a:t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private 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T </a:t>
            </a:r>
            <a:r>
              <a:rPr lang="en-US" altLang="en-US" sz="1600" kern="1200" dirty="0" smtClean="0">
                <a:solidFill>
                  <a:srgbClr val="000000"/>
                </a:solidFill>
                <a:latin typeface="Lucida Console" pitchFamily="49" charset="0"/>
              </a:rPr>
              <a:t>data;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/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private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600" kern="1200" dirty="0" err="1" smtClean="0">
                <a:solidFill>
                  <a:srgbClr val="000000"/>
                </a:solidFill>
                <a:latin typeface="Lucida Console" pitchFamily="49" charset="0"/>
              </a:rPr>
              <a:t>SNode</a:t>
            </a:r>
            <a:r>
              <a:rPr lang="en-US" altLang="en-US" sz="1600" kern="1200" dirty="0" smtClean="0">
                <a:solidFill>
                  <a:srgbClr val="000000"/>
                </a:solidFill>
                <a:latin typeface="Lucida Console" pitchFamily="49" charset="0"/>
              </a:rPr>
              <a:t>&lt;T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&gt; </a:t>
            </a:r>
            <a:r>
              <a:rPr lang="en-US" altLang="en-US" sz="1600" kern="1200" dirty="0" err="1" smtClean="0">
                <a:solidFill>
                  <a:srgbClr val="000000"/>
                </a:solidFill>
                <a:latin typeface="Lucida Console" pitchFamily="49" charset="0"/>
              </a:rPr>
              <a:t>nextNode</a:t>
            </a:r>
            <a:r>
              <a:rPr lang="en-US" altLang="en-US" sz="1600" kern="1200" dirty="0" smtClean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// reference to next node</a:t>
            </a:r>
            <a:b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/>
            </a:r>
            <a:b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600" kern="1200" dirty="0" err="1" smtClean="0">
                <a:solidFill>
                  <a:srgbClr val="000000"/>
                </a:solidFill>
                <a:latin typeface="Lucida Console" pitchFamily="49" charset="0"/>
              </a:rPr>
              <a:t>SNode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( T data ) { 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/* constructor body */ 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}</a:t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public void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600" kern="1200" dirty="0" err="1">
                <a:solidFill>
                  <a:srgbClr val="000000"/>
                </a:solidFill>
                <a:latin typeface="Lucida Console" pitchFamily="49" charset="0"/>
              </a:rPr>
              <a:t>setData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( T data ) { 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/* method body */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}</a:t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public 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T </a:t>
            </a:r>
            <a:r>
              <a:rPr lang="en-US" altLang="en-US" sz="1600" kern="1200" dirty="0" err="1">
                <a:solidFill>
                  <a:srgbClr val="000000"/>
                </a:solidFill>
                <a:latin typeface="Lucida Console" pitchFamily="49" charset="0"/>
              </a:rPr>
              <a:t>getData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() { 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/* method body */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}</a:t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public void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600" kern="1200" dirty="0" err="1">
                <a:solidFill>
                  <a:srgbClr val="000000"/>
                </a:solidFill>
                <a:latin typeface="Lucida Console" pitchFamily="49" charset="0"/>
              </a:rPr>
              <a:t>setNext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( </a:t>
            </a:r>
            <a:r>
              <a:rPr lang="en-US" altLang="en-US" sz="1600" kern="1200" dirty="0" err="1" smtClean="0">
                <a:solidFill>
                  <a:srgbClr val="000000"/>
                </a:solidFill>
                <a:latin typeface="Lucida Console" pitchFamily="49" charset="0"/>
              </a:rPr>
              <a:t>SNode</a:t>
            </a:r>
            <a:r>
              <a:rPr lang="en-US" altLang="en-US" sz="1600" kern="1200" dirty="0" smtClean="0">
                <a:solidFill>
                  <a:srgbClr val="000000"/>
                </a:solidFill>
                <a:latin typeface="Lucida Console" pitchFamily="49" charset="0"/>
              </a:rPr>
              <a:t>&lt;T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&gt; next ) { 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/* method body */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}</a:t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altLang="en-US" sz="1600" kern="1200" dirty="0" smtClean="0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600" kern="1200" dirty="0" err="1" smtClean="0">
                <a:solidFill>
                  <a:srgbClr val="000000"/>
                </a:solidFill>
                <a:latin typeface="Lucida Console" pitchFamily="49" charset="0"/>
              </a:rPr>
              <a:t>SNode</a:t>
            </a:r>
            <a:r>
              <a:rPr lang="en-US" altLang="en-US" sz="1600" kern="1200" dirty="0" smtClean="0">
                <a:solidFill>
                  <a:srgbClr val="000000"/>
                </a:solidFill>
                <a:latin typeface="Lucida Console" pitchFamily="49" charset="0"/>
              </a:rPr>
              <a:t>&lt;T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&gt; </a:t>
            </a:r>
            <a:r>
              <a:rPr lang="en-US" altLang="en-US" sz="1600" kern="1200" dirty="0" err="1">
                <a:solidFill>
                  <a:srgbClr val="000000"/>
                </a:solidFill>
                <a:latin typeface="Lucida Console" pitchFamily="49" charset="0"/>
              </a:rPr>
              <a:t>getNext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() { 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/* method body */</a:t>
            </a: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 }</a:t>
            </a:r>
            <a:b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600" kern="1200" dirty="0">
                <a:solidFill>
                  <a:srgbClr val="000000"/>
                </a:solidFill>
                <a:latin typeface="Lucida Console" pitchFamily="49" charset="0"/>
              </a:rPr>
              <a:t>} 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// end class </a:t>
            </a:r>
            <a:r>
              <a:rPr lang="en-US" altLang="en-US" sz="1600" kern="1200" dirty="0" err="1" smtClean="0">
                <a:solidFill>
                  <a:srgbClr val="00BF00"/>
                </a:solidFill>
                <a:latin typeface="Lucida Console" pitchFamily="49" charset="0"/>
              </a:rPr>
              <a:t>SNode</a:t>
            </a:r>
            <a:r>
              <a:rPr lang="en-US" altLang="en-US" sz="1600" kern="1200" dirty="0" smtClean="0">
                <a:solidFill>
                  <a:srgbClr val="00BF00"/>
                </a:solidFill>
                <a:latin typeface="Lucida Console" pitchFamily="49" charset="0"/>
              </a:rPr>
              <a:t>&lt; T &gt;</a:t>
            </a:r>
          </a:p>
          <a:p>
            <a:pPr lvl="1">
              <a:defRPr/>
            </a:pPr>
            <a:r>
              <a:rPr lang="en-US" dirty="0" smtClean="0"/>
              <a:t>declares class </a:t>
            </a:r>
            <a:r>
              <a:rPr lang="en-US" dirty="0" err="1" smtClean="0">
                <a:latin typeface="Courier" pitchFamily="49" charset="0"/>
              </a:rPr>
              <a:t>Snode</a:t>
            </a:r>
            <a:r>
              <a:rPr lang="en-US" dirty="0" smtClean="0">
                <a:latin typeface="Courier" pitchFamily="49" charset="0"/>
              </a:rPr>
              <a:t>&lt;T&gt;</a:t>
            </a:r>
            <a:r>
              <a:rPr lang="en-US" dirty="0" smtClean="0"/>
              <a:t>, which has </a:t>
            </a:r>
          </a:p>
          <a:p>
            <a:pPr lvl="2">
              <a:defRPr/>
            </a:pPr>
            <a:r>
              <a:rPr lang="en-US" dirty="0" smtClean="0"/>
              <a:t>two private instance variables</a:t>
            </a:r>
          </a:p>
          <a:p>
            <a:pPr lvl="3">
              <a:defRPr/>
            </a:pPr>
            <a:r>
              <a:rPr lang="en-US" dirty="0" smtClean="0">
                <a:latin typeface="Courier" pitchFamily="49" charset="0"/>
              </a:rPr>
              <a:t>data </a:t>
            </a:r>
            <a:r>
              <a:rPr lang="en-US" dirty="0" smtClean="0"/>
              <a:t>(of the generic type </a:t>
            </a:r>
            <a:r>
              <a:rPr lang="en-US" dirty="0" smtClean="0">
                <a:latin typeface="Courier" pitchFamily="49" charset="0"/>
              </a:rPr>
              <a:t>T</a:t>
            </a:r>
            <a:r>
              <a:rPr lang="en-US" dirty="0" smtClean="0"/>
              <a:t>) and </a:t>
            </a:r>
            <a:r>
              <a:rPr lang="en-US" dirty="0" err="1" smtClean="0">
                <a:latin typeface="Courier" pitchFamily="49" charset="0"/>
              </a:rPr>
              <a:t>SNode</a:t>
            </a:r>
            <a:r>
              <a:rPr lang="en-US" dirty="0" smtClean="0">
                <a:latin typeface="Courier" pitchFamily="49" charset="0"/>
              </a:rPr>
              <a:t>&lt;T&gt;</a:t>
            </a:r>
            <a:r>
              <a:rPr lang="en-US" dirty="0" smtClean="0"/>
              <a:t> variable </a:t>
            </a:r>
            <a:r>
              <a:rPr lang="en-US" dirty="0" err="1" smtClean="0">
                <a:latin typeface="Courier" pitchFamily="49" charset="0"/>
              </a:rPr>
              <a:t>nextNode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 smtClean="0"/>
          </a:p>
          <a:p>
            <a:pPr marL="693737" lvl="2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-15875" y="0"/>
            <a:ext cx="8001000" cy="1417638"/>
          </a:xfrm>
        </p:spPr>
        <p:txBody>
          <a:bodyPr/>
          <a:lstStyle/>
          <a:p>
            <a:r>
              <a:rPr lang="en-US" altLang="en-US" smtClean="0"/>
              <a:t>Singly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linked list is a linear collection (i.e., a sequence) </a:t>
            </a:r>
          </a:p>
          <a:p>
            <a:pPr lvl="1">
              <a:defRPr/>
            </a:pPr>
            <a:r>
              <a:rPr lang="en-US" dirty="0" smtClean="0"/>
              <a:t>of self-referential-class objects, called nodes, </a:t>
            </a:r>
          </a:p>
          <a:p>
            <a:pPr lvl="2">
              <a:defRPr/>
            </a:pPr>
            <a:r>
              <a:rPr lang="en-US" dirty="0" smtClean="0"/>
              <a:t>connected by reference links—hence, the term “linked” list.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Typically, a program accesses a singly linked list via either</a:t>
            </a:r>
          </a:p>
          <a:p>
            <a:pPr lvl="1">
              <a:defRPr/>
            </a:pPr>
            <a:r>
              <a:rPr lang="en-US" dirty="0" smtClean="0"/>
              <a:t>a reference to its first node called head, or</a:t>
            </a:r>
          </a:p>
          <a:p>
            <a:pPr lvl="1">
              <a:defRPr/>
            </a:pPr>
            <a:r>
              <a:rPr lang="en-US" dirty="0" smtClean="0"/>
              <a:t>a reference to its last node called tail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By convention, the link reference in the last node of the list </a:t>
            </a:r>
          </a:p>
          <a:p>
            <a:pPr lvl="1">
              <a:defRPr/>
            </a:pPr>
            <a:r>
              <a:rPr lang="en-US" dirty="0" smtClean="0"/>
              <a:t>is set to null.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693737" lvl="2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15875" y="0"/>
            <a:ext cx="8001000" cy="1417638"/>
          </a:xfrm>
        </p:spPr>
        <p:txBody>
          <a:bodyPr/>
          <a:lstStyle/>
          <a:p>
            <a:r>
              <a:rPr lang="en-US" altLang="en-US" smtClean="0"/>
              <a:t>Singly Linked Lists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linked list is appropriate when the number </a:t>
            </a:r>
          </a:p>
          <a:p>
            <a:pPr lvl="1">
              <a:defRPr/>
            </a:pPr>
            <a:r>
              <a:rPr lang="en-US" dirty="0" smtClean="0"/>
              <a:t>of data elements to be represented in the data structure </a:t>
            </a:r>
          </a:p>
          <a:p>
            <a:pPr lvl="2">
              <a:defRPr/>
            </a:pPr>
            <a:r>
              <a:rPr lang="en-US" dirty="0" smtClean="0"/>
              <a:t>is unpredictable.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Refer to </a:t>
            </a:r>
            <a:r>
              <a:rPr lang="en-US" dirty="0" err="1" smtClean="0">
                <a:latin typeface="Courier" pitchFamily="49" charset="0"/>
              </a:rPr>
              <a:t>SinglyLinkedListApp</a:t>
            </a:r>
            <a:r>
              <a:rPr lang="en-US" dirty="0" smtClean="0"/>
              <a:t> project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693737" lvl="2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7172" name="Picture 1" descr="ch22imageslides_Page_10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575945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1524000" y="4491038"/>
            <a:ext cx="25146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Singly Linked Lists (Cont’d)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" pitchFamily="49" charset="0"/>
              </a:rPr>
              <a:t>SinglyLinkedList&lt;T&gt;</a:t>
            </a:r>
            <a:r>
              <a:rPr lang="en-US" altLang="en-US" smtClean="0"/>
              <a:t> class</a:t>
            </a:r>
          </a:p>
          <a:p>
            <a:pPr lvl="1"/>
            <a:r>
              <a:rPr lang="en-US" altLang="en-US" smtClean="0"/>
              <a:t>Implements the SList&lt;T&gt; interface containing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int size()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" pitchFamily="49" charset="0"/>
              </a:rPr>
              <a:t>boolean isEmpty()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void insertAtHead(T e)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" pitchFamily="49" charset="0"/>
              </a:rPr>
              <a:t>void</a:t>
            </a:r>
            <a:r>
              <a:rPr lang="en-US" altLang="en-US" smtClean="0"/>
              <a:t> </a:t>
            </a:r>
            <a:r>
              <a:rPr lang="en-US" altLang="en-US" smtClean="0">
                <a:latin typeface="Courier" pitchFamily="49" charset="0"/>
              </a:rPr>
              <a:t>insertAtTail(T e)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T removeFromHead()</a:t>
            </a:r>
            <a:r>
              <a:rPr lang="en-US" altLang="en-US" smtClean="0"/>
              <a:t> , and </a:t>
            </a:r>
            <a:r>
              <a:rPr lang="en-US" altLang="en-US" smtClean="0">
                <a:latin typeface="Courier" pitchFamily="49" charset="0"/>
              </a:rPr>
              <a:t>T removeFromTail()</a:t>
            </a:r>
            <a:r>
              <a:rPr lang="en-US" altLang="en-US" smtClean="0"/>
              <a:t> methods</a:t>
            </a:r>
          </a:p>
          <a:p>
            <a:pPr lvl="2"/>
            <a:endParaRPr lang="en-US" altLang="en-US" smtClean="0">
              <a:latin typeface="Courier" pitchFamily="49" charset="0"/>
            </a:endParaRPr>
          </a:p>
          <a:p>
            <a:pPr lvl="1"/>
            <a:endParaRPr lang="en-US" altLang="en-US" smtClean="0">
              <a:latin typeface="Courier" pitchFamily="49" charset="0"/>
            </a:endParaRPr>
          </a:p>
          <a:p>
            <a:pPr lvl="1"/>
            <a:r>
              <a:rPr lang="en-US" altLang="en-US" smtClean="0"/>
              <a:t>Then, used to implement the </a:t>
            </a:r>
          </a:p>
          <a:p>
            <a:pPr lvl="2"/>
            <a:r>
              <a:rPr lang="en-US" altLang="en-US" smtClean="0"/>
              <a:t>Stack data structures, through </a:t>
            </a:r>
            <a:r>
              <a:rPr lang="en-US" altLang="en-US" smtClean="0">
                <a:latin typeface="Courier" pitchFamily="49" charset="0"/>
              </a:rPr>
              <a:t>SListBasedStack </a:t>
            </a:r>
            <a:r>
              <a:rPr lang="en-US" altLang="en-US" smtClean="0"/>
              <a:t>class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and queue data structure, through </a:t>
            </a:r>
            <a:r>
              <a:rPr lang="en-US" altLang="en-US" smtClean="0">
                <a:latin typeface="Courier" pitchFamily="49" charset="0"/>
              </a:rPr>
              <a:t>SListBasedQueue</a:t>
            </a:r>
            <a:r>
              <a:rPr lang="en-US" altLang="en-US" smtClean="0"/>
              <a:t> class</a:t>
            </a:r>
            <a:endParaRPr lang="en-US" altLang="en-US" smtClean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Doubly Linked Lists</a:t>
            </a:r>
          </a:p>
        </p:txBody>
      </p:sp>
      <p:pic>
        <p:nvPicPr>
          <p:cNvPr id="9219" name="Picture 3" descr="j01005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30972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pPr eaLnBrk="1" hangingPunct="1"/>
            <a:r>
              <a:rPr lang="en-US" altLang="en-US" smtClean="0"/>
              <a:t>Doubly Linked List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doubly linked list models </a:t>
            </a:r>
          </a:p>
          <a:p>
            <a:pPr lvl="1" eaLnBrk="1" hangingPunct="1"/>
            <a:r>
              <a:rPr lang="en-US" altLang="en-US" smtClean="0"/>
              <a:t>a sequence of “objects” storing arbitrary objects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It establishes a before/after relation between “objects”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8129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1177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4225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2574925" y="4357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3369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6417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9465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4098925" y="4357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8609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1657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4705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5622925" y="43576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3849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6897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9945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9" name="Freeform 19"/>
          <p:cNvSpPr>
            <a:spLocks/>
          </p:cNvSpPr>
          <p:nvPr/>
        </p:nvSpPr>
        <p:spPr bwMode="auto">
          <a:xfrm rot="10800000">
            <a:off x="2727325" y="45100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 rot="10800000">
            <a:off x="4251325" y="45100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1" name="Freeform 21"/>
          <p:cNvSpPr>
            <a:spLocks/>
          </p:cNvSpPr>
          <p:nvPr/>
        </p:nvSpPr>
        <p:spPr bwMode="auto">
          <a:xfrm rot="10800000">
            <a:off x="5775325" y="4510088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2197100" y="4495800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3717925" y="4495800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24"/>
          <p:cNvSpPr>
            <a:spLocks/>
          </p:cNvSpPr>
          <p:nvPr/>
        </p:nvSpPr>
        <p:spPr bwMode="auto">
          <a:xfrm>
            <a:off x="5238750" y="4495800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25"/>
          <p:cNvSpPr>
            <a:spLocks/>
          </p:cNvSpPr>
          <p:nvPr/>
        </p:nvSpPr>
        <p:spPr bwMode="auto">
          <a:xfrm>
            <a:off x="6759575" y="4495800"/>
            <a:ext cx="168275" cy="552450"/>
          </a:xfrm>
          <a:custGeom>
            <a:avLst/>
            <a:gdLst>
              <a:gd name="T0" fmla="*/ 115927188 w 106"/>
              <a:gd name="T1" fmla="*/ 0 h 348"/>
              <a:gd name="T2" fmla="*/ 25201563 w 106"/>
              <a:gd name="T3" fmla="*/ 468749063 h 348"/>
              <a:gd name="T4" fmla="*/ 267136563 w 106"/>
              <a:gd name="T5" fmla="*/ 877014375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266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50800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50800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50800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50800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9089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898525" y="4343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72" name="Freeform 32"/>
          <p:cNvSpPr>
            <a:spLocks/>
          </p:cNvSpPr>
          <p:nvPr/>
        </p:nvSpPr>
        <p:spPr bwMode="auto">
          <a:xfrm>
            <a:off x="7146925" y="43434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33"/>
          <p:cNvSpPr>
            <a:spLocks/>
          </p:cNvSpPr>
          <p:nvPr/>
        </p:nvSpPr>
        <p:spPr bwMode="auto">
          <a:xfrm rot="10800000">
            <a:off x="7299325" y="44958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Freeform 34"/>
          <p:cNvSpPr>
            <a:spLocks/>
          </p:cNvSpPr>
          <p:nvPr/>
        </p:nvSpPr>
        <p:spPr bwMode="auto">
          <a:xfrm>
            <a:off x="1050925" y="43434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5" name="Freeform 35"/>
          <p:cNvSpPr>
            <a:spLocks/>
          </p:cNvSpPr>
          <p:nvPr/>
        </p:nvSpPr>
        <p:spPr bwMode="auto">
          <a:xfrm rot="10800000">
            <a:off x="1203325" y="4495800"/>
            <a:ext cx="762000" cy="139700"/>
          </a:xfrm>
          <a:custGeom>
            <a:avLst/>
            <a:gdLst>
              <a:gd name="T0" fmla="*/ 0 w 480"/>
              <a:gd name="T1" fmla="*/ 219254388 h 88"/>
              <a:gd name="T2" fmla="*/ 597277825 w 480"/>
              <a:gd name="T3" fmla="*/ 0 h 88"/>
              <a:gd name="T4" fmla="*/ 1209675000 w 480"/>
              <a:gd name="T5" fmla="*/ 221773750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7600950" y="3886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trailer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533400" y="3962400"/>
            <a:ext cx="95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header</a:t>
            </a:r>
          </a:p>
        </p:txBody>
      </p: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1584325" y="39624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5519738" y="3946525"/>
            <a:ext cx="193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nodes/positions</a:t>
            </a:r>
          </a:p>
        </p:txBody>
      </p:sp>
      <p:sp>
        <p:nvSpPr>
          <p:cNvPr id="10280" name="AutoShape 40"/>
          <p:cNvSpPr>
            <a:spLocks noChangeArrowheads="1"/>
          </p:cNvSpPr>
          <p:nvPr/>
        </p:nvSpPr>
        <p:spPr bwMode="auto">
          <a:xfrm>
            <a:off x="1812925" y="49530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6256338" y="5715000"/>
            <a:ext cx="1195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pPr eaLnBrk="1" hangingPunct="1"/>
            <a:r>
              <a:rPr lang="en-US" altLang="en-US" smtClean="0"/>
              <a:t>DNode&lt;T&gt; class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/>
            <a:r>
              <a:rPr lang="en-US" altLang="en-US" smtClean="0"/>
              <a:t>It represents a node in doubly linked list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are the properties of these “Nodes”?</a:t>
            </a:r>
          </a:p>
          <a:p>
            <a:pPr lvl="1" eaLnBrk="1" hangingPunct="1"/>
            <a:r>
              <a:rPr lang="en-US" altLang="en-US" smtClean="0"/>
              <a:t>They hold a </a:t>
            </a:r>
          </a:p>
          <a:p>
            <a:pPr lvl="2" eaLnBrk="1" hangingPunct="1"/>
            <a:r>
              <a:rPr lang="en-US" altLang="en-US" smtClean="0"/>
              <a:t>a reference to an element object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r>
              <a:rPr lang="en-US" altLang="en-US" smtClean="0"/>
              <a:t>a reference to previous DNode&lt;T&gt;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r>
              <a:rPr lang="en-US" altLang="en-US" smtClean="0"/>
              <a:t>and a reference to next DNode&lt;T&gt;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Important </a:t>
            </a:r>
            <a:r>
              <a:rPr lang="en-US" altLang="en-US" smtClean="0"/>
              <a:t>: it defines the relative position 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Before, After, First, 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1771</TotalTime>
  <Words>580</Words>
  <Application>Microsoft Office PowerPoint</Application>
  <PresentationFormat>On-screen Show (4:3)</PresentationFormat>
  <Paragraphs>196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Wingdings</vt:lpstr>
      <vt:lpstr>Lucida Console</vt:lpstr>
      <vt:lpstr>Courier</vt:lpstr>
      <vt:lpstr>Tahoma</vt:lpstr>
      <vt:lpstr>Courier New</vt:lpstr>
      <vt:lpstr>Times New Roman</vt:lpstr>
      <vt:lpstr>Network</vt:lpstr>
      <vt:lpstr>Introduction</vt:lpstr>
      <vt:lpstr>Singly Linked Lists</vt:lpstr>
      <vt:lpstr>Self-referential class</vt:lpstr>
      <vt:lpstr>Singly Linked Lists</vt:lpstr>
      <vt:lpstr>Singly Linked Lists (Cont’d)</vt:lpstr>
      <vt:lpstr>Singly Linked Lists (Cont’d)</vt:lpstr>
      <vt:lpstr>Doubly Linked Lists</vt:lpstr>
      <vt:lpstr>Doubly Linked List</vt:lpstr>
      <vt:lpstr>DNode&lt;T&gt; class</vt:lpstr>
      <vt:lpstr>DNode&lt;T&gt; class (Cont’d)</vt:lpstr>
      <vt:lpstr>Dlist&lt;T&gt; ADT </vt:lpstr>
      <vt:lpstr>Doubly Linked List implementation</vt:lpstr>
      <vt:lpstr>Insertion</vt:lpstr>
      <vt:lpstr>Insertion Algorithm</vt:lpstr>
      <vt:lpstr>Deletion</vt:lpstr>
      <vt:lpstr>Deletion Algorithm</vt:lpstr>
    </vt:vector>
  </TitlesOfParts>
  <Company>Lebanese American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Fawaz, Wissam Fawzi</cp:lastModifiedBy>
  <cp:revision>668</cp:revision>
  <cp:lastPrinted>1601-01-01T00:00:00Z</cp:lastPrinted>
  <dcterms:created xsi:type="dcterms:W3CDTF">2006-10-15T06:08:27Z</dcterms:created>
  <dcterms:modified xsi:type="dcterms:W3CDTF">2015-11-25T05:40:32Z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