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445" r:id="rId2"/>
    <p:sldId id="428" r:id="rId3"/>
    <p:sldId id="446" r:id="rId4"/>
    <p:sldId id="447" r:id="rId5"/>
    <p:sldId id="430" r:id="rId6"/>
    <p:sldId id="455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6" r:id="rId15"/>
    <p:sldId id="45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667" autoAdjust="0"/>
  </p:normalViewPr>
  <p:slideViewPr>
    <p:cSldViewPr>
      <p:cViewPr varScale="1">
        <p:scale>
          <a:sx n="90" d="100"/>
          <a:sy n="90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23237D-3F73-4B19-BC40-B7565F93E9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339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EA7447-28AB-4990-A3D6-33FE09030D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7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BD7742-E94B-40A0-A814-12A58980184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7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517077-77C3-4307-B86B-316C04640C2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4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F1F10-1137-4F3E-A108-291DE64B6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41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38060-80A0-4174-A09F-4657FBD7DA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93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10478-286F-4BB7-BA22-4DAC226B7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5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C55A4-5EE3-4ECB-898F-2FCFF5E6AC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91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A8A96-4B12-474A-A786-6D666D694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00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0509-912F-4761-AFCD-C7F48FE44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6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EB1DFB-6262-484D-8A94-D84AD40E0F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83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78B14-C51C-4B34-8C1D-C2F4AB9629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4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560261-452F-4078-8483-41AC4943F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62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E4078C-EF1A-4DB0-89EF-E8FF9ABA0A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1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A3953-5C9A-4266-8B62-2FE0E31223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50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4DEAD-139A-449D-9708-DB66CCBB0E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6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9EF4645-0125-4A5D-8012-3BBAF84FCDC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Priority Queues</a:t>
            </a:r>
          </a:p>
        </p:txBody>
      </p:sp>
      <p:pic>
        <p:nvPicPr>
          <p:cNvPr id="3075" name="Picture 6" descr="j03703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22844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Lists and LinkedList class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smtClean="0">
                <a:latin typeface="Courier" pitchFamily="49" charset="0"/>
              </a:rPr>
              <a:t>List</a:t>
            </a:r>
            <a:r>
              <a:rPr lang="en-US" altLang="en-US" smtClean="0"/>
              <a:t> (sometimes called a sequence) </a:t>
            </a:r>
          </a:p>
          <a:p>
            <a:pPr lvl="1"/>
            <a:r>
              <a:rPr lang="en-US" altLang="en-US" smtClean="0"/>
              <a:t>is a </a:t>
            </a:r>
            <a:r>
              <a:rPr lang="en-US" altLang="en-US" smtClean="0">
                <a:latin typeface="Courier" pitchFamily="49" charset="0"/>
              </a:rPr>
              <a:t>Collection</a:t>
            </a:r>
            <a:r>
              <a:rPr lang="en-US" altLang="en-US" smtClean="0"/>
              <a:t> that can contain duplicate elements. 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is implemented by several classes, </a:t>
            </a:r>
          </a:p>
          <a:p>
            <a:pPr lvl="2"/>
            <a:r>
              <a:rPr lang="en-US" altLang="en-US" smtClean="0"/>
              <a:t>including </a:t>
            </a:r>
            <a:r>
              <a:rPr lang="en-US" altLang="en-US" smtClean="0">
                <a:latin typeface="Courier" pitchFamily="49" charset="0"/>
              </a:rPr>
              <a:t>ArrayList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" pitchFamily="49" charset="0"/>
              </a:rPr>
              <a:t>LinkedList</a:t>
            </a:r>
            <a:r>
              <a:rPr lang="en-US" altLang="en-US" smtClean="0"/>
              <a:t>. 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A </a:t>
            </a:r>
            <a:r>
              <a:rPr lang="en-US" altLang="en-US" smtClean="0">
                <a:latin typeface="Courier" pitchFamily="49" charset="0"/>
              </a:rPr>
              <a:t>LinkedList</a:t>
            </a:r>
            <a:r>
              <a:rPr lang="en-US" altLang="en-US" smtClean="0"/>
              <a:t> enables </a:t>
            </a:r>
          </a:p>
          <a:p>
            <a:pPr lvl="1"/>
            <a:r>
              <a:rPr lang="en-US" altLang="en-US" smtClean="0"/>
              <a:t>efficient insertion (or removal) of elements </a:t>
            </a:r>
          </a:p>
          <a:p>
            <a:pPr lvl="2"/>
            <a:r>
              <a:rPr lang="en-US" altLang="en-US" smtClean="0"/>
              <a:t>in the middle of a collection. </a:t>
            </a:r>
          </a:p>
          <a:p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LinkedList methods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r>
              <a:rPr lang="en-US" altLang="en-US" smtClean="0">
                <a:latin typeface="Courier" pitchFamily="49" charset="0"/>
              </a:rPr>
              <a:t>addAll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appends all elements of a collecton to the end of a List. </a:t>
            </a:r>
          </a:p>
          <a:p>
            <a:endParaRPr lang="en-US" altLang="en-US" smtClean="0">
              <a:latin typeface="Courier" pitchFamily="49" charset="0"/>
            </a:endParaRPr>
          </a:p>
          <a:p>
            <a:r>
              <a:rPr lang="en-US" altLang="en-US" smtClean="0">
                <a:latin typeface="Courier" pitchFamily="49" charset="0"/>
              </a:rPr>
              <a:t>listIterator </a:t>
            </a:r>
          </a:p>
          <a:p>
            <a:pPr lvl="1"/>
            <a:r>
              <a:rPr lang="en-US" altLang="en-US" smtClean="0"/>
              <a:t>gets A List’s bidirectional iterator. </a:t>
            </a:r>
          </a:p>
          <a:p>
            <a:pPr lvl="1"/>
            <a:endParaRPr lang="en-US" altLang="en-US" smtClean="0"/>
          </a:p>
          <a:p>
            <a:r>
              <a:rPr lang="en-US" altLang="en-US" smtClean="0">
                <a:latin typeface="Courier" pitchFamily="49" charset="0"/>
              </a:rPr>
              <a:t>subList</a:t>
            </a:r>
            <a:r>
              <a:rPr lang="en-US" altLang="en-US" smtClean="0"/>
              <a:t> obtains a portion of a List. </a:t>
            </a:r>
          </a:p>
          <a:p>
            <a:pPr lvl="1"/>
            <a:r>
              <a:rPr lang="en-US" altLang="en-US" smtClean="0"/>
              <a:t>This is a so-called range-view method, </a:t>
            </a:r>
          </a:p>
          <a:p>
            <a:pPr lvl="2"/>
            <a:r>
              <a:rPr lang="en-US" altLang="en-US" smtClean="0"/>
              <a:t>which enables the program to view a portion of the list. 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Refer to </a:t>
            </a:r>
            <a:r>
              <a:rPr lang="en-US" altLang="en-US" smtClean="0">
                <a:latin typeface="Courier" pitchFamily="49" charset="0"/>
              </a:rPr>
              <a:t>LinkedListApp</a:t>
            </a:r>
            <a:r>
              <a:rPr lang="en-US" altLang="en-US" smtClean="0"/>
              <a:t> Project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001000" cy="1417638"/>
          </a:xfrm>
        </p:spPr>
        <p:txBody>
          <a:bodyPr/>
          <a:lstStyle/>
          <a:p>
            <a:r>
              <a:rPr lang="en-US" altLang="en-US" smtClean="0"/>
              <a:t>Arrays as Lists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en-US" smtClean="0"/>
              <a:t>Class </a:t>
            </a:r>
            <a:r>
              <a:rPr lang="en-US" altLang="en-US" smtClean="0">
                <a:latin typeface="Courier" pitchFamily="49" charset="0"/>
              </a:rPr>
              <a:t>Arrays</a:t>
            </a:r>
            <a:r>
              <a:rPr lang="en-US" altLang="en-US" smtClean="0"/>
              <a:t> provides static method </a:t>
            </a:r>
            <a:r>
              <a:rPr lang="en-US" altLang="en-US" smtClean="0">
                <a:latin typeface="Courier" pitchFamily="49" charset="0"/>
              </a:rPr>
              <a:t>asList </a:t>
            </a:r>
          </a:p>
          <a:p>
            <a:pPr lvl="1"/>
            <a:r>
              <a:rPr lang="en-US" altLang="en-US" smtClean="0"/>
              <a:t>to view an array as a </a:t>
            </a:r>
            <a:r>
              <a:rPr lang="en-US" altLang="en-US" smtClean="0">
                <a:latin typeface="Courier" pitchFamily="49" charset="0"/>
              </a:rPr>
              <a:t>List</a:t>
            </a:r>
            <a:r>
              <a:rPr lang="en-US" altLang="en-US" smtClean="0"/>
              <a:t> collection. </a:t>
            </a:r>
          </a:p>
          <a:p>
            <a:endParaRPr lang="en-US" altLang="en-US" smtClean="0"/>
          </a:p>
          <a:p>
            <a:r>
              <a:rPr lang="en-US" altLang="en-US" smtClean="0"/>
              <a:t>A List view allows you to manipulate </a:t>
            </a:r>
          </a:p>
          <a:p>
            <a:pPr lvl="1"/>
            <a:r>
              <a:rPr lang="en-US" altLang="en-US" smtClean="0"/>
              <a:t>the array as if it were a list. </a:t>
            </a:r>
          </a:p>
          <a:p>
            <a:endParaRPr lang="en-US" altLang="en-US" smtClean="0"/>
          </a:p>
          <a:p>
            <a:r>
              <a:rPr lang="en-US" altLang="en-US" smtClean="0"/>
              <a:t>This is useful for adding the elements in an array </a:t>
            </a:r>
          </a:p>
          <a:p>
            <a:pPr lvl="1"/>
            <a:r>
              <a:rPr lang="en-US" altLang="en-US" smtClean="0"/>
              <a:t>to a collection and for sorting array elements. </a:t>
            </a:r>
          </a:p>
          <a:p>
            <a:endParaRPr lang="en-US" altLang="en-US" smtClean="0"/>
          </a:p>
          <a:p>
            <a:r>
              <a:rPr lang="en-US" altLang="en-US" smtClean="0"/>
              <a:t>Refer to </a:t>
            </a:r>
            <a:r>
              <a:rPr lang="en-US" altLang="en-US" smtClean="0">
                <a:latin typeface="Courier" pitchFamily="49" charset="0"/>
              </a:rPr>
              <a:t>UsingToArray</a:t>
            </a:r>
            <a:r>
              <a:rPr lang="en-US" altLang="en-US" smtClean="0"/>
              <a:t>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914400"/>
          </a:xfrm>
        </p:spPr>
        <p:txBody>
          <a:bodyPr/>
          <a:lstStyle/>
          <a:p>
            <a:r>
              <a:rPr lang="en-US" altLang="en-US" smtClean="0"/>
              <a:t>Collections Methods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181600"/>
          </a:xfrm>
        </p:spPr>
        <p:txBody>
          <a:bodyPr/>
          <a:lstStyle/>
          <a:p>
            <a:r>
              <a:rPr lang="en-US" altLang="en-US" smtClean="0"/>
              <a:t>Class Collections provides </a:t>
            </a:r>
          </a:p>
          <a:p>
            <a:pPr lvl="1"/>
            <a:r>
              <a:rPr lang="en-US" altLang="en-US" smtClean="0"/>
              <a:t>several high-performance algorithms for </a:t>
            </a:r>
          </a:p>
          <a:p>
            <a:pPr lvl="2"/>
            <a:r>
              <a:rPr lang="en-US" altLang="en-US" smtClean="0"/>
              <a:t>manipulating collection elements. </a:t>
            </a:r>
          </a:p>
          <a:p>
            <a:pPr lvl="1"/>
            <a:r>
              <a:rPr lang="en-US" altLang="en-US" smtClean="0"/>
              <a:t>Refer to </a:t>
            </a:r>
            <a:r>
              <a:rPr lang="en-US" altLang="en-US" smtClean="0">
                <a:latin typeface="Courier" pitchFamily="49" charset="0"/>
              </a:rPr>
              <a:t>UsingCollectionsMethod</a:t>
            </a:r>
            <a:r>
              <a:rPr lang="en-US" altLang="en-US" smtClean="0"/>
              <a:t> Project</a:t>
            </a:r>
          </a:p>
          <a:p>
            <a:endParaRPr lang="en-US" altLang="en-US" smtClean="0"/>
          </a:p>
        </p:txBody>
      </p:sp>
      <p:pic>
        <p:nvPicPr>
          <p:cNvPr id="15364" name="Picture 1" descr="ch20imageslides_Page_24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488" y="2590800"/>
            <a:ext cx="9144001" cy="55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04800" y="6411913"/>
            <a:ext cx="28956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Sets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smtClean="0">
                <a:latin typeface="Courier" pitchFamily="49" charset="0"/>
              </a:rPr>
              <a:t>Set</a:t>
            </a:r>
            <a:r>
              <a:rPr lang="en-US" altLang="en-US" smtClean="0"/>
              <a:t> is an unordered Collection </a:t>
            </a:r>
          </a:p>
          <a:p>
            <a:pPr lvl="1"/>
            <a:r>
              <a:rPr lang="en-US" altLang="en-US" smtClean="0"/>
              <a:t>of unique elements (i.e., no duplicate elements). </a:t>
            </a:r>
          </a:p>
          <a:p>
            <a:endParaRPr lang="en-US" altLang="en-US" smtClean="0"/>
          </a:p>
          <a:p>
            <a:r>
              <a:rPr lang="en-US" altLang="en-US" smtClean="0"/>
              <a:t>The collections framework contains several </a:t>
            </a:r>
          </a:p>
          <a:p>
            <a:pPr lvl="1"/>
            <a:r>
              <a:rPr lang="en-US" altLang="en-US" smtClean="0"/>
              <a:t>Set implementations, including </a:t>
            </a:r>
            <a:r>
              <a:rPr lang="en-US" altLang="en-US" smtClean="0">
                <a:latin typeface="Courier" pitchFamily="49" charset="0"/>
              </a:rPr>
              <a:t>HashSet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" pitchFamily="49" charset="0"/>
              </a:rPr>
              <a:t>TreeSet</a:t>
            </a:r>
            <a:r>
              <a:rPr lang="en-US" altLang="en-US" smtClean="0"/>
              <a:t>. </a:t>
            </a:r>
          </a:p>
          <a:p>
            <a:endParaRPr lang="en-US" altLang="en-US" smtClean="0"/>
          </a:p>
          <a:p>
            <a:r>
              <a:rPr lang="en-US" altLang="en-US" smtClean="0">
                <a:latin typeface="Courier" pitchFamily="49" charset="0"/>
              </a:rPr>
              <a:t>HashSet</a:t>
            </a:r>
            <a:r>
              <a:rPr lang="en-US" altLang="en-US" smtClean="0"/>
              <a:t> stores its elements in a hash table, and </a:t>
            </a:r>
          </a:p>
          <a:p>
            <a:endParaRPr lang="en-US" altLang="en-US" smtClean="0"/>
          </a:p>
          <a:p>
            <a:r>
              <a:rPr lang="en-US" altLang="en-US" smtClean="0">
                <a:latin typeface="Courier" pitchFamily="49" charset="0"/>
              </a:rPr>
              <a:t>TreeSet</a:t>
            </a:r>
            <a:r>
              <a:rPr lang="en-US" altLang="en-US" smtClean="0"/>
              <a:t> stores its elements in a tree. 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Sets (Cont’d)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r>
              <a:rPr lang="en-US" altLang="en-US" smtClean="0">
                <a:latin typeface="Courier" pitchFamily="49" charset="0"/>
              </a:rPr>
              <a:t>TreeSet</a:t>
            </a:r>
            <a:r>
              <a:rPr lang="en-US" altLang="en-US" smtClean="0"/>
              <a:t> method </a:t>
            </a:r>
          </a:p>
          <a:p>
            <a:pPr lvl="1"/>
            <a:r>
              <a:rPr lang="en-US" altLang="en-US" smtClean="0">
                <a:latin typeface="Courier" pitchFamily="49" charset="0"/>
              </a:rPr>
              <a:t>headSet</a:t>
            </a:r>
            <a:r>
              <a:rPr lang="en-US" altLang="en-US" smtClean="0"/>
              <a:t> gets a subset of the </a:t>
            </a:r>
            <a:r>
              <a:rPr lang="en-US" altLang="en-US" smtClean="0">
                <a:latin typeface="Courier" pitchFamily="49" charset="0"/>
              </a:rPr>
              <a:t>TreeSet</a:t>
            </a:r>
            <a:r>
              <a:rPr lang="en-US" altLang="en-US" smtClean="0"/>
              <a:t> in which every element </a:t>
            </a:r>
          </a:p>
          <a:p>
            <a:pPr lvl="2"/>
            <a:r>
              <a:rPr lang="en-US" altLang="en-US" smtClean="0"/>
              <a:t>is less than the specified value. </a:t>
            </a:r>
          </a:p>
          <a:p>
            <a:pPr lvl="1"/>
            <a:endParaRPr lang="en-US" altLang="en-US" smtClean="0">
              <a:latin typeface="Courier" pitchFamily="49" charset="0"/>
            </a:endParaRPr>
          </a:p>
          <a:p>
            <a:pPr lvl="1"/>
            <a:r>
              <a:rPr lang="en-US" altLang="en-US" smtClean="0">
                <a:latin typeface="Courier" pitchFamily="49" charset="0"/>
              </a:rPr>
              <a:t>tailSet</a:t>
            </a:r>
            <a:r>
              <a:rPr lang="en-US" altLang="en-US" smtClean="0"/>
              <a:t> gets a subset in which each element </a:t>
            </a:r>
          </a:p>
          <a:p>
            <a:pPr lvl="2"/>
            <a:r>
              <a:rPr lang="en-US" altLang="en-US" smtClean="0"/>
              <a:t>is greater than or equal to the specified value.</a:t>
            </a:r>
          </a:p>
          <a:p>
            <a:pPr lvl="1"/>
            <a:endParaRPr lang="en-US" altLang="en-US" smtClean="0">
              <a:latin typeface="Courier" pitchFamily="49" charset="0"/>
            </a:endParaRPr>
          </a:p>
          <a:p>
            <a:pPr lvl="1"/>
            <a:r>
              <a:rPr lang="en-US" altLang="en-US" smtClean="0">
                <a:latin typeface="Courier" pitchFamily="49" charset="0"/>
              </a:rPr>
              <a:t>first </a:t>
            </a:r>
            <a:r>
              <a:rPr lang="en-US" altLang="en-US" smtClean="0"/>
              <a:t>and </a:t>
            </a:r>
            <a:r>
              <a:rPr lang="en-US" altLang="en-US" smtClean="0">
                <a:latin typeface="Courier" pitchFamily="49" charset="0"/>
              </a:rPr>
              <a:t>last </a:t>
            </a:r>
          </a:p>
          <a:p>
            <a:pPr lvl="2"/>
            <a:r>
              <a:rPr lang="en-US" altLang="en-US" smtClean="0"/>
              <a:t>get the smallest and largest elements of the set, respectively. 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Refer to </a:t>
            </a:r>
            <a:r>
              <a:rPr lang="en-US" altLang="en-US" smtClean="0">
                <a:latin typeface="Courier" pitchFamily="49" charset="0"/>
              </a:rPr>
              <a:t>RemovingDuplicates </a:t>
            </a:r>
            <a:r>
              <a:rPr lang="en-US" altLang="en-US" smtClean="0"/>
              <a:t>Project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Priority Queue ADT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 smtClean="0"/>
              <a:t>A priority queue stores a collection of entries</a:t>
            </a:r>
          </a:p>
          <a:p>
            <a:pPr lvl="1">
              <a:defRPr/>
            </a:pPr>
            <a:r>
              <a:rPr lang="en-US" altLang="en-US" dirty="0" smtClean="0"/>
              <a:t>Each entry is a pair (key, value)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Main methods of the Priority Queue ADT</a:t>
            </a:r>
          </a:p>
          <a:p>
            <a:pPr lvl="1">
              <a:defRPr/>
            </a:pPr>
            <a:r>
              <a:rPr lang="en-US" altLang="en-US" dirty="0" smtClean="0">
                <a:latin typeface="Courier" pitchFamily="49" charset="0"/>
              </a:rPr>
              <a:t>insert(k, x)</a:t>
            </a:r>
            <a:endParaRPr lang="en-US" altLang="en-US" dirty="0">
              <a:latin typeface="Courier" pitchFamily="49" charset="0"/>
            </a:endParaRPr>
          </a:p>
          <a:p>
            <a:pPr lvl="2">
              <a:defRPr/>
            </a:pPr>
            <a:r>
              <a:rPr lang="en-US" altLang="en-US" dirty="0" smtClean="0"/>
              <a:t>inserts an entry with key k and value x</a:t>
            </a:r>
          </a:p>
          <a:p>
            <a:pPr lvl="1">
              <a:defRPr/>
            </a:pPr>
            <a:r>
              <a:rPr lang="en-US" altLang="en-US" dirty="0" err="1" smtClean="0">
                <a:latin typeface="Courier" pitchFamily="49" charset="0"/>
              </a:rPr>
              <a:t>removeMin</a:t>
            </a:r>
            <a:r>
              <a:rPr lang="en-US" altLang="en-US" dirty="0" smtClean="0">
                <a:latin typeface="Courier" pitchFamily="49" charset="0"/>
              </a:rPr>
              <a:t>()</a:t>
            </a:r>
          </a:p>
          <a:p>
            <a:pPr lvl="2">
              <a:defRPr/>
            </a:pPr>
            <a:r>
              <a:rPr lang="en-US" altLang="en-US" dirty="0" smtClean="0"/>
              <a:t>removes and returns the entry with smallest key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Additional methods</a:t>
            </a:r>
          </a:p>
          <a:p>
            <a:pPr lvl="1">
              <a:defRPr/>
            </a:pPr>
            <a:r>
              <a:rPr lang="en-US" altLang="en-US" dirty="0" smtClean="0">
                <a:latin typeface="Courier" pitchFamily="49" charset="0"/>
              </a:rPr>
              <a:t>min()</a:t>
            </a:r>
            <a:r>
              <a:rPr lang="en-US" altLang="en-US" dirty="0" smtClean="0"/>
              <a:t>: returns, but does not remove, an entry with smallest key</a:t>
            </a:r>
          </a:p>
          <a:p>
            <a:pPr lvl="1">
              <a:defRPr/>
            </a:pPr>
            <a:r>
              <a:rPr lang="en-US" altLang="en-US" dirty="0" smtClean="0">
                <a:latin typeface="Courier" pitchFamily="49" charset="0"/>
              </a:rPr>
              <a:t>size()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" pitchFamily="49" charset="0"/>
              </a:rPr>
              <a:t>isEmpty</a:t>
            </a:r>
            <a:r>
              <a:rPr lang="en-US" altLang="en-US" dirty="0" smtClean="0">
                <a:latin typeface="Courier" pitchFamily="49" charset="0"/>
              </a:rPr>
              <a:t>()</a:t>
            </a:r>
          </a:p>
          <a:p>
            <a:pPr marL="692150" lvl="2" indent="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Entry and Key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r>
              <a:rPr lang="en-US" altLang="en-US" smtClean="0"/>
              <a:t>An entry in a priority queue is </a:t>
            </a:r>
          </a:p>
          <a:p>
            <a:pPr lvl="1"/>
            <a:r>
              <a:rPr lang="en-US" altLang="en-US" smtClean="0"/>
              <a:t>simply a key-value pair</a:t>
            </a:r>
          </a:p>
          <a:p>
            <a:endParaRPr lang="en-US" altLang="en-US" smtClean="0"/>
          </a:p>
          <a:p>
            <a:r>
              <a:rPr lang="en-US" altLang="en-US" smtClean="0"/>
              <a:t>Priority queues store entries to allow </a:t>
            </a:r>
          </a:p>
          <a:p>
            <a:pPr lvl="1"/>
            <a:r>
              <a:rPr lang="en-US" altLang="en-US" smtClean="0"/>
              <a:t>for efficient insertion and removal based on keys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A key is</a:t>
            </a:r>
          </a:p>
          <a:p>
            <a:pPr lvl="1"/>
            <a:r>
              <a:rPr lang="en-US" altLang="en-US" smtClean="0"/>
              <a:t>An object used </a:t>
            </a:r>
          </a:p>
          <a:p>
            <a:pPr lvl="2"/>
            <a:r>
              <a:rPr lang="en-US" altLang="en-US" smtClean="0"/>
              <a:t>to identify the priority of an entry of a priority queue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Comparator ADT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181600"/>
          </a:xfrm>
        </p:spPr>
        <p:txBody>
          <a:bodyPr/>
          <a:lstStyle/>
          <a:p>
            <a:r>
              <a:rPr lang="en-US" altLang="en-US" smtClean="0"/>
              <a:t>A comparator </a:t>
            </a:r>
          </a:p>
          <a:p>
            <a:pPr lvl="1"/>
            <a:r>
              <a:rPr lang="en-US" altLang="en-US" smtClean="0"/>
              <a:t>encapsulates the action of comparing </a:t>
            </a:r>
          </a:p>
          <a:p>
            <a:pPr lvl="2"/>
            <a:r>
              <a:rPr lang="en-US" altLang="en-US" smtClean="0"/>
              <a:t>two objects according to a given total order relation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When the priority queue needs to compare two keys, </a:t>
            </a:r>
          </a:p>
          <a:p>
            <a:pPr lvl="2"/>
            <a:r>
              <a:rPr lang="en-US" altLang="en-US" smtClean="0"/>
              <a:t>It can uses a user-supplied comparator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The primary method of the Comparator ADT:</a:t>
            </a:r>
          </a:p>
          <a:p>
            <a:pPr lvl="1"/>
            <a:r>
              <a:rPr lang="en-US" altLang="en-US" smtClean="0">
                <a:latin typeface="Courier" pitchFamily="49" charset="0"/>
              </a:rPr>
              <a:t>compare(a, b)</a:t>
            </a:r>
            <a:r>
              <a:rPr lang="en-US" altLang="en-US" smtClean="0"/>
              <a:t>: </a:t>
            </a:r>
          </a:p>
          <a:p>
            <a:pPr lvl="2"/>
            <a:r>
              <a:rPr lang="en-US" altLang="en-US" smtClean="0"/>
              <a:t>Returns an </a:t>
            </a:r>
            <a:r>
              <a:rPr lang="en-US" altLang="en-US" smtClean="0">
                <a:latin typeface="Courier" pitchFamily="49" charset="0"/>
              </a:rPr>
              <a:t>integer i </a:t>
            </a:r>
            <a:r>
              <a:rPr lang="en-US" altLang="en-US" smtClean="0"/>
              <a:t>such that </a:t>
            </a:r>
          </a:p>
          <a:p>
            <a:pPr lvl="3"/>
            <a:r>
              <a:rPr lang="en-US" altLang="en-US" smtClean="0">
                <a:latin typeface="Courier" pitchFamily="49" charset="0"/>
              </a:rPr>
              <a:t>i &lt; 0 if a &lt; b, </a:t>
            </a:r>
          </a:p>
          <a:p>
            <a:pPr lvl="3"/>
            <a:r>
              <a:rPr lang="en-US" altLang="en-US" smtClean="0">
                <a:latin typeface="Courier" pitchFamily="49" charset="0"/>
              </a:rPr>
              <a:t>i = 0 if a = b, </a:t>
            </a:r>
          </a:p>
          <a:p>
            <a:pPr lvl="3"/>
            <a:r>
              <a:rPr lang="en-US" altLang="en-US" smtClean="0">
                <a:latin typeface="Courier" pitchFamily="49" charset="0"/>
              </a:rPr>
              <a:t>i &gt; 0 if a &gt; b; 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838200"/>
          </a:xfrm>
        </p:spPr>
        <p:txBody>
          <a:bodyPr/>
          <a:lstStyle/>
          <a:p>
            <a:r>
              <a:rPr lang="en-US" altLang="en-US" smtClean="0"/>
              <a:t>Sorting with a Priority Queue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7543800" cy="3241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PriorityQueueSort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sequence S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 priority Q P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while (!S.isEmpty( )) do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e=S.removeFirst( );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	P.insert(e);</a:t>
            </a:r>
            <a:endParaRPr lang="en-US" altLang="en-US" sz="2400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while (!P.isEmpty( )) do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e=P.remove( );  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S.insertLast(e); 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990600"/>
          </a:xfrm>
        </p:spPr>
        <p:txBody>
          <a:bodyPr/>
          <a:lstStyle/>
          <a:p>
            <a:r>
              <a:rPr lang="en-US" altLang="en-US" smtClean="0"/>
              <a:t>Refer to </a:t>
            </a:r>
            <a:r>
              <a:rPr lang="en-US" altLang="en-US" smtClean="0">
                <a:latin typeface="Courier" pitchFamily="49" charset="0"/>
              </a:rPr>
              <a:t>TreeMapSorting </a:t>
            </a:r>
            <a:r>
              <a:rPr lang="en-US" altLang="en-US" smtClean="0"/>
              <a:t>Project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990600"/>
          </a:xfrm>
        </p:spPr>
        <p:txBody>
          <a:bodyPr/>
          <a:lstStyle/>
          <a:p>
            <a:r>
              <a:rPr lang="en-US" altLang="en-US" smtClean="0"/>
              <a:t>Java’s PriorityQueue Class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US" altLang="en-US" smtClean="0">
                <a:latin typeface="Courier" pitchFamily="49" charset="0"/>
              </a:rPr>
              <a:t>PriorityQueue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orders elements by their natural ordering. </a:t>
            </a:r>
          </a:p>
          <a:p>
            <a:pPr lvl="1"/>
            <a:r>
              <a:rPr lang="en-US" altLang="en-US" smtClean="0"/>
              <a:t>inserts elements in priority order such that </a:t>
            </a:r>
          </a:p>
          <a:p>
            <a:pPr lvl="2"/>
            <a:r>
              <a:rPr lang="en-US" altLang="en-US" smtClean="0"/>
              <a:t>the highest-priority element (i.e., the largest value) </a:t>
            </a:r>
          </a:p>
          <a:p>
            <a:pPr lvl="3"/>
            <a:r>
              <a:rPr lang="en-US" altLang="en-US" smtClean="0"/>
              <a:t>will be the first element removed from the PriorityQueue. </a:t>
            </a:r>
          </a:p>
          <a:p>
            <a:r>
              <a:rPr lang="en-US" altLang="en-US" smtClean="0"/>
              <a:t>Common </a:t>
            </a:r>
            <a:r>
              <a:rPr lang="en-US" altLang="en-US" smtClean="0">
                <a:latin typeface="Courier" pitchFamily="49" charset="0"/>
              </a:rPr>
              <a:t>PriorityQueue</a:t>
            </a:r>
            <a:r>
              <a:rPr lang="en-US" altLang="en-US" smtClean="0"/>
              <a:t> operations are </a:t>
            </a:r>
          </a:p>
          <a:p>
            <a:pPr lvl="1"/>
            <a:r>
              <a:rPr lang="en-US" altLang="en-US" smtClean="0">
                <a:latin typeface="Courier" pitchFamily="49" charset="0"/>
              </a:rPr>
              <a:t>offer </a:t>
            </a:r>
          </a:p>
          <a:p>
            <a:pPr lvl="2"/>
            <a:r>
              <a:rPr lang="en-US" altLang="en-US" smtClean="0"/>
              <a:t>to insert an element at the appropriate location based on priority order</a:t>
            </a:r>
          </a:p>
          <a:p>
            <a:pPr lvl="1"/>
            <a:r>
              <a:rPr lang="en-US" altLang="en-US" smtClean="0">
                <a:latin typeface="Courier" pitchFamily="49" charset="0"/>
              </a:rPr>
              <a:t>poll </a:t>
            </a:r>
          </a:p>
          <a:p>
            <a:pPr lvl="2"/>
            <a:r>
              <a:rPr lang="en-US" altLang="en-US" smtClean="0"/>
              <a:t>to remove the highest-priority element of the priority queue</a:t>
            </a:r>
          </a:p>
          <a:p>
            <a:pPr lvl="1"/>
            <a:r>
              <a:rPr lang="en-US" altLang="en-US" smtClean="0">
                <a:latin typeface="Courier" pitchFamily="49" charset="0"/>
              </a:rPr>
              <a:t>peek </a:t>
            </a:r>
          </a:p>
          <a:p>
            <a:pPr lvl="2"/>
            <a:r>
              <a:rPr lang="en-US" altLang="en-US" smtClean="0"/>
              <a:t>to get a reference to the highest-priority element of the priority queue</a:t>
            </a:r>
          </a:p>
          <a:p>
            <a:r>
              <a:rPr lang="en-US" altLang="en-US" smtClean="0"/>
              <a:t>Refer to </a:t>
            </a:r>
            <a:r>
              <a:rPr lang="en-US" altLang="en-US" smtClean="0">
                <a:latin typeface="Courier" pitchFamily="49" charset="0"/>
              </a:rPr>
              <a:t>PriorityQueueSorting</a:t>
            </a:r>
            <a:r>
              <a:rPr lang="en-US" altLang="en-US" smtClean="0"/>
              <a:t>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Collection Interface and Collections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Collection interface</a:t>
            </a:r>
          </a:p>
        </p:txBody>
      </p:sp>
      <p:pic>
        <p:nvPicPr>
          <p:cNvPr id="10243" name="Picture 1" descr="ch20imageslides_Page_06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651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990600" y="4191000"/>
            <a:ext cx="3810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smtClean="0"/>
              <a:t>Collection interface and Collections class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r>
              <a:rPr lang="en-US" altLang="en-US" smtClean="0"/>
              <a:t>Interface </a:t>
            </a:r>
            <a:r>
              <a:rPr lang="en-US" altLang="en-US" smtClean="0">
                <a:latin typeface="Courier" pitchFamily="49" charset="0"/>
              </a:rPr>
              <a:t>Collection</a:t>
            </a:r>
            <a:r>
              <a:rPr lang="en-US" altLang="en-US" smtClean="0"/>
              <a:t> is the root interface </a:t>
            </a:r>
          </a:p>
          <a:p>
            <a:pPr lvl="1"/>
            <a:r>
              <a:rPr lang="en-US" altLang="en-US" smtClean="0"/>
              <a:t>from which interfaces Set, Queue and List are derived. 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Interface </a:t>
            </a:r>
            <a:r>
              <a:rPr lang="en-US" altLang="en-US" smtClean="0">
                <a:latin typeface="Courier" pitchFamily="49" charset="0"/>
              </a:rPr>
              <a:t>Set </a:t>
            </a:r>
            <a:r>
              <a:rPr lang="en-US" altLang="en-US" smtClean="0"/>
              <a:t>defines a </a:t>
            </a:r>
          </a:p>
          <a:p>
            <a:pPr lvl="1"/>
            <a:r>
              <a:rPr lang="en-US" altLang="en-US" smtClean="0"/>
              <a:t>collection that does not contain duplicates. 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Interface </a:t>
            </a:r>
            <a:r>
              <a:rPr lang="en-US" altLang="en-US" smtClean="0">
                <a:latin typeface="Courier" pitchFamily="49" charset="0"/>
              </a:rPr>
              <a:t>Queue</a:t>
            </a:r>
            <a:r>
              <a:rPr lang="en-US" altLang="en-US" smtClean="0"/>
              <a:t> defines a </a:t>
            </a:r>
          </a:p>
          <a:p>
            <a:pPr lvl="1"/>
            <a:r>
              <a:rPr lang="en-US" altLang="en-US" smtClean="0"/>
              <a:t>collection that represents a waiting line. 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Class </a:t>
            </a:r>
            <a:r>
              <a:rPr lang="en-US" altLang="en-US" smtClean="0">
                <a:latin typeface="Courier" pitchFamily="49" charset="0"/>
              </a:rPr>
              <a:t>Collections</a:t>
            </a:r>
            <a:r>
              <a:rPr lang="en-US" altLang="en-US" smtClean="0"/>
              <a:t> provides static methods </a:t>
            </a:r>
          </a:p>
          <a:p>
            <a:pPr lvl="1"/>
            <a:r>
              <a:rPr lang="en-US" altLang="en-US" smtClean="0"/>
              <a:t>that search, sort and perform other operations on collections.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1810</TotalTime>
  <Words>656</Words>
  <Application>Microsoft Office PowerPoint</Application>
  <PresentationFormat>On-screen Show (4:3)</PresentationFormat>
  <Paragraphs>142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Wingdings</vt:lpstr>
      <vt:lpstr>Courier</vt:lpstr>
      <vt:lpstr>Times New Roman</vt:lpstr>
      <vt:lpstr>Network</vt:lpstr>
      <vt:lpstr>Priority Queues</vt:lpstr>
      <vt:lpstr>Priority Queue ADT </vt:lpstr>
      <vt:lpstr>Entry and Key </vt:lpstr>
      <vt:lpstr>Comparator ADT</vt:lpstr>
      <vt:lpstr>Sorting with a Priority Queue</vt:lpstr>
      <vt:lpstr>Java’s PriorityQueue Class</vt:lpstr>
      <vt:lpstr>Collection Interface and Collections Class</vt:lpstr>
      <vt:lpstr>Collection interface</vt:lpstr>
      <vt:lpstr>Collection interface and Collections class</vt:lpstr>
      <vt:lpstr>Lists and LinkedList class</vt:lpstr>
      <vt:lpstr>LinkedList methods</vt:lpstr>
      <vt:lpstr>Arrays as Lists</vt:lpstr>
      <vt:lpstr>Collections Methods</vt:lpstr>
      <vt:lpstr>Sets</vt:lpstr>
      <vt:lpstr>Sets (Cont’d)</vt:lpstr>
    </vt:vector>
  </TitlesOfParts>
  <Company>Lebanese American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wissam</dc:creator>
  <cp:lastModifiedBy>Fawaz, Wissam Fawzi</cp:lastModifiedBy>
  <cp:revision>710</cp:revision>
  <cp:lastPrinted>1601-01-01T00:00:00Z</cp:lastPrinted>
  <dcterms:created xsi:type="dcterms:W3CDTF">2006-10-15T06:08:27Z</dcterms:created>
  <dcterms:modified xsi:type="dcterms:W3CDTF">2015-12-04T08:12:10Z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