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13"/>
  </p:notesMasterIdLst>
  <p:handoutMasterIdLst>
    <p:handoutMasterId r:id="rId14"/>
  </p:handoutMasterIdLst>
  <p:sldIdLst>
    <p:sldId id="306" r:id="rId2"/>
    <p:sldId id="332" r:id="rId3"/>
    <p:sldId id="307" r:id="rId4"/>
    <p:sldId id="333" r:id="rId5"/>
    <p:sldId id="319" r:id="rId6"/>
    <p:sldId id="320" r:id="rId7"/>
    <p:sldId id="335" r:id="rId8"/>
    <p:sldId id="336" r:id="rId9"/>
    <p:sldId id="337" r:id="rId10"/>
    <p:sldId id="338" r:id="rId11"/>
    <p:sldId id="339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5848" autoAdjust="0"/>
  </p:normalViewPr>
  <p:slideViewPr>
    <p:cSldViewPr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249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45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45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EDF39C7-2B7B-4944-B84D-4A0AD63F7E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5464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440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4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44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44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861111C-2BCF-4909-9D51-D23C5AC13D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7863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6EED9C-7756-4A18-8A91-A00B77AA567D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9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7750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AC1320-C743-4BB6-9900-F28D460D0DD5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99805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215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21541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2154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2154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91E1F00-8ADF-4985-B39B-E13E97D73B28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32154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32154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4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4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4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4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7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7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7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7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7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7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157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B0BB2D-9B61-4DE2-BEF7-90733C98D9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083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33A99B-C0D1-4D2D-93CB-59BF4625FA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2981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304800" y="64008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995469A-90CE-44D2-84F0-44BA875E58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2545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19263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4000500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04800" y="64008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E3BAA88-EB80-4942-A636-90DE893DEC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2505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C1499B-7459-4690-A2A9-E99374BF62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4720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5EC273-CDA1-4EE7-A483-67F0B8D7EE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011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53A1FC-7297-48D4-A2BC-9E745F52F6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555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152D01-964D-43A2-83C2-614830B076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234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0534B3-C631-4D03-B037-FFB1F45BAD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850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0A47DD-E4AF-46F8-B223-CF730F8409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4722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279F5A-991A-4B11-9F32-CE604D4344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7648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73AC9D-D21D-4C82-A19C-01FE1D3634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231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2051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2051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4008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/>
          </a:p>
        </p:txBody>
      </p:sp>
      <p:sp>
        <p:nvSpPr>
          <p:cNvPr id="32051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/>
          </a:p>
        </p:txBody>
      </p:sp>
      <p:sp>
        <p:nvSpPr>
          <p:cNvPr id="32051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D3C9436F-A5B9-4B3C-83C8-DBCDD4F2FF55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32052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2052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2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2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2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2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2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2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2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2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5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5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cs typeface="+mn-cs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Trees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001000" cy="1417638"/>
          </a:xfrm>
        </p:spPr>
        <p:txBody>
          <a:bodyPr/>
          <a:lstStyle/>
          <a:p>
            <a:r>
              <a:rPr lang="en-US" dirty="0" smtClean="0"/>
              <a:t>Binary tree case study 2: </a:t>
            </a:r>
            <a:br>
              <a:rPr lang="en-US" dirty="0" smtClean="0"/>
            </a:br>
            <a:r>
              <a:rPr lang="en-US" dirty="0" smtClean="0"/>
              <a:t>breadth first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6629400" cy="5440362"/>
          </a:xfrm>
        </p:spPr>
        <p:txBody>
          <a:bodyPr/>
          <a:lstStyle/>
          <a:p>
            <a:r>
              <a:rPr lang="en-US" dirty="0" smtClean="0"/>
              <a:t>Breadth first traversal (level-order traversal)</a:t>
            </a:r>
          </a:p>
          <a:p>
            <a:pPr lvl="1"/>
            <a:r>
              <a:rPr lang="en-US" dirty="0" smtClean="0"/>
              <a:t>of binary tree</a:t>
            </a:r>
          </a:p>
          <a:p>
            <a:pPr lvl="2"/>
            <a:r>
              <a:rPr lang="en-US" dirty="0" smtClean="0"/>
              <a:t>Storing elements in an array list</a:t>
            </a:r>
          </a:p>
          <a:p>
            <a:pPr lvl="1"/>
            <a:endParaRPr lang="en-US" dirty="0"/>
          </a:p>
          <a:p>
            <a:r>
              <a:rPr lang="en-US" dirty="0" smtClean="0"/>
              <a:t>This results in following list</a:t>
            </a:r>
          </a:p>
          <a:p>
            <a:pPr lvl="1"/>
            <a:r>
              <a:rPr lang="en-US" dirty="0" smtClean="0"/>
              <a:t>A, B, C, </a:t>
            </a:r>
            <a:r>
              <a:rPr lang="en-US" dirty="0"/>
              <a:t>D</a:t>
            </a:r>
            <a:r>
              <a:rPr lang="en-US" dirty="0" smtClean="0"/>
              <a:t>, </a:t>
            </a:r>
            <a:r>
              <a:rPr lang="en-US" dirty="0"/>
              <a:t>E</a:t>
            </a:r>
            <a:r>
              <a:rPr lang="en-US" dirty="0" smtClean="0"/>
              <a:t>, F</a:t>
            </a:r>
          </a:p>
          <a:p>
            <a:pPr lvl="1"/>
            <a:endParaRPr lang="en-US" dirty="0"/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Iterative solution: </a:t>
            </a:r>
          </a:p>
          <a:p>
            <a:pPr lvl="2"/>
            <a:r>
              <a:rPr lang="en-US" dirty="0" smtClean="0"/>
              <a:t>Queue-based</a:t>
            </a:r>
          </a:p>
          <a:p>
            <a:pPr marL="344487" lvl="1" indent="0">
              <a:buNone/>
            </a:pPr>
            <a:endParaRPr lang="en-U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6629400" y="15240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A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H="1">
            <a:off x="6324600" y="1858962"/>
            <a:ext cx="304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6019800" y="2468562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 smtClean="0"/>
              <a:t>B</a:t>
            </a:r>
            <a:endParaRPr lang="en-US" altLang="en-US" b="1" dirty="0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7239000" y="2468562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C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7162800" y="1858962"/>
            <a:ext cx="304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H="1">
            <a:off x="5715000" y="2773362"/>
            <a:ext cx="304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5410200" y="3382962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 smtClean="0"/>
              <a:t>D</a:t>
            </a:r>
            <a:endParaRPr lang="en-US" altLang="en-US" b="1" dirty="0"/>
          </a:p>
        </p:txBody>
      </p:sp>
      <p:sp>
        <p:nvSpPr>
          <p:cNvPr id="11" name="Oval 4"/>
          <p:cNvSpPr>
            <a:spLocks noChangeArrowheads="1"/>
          </p:cNvSpPr>
          <p:nvPr/>
        </p:nvSpPr>
        <p:spPr bwMode="auto">
          <a:xfrm>
            <a:off x="6629400" y="3382962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 smtClean="0"/>
              <a:t>E</a:t>
            </a:r>
            <a:endParaRPr lang="en-US" altLang="en-US" b="1" dirty="0"/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>
            <a:off x="6553200" y="2773362"/>
            <a:ext cx="304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7848600" y="3382962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F</a:t>
            </a:r>
          </a:p>
        </p:txBody>
      </p:sp>
      <p:sp>
        <p:nvSpPr>
          <p:cNvPr id="14" name="Line 5"/>
          <p:cNvSpPr>
            <a:spLocks noChangeShapeType="1"/>
          </p:cNvSpPr>
          <p:nvPr/>
        </p:nvSpPr>
        <p:spPr bwMode="auto">
          <a:xfrm>
            <a:off x="7772400" y="2773362"/>
            <a:ext cx="304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7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001000" cy="1417638"/>
          </a:xfrm>
        </p:spPr>
        <p:txBody>
          <a:bodyPr/>
          <a:lstStyle/>
          <a:p>
            <a:r>
              <a:rPr lang="en-US" dirty="0" smtClean="0"/>
              <a:t>Binary tree case study 3: </a:t>
            </a:r>
            <a:br>
              <a:rPr lang="en-US" dirty="0" smtClean="0"/>
            </a:br>
            <a:r>
              <a:rPr lang="en-US" dirty="0" smtClean="0"/>
              <a:t>tree includes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6629400" cy="5440362"/>
          </a:xfrm>
        </p:spPr>
        <p:txBody>
          <a:bodyPr/>
          <a:lstStyle/>
          <a:p>
            <a:r>
              <a:rPr lang="en-US" dirty="0" smtClean="0"/>
              <a:t>Objective</a:t>
            </a:r>
          </a:p>
          <a:p>
            <a:pPr lvl="1"/>
            <a:r>
              <a:rPr lang="en-US" dirty="0" smtClean="0"/>
              <a:t>Find a target node value in the tree</a:t>
            </a:r>
          </a:p>
          <a:p>
            <a:pPr lvl="1"/>
            <a:endParaRPr lang="en-US" dirty="0"/>
          </a:p>
          <a:p>
            <a:r>
              <a:rPr lang="en-US" dirty="0" smtClean="0"/>
              <a:t>This results in</a:t>
            </a:r>
          </a:p>
          <a:p>
            <a:pPr lvl="1"/>
            <a:r>
              <a:rPr lang="en-US" dirty="0" smtClean="0"/>
              <a:t>True if value is found in tree</a:t>
            </a:r>
          </a:p>
          <a:p>
            <a:pPr lvl="1"/>
            <a:r>
              <a:rPr lang="en-US" dirty="0" smtClean="0"/>
              <a:t>False, otherwise</a:t>
            </a:r>
          </a:p>
          <a:p>
            <a:pPr lvl="1"/>
            <a:endParaRPr lang="en-US" dirty="0"/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Recursive</a:t>
            </a:r>
            <a:r>
              <a:rPr lang="en-US" dirty="0"/>
              <a:t> </a:t>
            </a:r>
            <a:r>
              <a:rPr lang="en-US" dirty="0" smtClean="0"/>
              <a:t>traversal-based solution</a:t>
            </a:r>
          </a:p>
          <a:p>
            <a:pPr marL="344487" lvl="1" indent="0">
              <a:buNone/>
            </a:pPr>
            <a:endParaRPr lang="en-U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6629400" y="15240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A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H="1">
            <a:off x="6324600" y="1858962"/>
            <a:ext cx="304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6019800" y="2468562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 smtClean="0"/>
              <a:t>B</a:t>
            </a:r>
            <a:endParaRPr lang="en-US" altLang="en-US" b="1" dirty="0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7239000" y="2468562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C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7162800" y="1858962"/>
            <a:ext cx="304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H="1">
            <a:off x="5715000" y="2773362"/>
            <a:ext cx="304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5410200" y="3382962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 smtClean="0"/>
              <a:t>D</a:t>
            </a:r>
            <a:endParaRPr lang="en-US" altLang="en-US" b="1" dirty="0"/>
          </a:p>
        </p:txBody>
      </p:sp>
      <p:sp>
        <p:nvSpPr>
          <p:cNvPr id="11" name="Oval 4"/>
          <p:cNvSpPr>
            <a:spLocks noChangeArrowheads="1"/>
          </p:cNvSpPr>
          <p:nvPr/>
        </p:nvSpPr>
        <p:spPr bwMode="auto">
          <a:xfrm>
            <a:off x="6629400" y="3382962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 smtClean="0"/>
              <a:t>E</a:t>
            </a:r>
            <a:endParaRPr lang="en-US" altLang="en-US" b="1" dirty="0"/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>
            <a:off x="6553200" y="2773362"/>
            <a:ext cx="304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7848600" y="3382962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F</a:t>
            </a:r>
          </a:p>
        </p:txBody>
      </p:sp>
      <p:sp>
        <p:nvSpPr>
          <p:cNvPr id="14" name="Line 5"/>
          <p:cNvSpPr>
            <a:spLocks noChangeShapeType="1"/>
          </p:cNvSpPr>
          <p:nvPr/>
        </p:nvSpPr>
        <p:spPr bwMode="auto">
          <a:xfrm>
            <a:off x="7772400" y="2773362"/>
            <a:ext cx="304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6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Topics covered</a:t>
            </a:r>
          </a:p>
        </p:txBody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82000" cy="5138738"/>
          </a:xfrm>
        </p:spPr>
        <p:txBody>
          <a:bodyPr/>
          <a:lstStyle/>
          <a:p>
            <a:r>
              <a:rPr lang="en-US" altLang="en-US" dirty="0"/>
              <a:t>Trees</a:t>
            </a:r>
          </a:p>
          <a:p>
            <a:pPr lvl="1"/>
            <a:r>
              <a:rPr lang="en-US" altLang="en-US" dirty="0"/>
              <a:t>Definitions and terminology</a:t>
            </a:r>
          </a:p>
          <a:p>
            <a:pPr lvl="1"/>
            <a:endParaRPr lang="en-US" altLang="en-US" dirty="0">
              <a:solidFill>
                <a:srgbClr val="FF0000"/>
              </a:solidFill>
            </a:endParaRPr>
          </a:p>
          <a:p>
            <a:r>
              <a:rPr lang="en-US" altLang="en-US" dirty="0"/>
              <a:t>Binary trees</a:t>
            </a:r>
          </a:p>
          <a:p>
            <a:pPr lvl="1"/>
            <a:r>
              <a:rPr lang="en-US" altLang="en-US" dirty="0"/>
              <a:t>Definitions and property</a:t>
            </a:r>
          </a:p>
          <a:p>
            <a:pPr lvl="1"/>
            <a:endParaRPr lang="en-US" altLang="en-US" dirty="0">
              <a:solidFill>
                <a:srgbClr val="FF0000"/>
              </a:solidFill>
            </a:endParaRPr>
          </a:p>
          <a:p>
            <a:r>
              <a:rPr lang="en-US" altLang="en-US" dirty="0" smtClean="0"/>
              <a:t>Binary trees case studies:</a:t>
            </a:r>
          </a:p>
          <a:p>
            <a:pPr lvl="1"/>
            <a:r>
              <a:rPr lang="en-US" altLang="en-US" dirty="0" smtClean="0"/>
              <a:t>Depth first values problem </a:t>
            </a:r>
          </a:p>
          <a:p>
            <a:pPr lvl="2"/>
            <a:r>
              <a:rPr lang="en-US" altLang="en-US" dirty="0" smtClean="0"/>
              <a:t>Depth First Search (DFS)</a:t>
            </a:r>
          </a:p>
          <a:p>
            <a:pPr lvl="1"/>
            <a:r>
              <a:rPr lang="en-US" altLang="en-US" dirty="0" smtClean="0"/>
              <a:t>Breadth </a:t>
            </a:r>
            <a:r>
              <a:rPr lang="en-US" altLang="en-US" dirty="0" smtClean="0"/>
              <a:t>first values problem</a:t>
            </a:r>
            <a:endParaRPr lang="en-US" altLang="en-US" dirty="0"/>
          </a:p>
          <a:p>
            <a:pPr lvl="2"/>
            <a:r>
              <a:rPr lang="en-US" altLang="en-US" dirty="0" smtClean="0"/>
              <a:t>Breadth First Search (BFS)</a:t>
            </a:r>
            <a:endParaRPr lang="en-US" altLang="en-US" dirty="0"/>
          </a:p>
          <a:p>
            <a:pPr lvl="1"/>
            <a:r>
              <a:rPr lang="en-US" altLang="en-US" smtClean="0"/>
              <a:t>Tree “includes” problem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0285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001000" cy="1417638"/>
          </a:xfrm>
        </p:spPr>
        <p:txBody>
          <a:bodyPr/>
          <a:lstStyle/>
          <a:p>
            <a:r>
              <a:rPr lang="en-US" altLang="en-US" dirty="0" smtClean="0"/>
              <a:t>Tree</a:t>
            </a:r>
            <a:endParaRPr lang="en-US" altLang="en-US" dirty="0"/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5334000"/>
          </a:xfrm>
        </p:spPr>
        <p:txBody>
          <a:bodyPr/>
          <a:lstStyle/>
          <a:p>
            <a:r>
              <a:rPr lang="en-US" altLang="en-US" dirty="0" smtClean="0"/>
              <a:t>Definition</a:t>
            </a:r>
          </a:p>
          <a:p>
            <a:pPr lvl="1"/>
            <a:r>
              <a:rPr lang="en-US" altLang="en-US" dirty="0" smtClean="0"/>
              <a:t>A finite set of one or more nodes</a:t>
            </a:r>
          </a:p>
          <a:p>
            <a:pPr lvl="2"/>
            <a:r>
              <a:rPr lang="en-US" altLang="en-US" dirty="0" smtClean="0"/>
              <a:t>One node is </a:t>
            </a:r>
            <a:r>
              <a:rPr lang="en-US" altLang="en-US" b="1" dirty="0" smtClean="0"/>
              <a:t>root</a:t>
            </a:r>
          </a:p>
          <a:p>
            <a:pPr lvl="3"/>
            <a:r>
              <a:rPr lang="en-US" altLang="en-US" dirty="0" smtClean="0"/>
              <a:t>Root node in tree below is A</a:t>
            </a:r>
            <a:endParaRPr lang="en-US" altLang="en-US" dirty="0"/>
          </a:p>
          <a:p>
            <a:pPr lvl="2"/>
            <a:r>
              <a:rPr lang="en-US" altLang="en-US" dirty="0" smtClean="0"/>
              <a:t>And each one of the remaining nodes has </a:t>
            </a:r>
          </a:p>
          <a:p>
            <a:pPr lvl="3"/>
            <a:r>
              <a:rPr lang="en-US" altLang="en-US" dirty="0" smtClean="0"/>
              <a:t>Only </a:t>
            </a:r>
            <a:r>
              <a:rPr lang="en-US" altLang="en-US" b="1" dirty="0" smtClean="0"/>
              <a:t>one parent</a:t>
            </a:r>
            <a:endParaRPr lang="en-US" altLang="en-US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522514" y="3642519"/>
            <a:ext cx="8164286" cy="2872581"/>
            <a:chOff x="522514" y="3642519"/>
            <a:chExt cx="8164286" cy="2872581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3913414" y="3642519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 dirty="0"/>
                <a:t>A</a:t>
              </a: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H="1">
              <a:off x="1665514" y="3871119"/>
              <a:ext cx="2247900" cy="8532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284514" y="46482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 dirty="0"/>
                <a:t>B</a:t>
              </a: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522514" y="57150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/>
                <a:t>D</a:t>
              </a: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1981200" y="57150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/>
                <a:t>E</a:t>
              </a: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6885214" y="4645705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/>
                <a:t>C</a:t>
              </a: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5905500" y="59817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/>
                <a:t>F</a:t>
              </a: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7010400" y="59817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 dirty="0"/>
                <a:t>G</a:t>
              </a: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8153400" y="59817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 dirty="0"/>
                <a:t>H</a:t>
              </a: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>
              <a:off x="990600" y="5105400"/>
              <a:ext cx="381000" cy="685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1752600" y="5105400"/>
              <a:ext cx="381000" cy="609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4446814" y="3871119"/>
              <a:ext cx="2705100" cy="7745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H="1">
              <a:off x="6286500" y="5029200"/>
              <a:ext cx="642257" cy="9524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7200900" y="5179105"/>
              <a:ext cx="0" cy="8025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7429500" y="4993594"/>
              <a:ext cx="876300" cy="988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001000" cy="1417638"/>
          </a:xfrm>
        </p:spPr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8119"/>
            <a:ext cx="9144000" cy="5138737"/>
          </a:xfrm>
        </p:spPr>
        <p:txBody>
          <a:bodyPr/>
          <a:lstStyle/>
          <a:p>
            <a:r>
              <a:rPr lang="en-US" dirty="0" smtClean="0"/>
              <a:t>In this tree</a:t>
            </a:r>
          </a:p>
          <a:p>
            <a:pPr lvl="1"/>
            <a:r>
              <a:rPr lang="en-US" dirty="0" smtClean="0"/>
              <a:t>A is the </a:t>
            </a:r>
            <a:r>
              <a:rPr lang="en-US" b="1" dirty="0" smtClean="0"/>
              <a:t>root</a:t>
            </a:r>
            <a:r>
              <a:rPr lang="en-US" dirty="0" smtClean="0"/>
              <a:t> node	</a:t>
            </a:r>
          </a:p>
          <a:p>
            <a:pPr lvl="1"/>
            <a:r>
              <a:rPr lang="en-US" dirty="0" smtClean="0"/>
              <a:t>B is the </a:t>
            </a:r>
            <a:r>
              <a:rPr lang="en-US" b="1" dirty="0" smtClean="0"/>
              <a:t>parent</a:t>
            </a:r>
            <a:r>
              <a:rPr lang="en-US" dirty="0" smtClean="0"/>
              <a:t> of D and E</a:t>
            </a:r>
          </a:p>
          <a:p>
            <a:pPr lvl="1"/>
            <a:r>
              <a:rPr lang="en-US" dirty="0" smtClean="0"/>
              <a:t>C is the </a:t>
            </a:r>
            <a:r>
              <a:rPr lang="en-US" b="1" dirty="0" smtClean="0"/>
              <a:t>sibling</a:t>
            </a:r>
            <a:r>
              <a:rPr lang="en-US" dirty="0" smtClean="0"/>
              <a:t> of B</a:t>
            </a:r>
          </a:p>
          <a:p>
            <a:pPr lvl="1"/>
            <a:r>
              <a:rPr lang="en-US" dirty="0" smtClean="0"/>
              <a:t>D and E are the </a:t>
            </a:r>
            <a:r>
              <a:rPr lang="en-US" b="1" dirty="0" smtClean="0"/>
              <a:t>children</a:t>
            </a:r>
            <a:r>
              <a:rPr lang="en-US" dirty="0" smtClean="0"/>
              <a:t> of B</a:t>
            </a:r>
          </a:p>
          <a:p>
            <a:pPr lvl="1"/>
            <a:r>
              <a:rPr lang="en-US" dirty="0" smtClean="0"/>
              <a:t>D, E, F, G, and H are </a:t>
            </a:r>
            <a:r>
              <a:rPr lang="en-US" b="1" dirty="0" smtClean="0"/>
              <a:t>leaves</a:t>
            </a:r>
            <a:r>
              <a:rPr lang="en-US" dirty="0" smtClean="0"/>
              <a:t> (or external nodes)</a:t>
            </a:r>
          </a:p>
          <a:p>
            <a:pPr lvl="1"/>
            <a:r>
              <a:rPr lang="en-US" dirty="0" smtClean="0"/>
              <a:t>A, B, and C are </a:t>
            </a:r>
            <a:r>
              <a:rPr lang="en-US" b="1" dirty="0" smtClean="0"/>
              <a:t>internal</a:t>
            </a:r>
            <a:r>
              <a:rPr lang="en-US" dirty="0" smtClean="0"/>
              <a:t> nodes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/>
              <a:t>subtree</a:t>
            </a:r>
            <a:r>
              <a:rPr lang="en-US" dirty="0" smtClean="0"/>
              <a:t> rooted at C includes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C, F, G, and H nodes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971800" y="399228"/>
            <a:ext cx="5486400" cy="2036819"/>
            <a:chOff x="522514" y="3642519"/>
            <a:chExt cx="8164286" cy="2872581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3913414" y="3642519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 dirty="0"/>
                <a:t>A</a:t>
              </a:r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H="1">
              <a:off x="1665514" y="3871119"/>
              <a:ext cx="2247900" cy="8532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1284514" y="46482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 dirty="0"/>
                <a:t>B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22514" y="57150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/>
                <a:t>D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981200" y="57150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/>
                <a:t>E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6885214" y="4645705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/>
                <a:t>C</a:t>
              </a: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5905500" y="59817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/>
                <a:t>F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7010400" y="59817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 dirty="0"/>
                <a:t>G</a:t>
              </a: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8153400" y="59817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 dirty="0"/>
                <a:t>H</a:t>
              </a: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H="1">
              <a:off x="990600" y="5105400"/>
              <a:ext cx="381000" cy="685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1752600" y="5105400"/>
              <a:ext cx="381000" cy="609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408714" y="3871119"/>
              <a:ext cx="2743200" cy="7745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H="1">
              <a:off x="6286500" y="5029200"/>
              <a:ext cx="642257" cy="9524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7200900" y="5179105"/>
              <a:ext cx="0" cy="8025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7429500" y="4993594"/>
              <a:ext cx="876300" cy="988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Isosceles Triangle 19"/>
          <p:cNvSpPr/>
          <p:nvPr/>
        </p:nvSpPr>
        <p:spPr>
          <a:xfrm>
            <a:off x="5873496" y="990600"/>
            <a:ext cx="3118104" cy="15240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flipH="1">
            <a:off x="6324600" y="25908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Subtree rooted at 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9801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001000" cy="1417638"/>
          </a:xfrm>
        </p:spPr>
        <p:txBody>
          <a:bodyPr/>
          <a:lstStyle/>
          <a:p>
            <a:r>
              <a:rPr lang="en-US" altLang="en-US" dirty="0" smtClean="0"/>
              <a:t>Binary Tree</a:t>
            </a:r>
            <a:endParaRPr lang="en-US" altLang="en-US" dirty="0"/>
          </a:p>
        </p:txBody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1"/>
            <a:ext cx="9144000" cy="5333999"/>
          </a:xfrm>
        </p:spPr>
        <p:txBody>
          <a:bodyPr/>
          <a:lstStyle/>
          <a:p>
            <a:pPr>
              <a:spcBef>
                <a:spcPct val="70000"/>
              </a:spcBef>
            </a:pPr>
            <a:endParaRPr lang="en-US" altLang="en-US" dirty="0"/>
          </a:p>
          <a:p>
            <a:pPr>
              <a:spcBef>
                <a:spcPct val="70000"/>
              </a:spcBef>
            </a:pPr>
            <a:r>
              <a:rPr lang="en-US" altLang="en-US" dirty="0" smtClean="0"/>
              <a:t>Properties</a:t>
            </a:r>
          </a:p>
          <a:p>
            <a:pPr lvl="1">
              <a:spcBef>
                <a:spcPct val="70000"/>
              </a:spcBef>
            </a:pPr>
            <a:r>
              <a:rPr lang="en-US" altLang="en-US" dirty="0" smtClean="0"/>
              <a:t>Every node has </a:t>
            </a:r>
            <a:r>
              <a:rPr lang="en-US" altLang="en-US" b="1" dirty="0" smtClean="0"/>
              <a:t>at most</a:t>
            </a:r>
            <a:r>
              <a:rPr lang="en-US" altLang="en-US" dirty="0" smtClean="0"/>
              <a:t> two children</a:t>
            </a:r>
          </a:p>
          <a:p>
            <a:pPr lvl="2">
              <a:spcBef>
                <a:spcPct val="70000"/>
              </a:spcBef>
            </a:pPr>
            <a:r>
              <a:rPr lang="en-US" altLang="en-US" dirty="0" smtClean="0"/>
              <a:t>Denoted by left and right children </a:t>
            </a:r>
          </a:p>
          <a:p>
            <a:pPr lvl="2">
              <a:spcBef>
                <a:spcPct val="70000"/>
              </a:spcBef>
            </a:pPr>
            <a:r>
              <a:rPr lang="en-US" altLang="en-US" dirty="0"/>
              <a:t>S</a:t>
            </a:r>
            <a:r>
              <a:rPr lang="en-US" altLang="en-US" dirty="0" smtClean="0"/>
              <a:t>ubtree rooted at left child =&gt; left subtree</a:t>
            </a:r>
          </a:p>
          <a:p>
            <a:pPr lvl="2">
              <a:spcBef>
                <a:spcPct val="70000"/>
              </a:spcBef>
            </a:pPr>
            <a:r>
              <a:rPr lang="en-US" altLang="en-US" dirty="0" smtClean="0"/>
              <a:t>Subtree rooted at right child =&gt; right subtree</a:t>
            </a:r>
          </a:p>
          <a:p>
            <a:pPr>
              <a:spcBef>
                <a:spcPct val="70000"/>
              </a:spcBef>
            </a:pPr>
            <a:r>
              <a:rPr lang="en-US" altLang="en-US" dirty="0" smtClean="0"/>
              <a:t>In a </a:t>
            </a:r>
            <a:r>
              <a:rPr lang="en-US" altLang="en-US" b="1" dirty="0"/>
              <a:t>p</a:t>
            </a:r>
            <a:r>
              <a:rPr lang="en-US" altLang="en-US" b="1" dirty="0" smtClean="0"/>
              <a:t>roper </a:t>
            </a:r>
            <a:r>
              <a:rPr lang="en-US" altLang="en-US" dirty="0" smtClean="0"/>
              <a:t>binary tree</a:t>
            </a:r>
          </a:p>
          <a:p>
            <a:pPr lvl="1">
              <a:spcBef>
                <a:spcPct val="70000"/>
              </a:spcBef>
            </a:pPr>
            <a:r>
              <a:rPr lang="en-US" altLang="en-US" dirty="0" smtClean="0"/>
              <a:t>Each node has either zero or two children</a:t>
            </a:r>
          </a:p>
          <a:p>
            <a:pPr lvl="1">
              <a:spcBef>
                <a:spcPct val="70000"/>
              </a:spcBef>
            </a:pPr>
            <a:r>
              <a:rPr lang="en-US" altLang="en-US" dirty="0" smtClean="0"/>
              <a:t>Otherwise, it is called </a:t>
            </a:r>
            <a:r>
              <a:rPr lang="en-US" altLang="en-US" b="1" dirty="0" smtClean="0"/>
              <a:t>improper</a:t>
            </a:r>
            <a:endParaRPr lang="en-US" altLang="en-US" b="1" dirty="0"/>
          </a:p>
          <a:p>
            <a:pPr lvl="1">
              <a:spcBef>
                <a:spcPct val="70000"/>
              </a:spcBef>
            </a:pPr>
            <a:endParaRPr lang="en-US" alt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819400" y="362086"/>
            <a:ext cx="5072482" cy="1847714"/>
            <a:chOff x="2971800" y="399228"/>
            <a:chExt cx="5072482" cy="1847714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5250485" y="399228"/>
              <a:ext cx="358445" cy="37821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 dirty="0"/>
                <a:t>A</a:t>
              </a:r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H="1">
              <a:off x="3739896" y="561318"/>
              <a:ext cx="1510589" cy="6050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483864" y="1112312"/>
              <a:ext cx="358445" cy="37821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 dirty="0"/>
                <a:t>B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971800" y="1868732"/>
              <a:ext cx="358445" cy="37821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/>
                <a:t>D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952037" y="1868732"/>
              <a:ext cx="358445" cy="37821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/>
                <a:t>E</a:t>
              </a: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H="1">
              <a:off x="3262057" y="1436492"/>
              <a:ext cx="256032" cy="4862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3774121" y="1436492"/>
              <a:ext cx="256032" cy="432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5583326" y="561318"/>
              <a:ext cx="1843430" cy="5492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7217664" y="1066800"/>
              <a:ext cx="358445" cy="37821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 dirty="0" smtClean="0"/>
                <a:t>C</a:t>
              </a:r>
              <a:endParaRPr lang="en-US" altLang="en-US" b="1" dirty="0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6705600" y="1823220"/>
              <a:ext cx="358445" cy="37821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 dirty="0" smtClean="0"/>
                <a:t>F</a:t>
              </a:r>
              <a:endParaRPr lang="en-US" altLang="en-US" b="1" dirty="0"/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7685837" y="1823220"/>
              <a:ext cx="358445" cy="37821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 dirty="0" smtClean="0"/>
                <a:t>G</a:t>
              </a:r>
              <a:endParaRPr lang="en-US" altLang="en-US" b="1" dirty="0"/>
            </a:p>
          </p:txBody>
        </p:sp>
        <p:sp>
          <p:nvSpPr>
            <p:cNvPr id="23" name="Line 14"/>
            <p:cNvSpPr>
              <a:spLocks noChangeShapeType="1"/>
            </p:cNvSpPr>
            <p:nvPr/>
          </p:nvSpPr>
          <p:spPr bwMode="auto">
            <a:xfrm flipH="1">
              <a:off x="6995857" y="1390980"/>
              <a:ext cx="256032" cy="4862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5"/>
            <p:cNvSpPr>
              <a:spLocks noChangeShapeType="1"/>
            </p:cNvSpPr>
            <p:nvPr/>
          </p:nvSpPr>
          <p:spPr bwMode="auto">
            <a:xfrm>
              <a:off x="7507921" y="1390980"/>
              <a:ext cx="256032" cy="432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82472"/>
          </a:xfrm>
        </p:spPr>
        <p:txBody>
          <a:bodyPr/>
          <a:lstStyle/>
          <a:p>
            <a:r>
              <a:rPr lang="en-US" altLang="en-US" dirty="0" smtClean="0"/>
              <a:t>Depth of a node</a:t>
            </a:r>
            <a:endParaRPr lang="en-US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1082472"/>
            <a:ext cx="9144000" cy="5851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cs typeface="+mn-cs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ct val="70000"/>
              </a:spcBef>
            </a:pPr>
            <a:r>
              <a:rPr lang="en-US" altLang="en-US" kern="0" dirty="0" smtClean="0"/>
              <a:t>The </a:t>
            </a:r>
            <a:r>
              <a:rPr lang="en-US" altLang="en-US" b="1" kern="0" dirty="0" smtClean="0"/>
              <a:t>depth</a:t>
            </a:r>
            <a:r>
              <a:rPr lang="en-US" altLang="en-US" kern="0" dirty="0" smtClean="0"/>
              <a:t> of a tree node</a:t>
            </a:r>
          </a:p>
          <a:p>
            <a:pPr lvl="1">
              <a:spcBef>
                <a:spcPct val="70000"/>
              </a:spcBef>
            </a:pPr>
            <a:r>
              <a:rPr lang="en-US" altLang="en-US" kern="0" dirty="0" smtClean="0"/>
              <a:t>Is the number of ancestors of the node</a:t>
            </a:r>
          </a:p>
          <a:p>
            <a:pPr lvl="2">
              <a:spcBef>
                <a:spcPct val="70000"/>
              </a:spcBef>
            </a:pPr>
            <a:r>
              <a:rPr lang="en-US" altLang="en-US" kern="0" dirty="0" smtClean="0"/>
              <a:t>Depth of root node = 0</a:t>
            </a:r>
          </a:p>
          <a:p>
            <a:pPr lvl="2">
              <a:spcBef>
                <a:spcPct val="70000"/>
              </a:spcBef>
            </a:pPr>
            <a:r>
              <a:rPr lang="en-US" altLang="en-US" kern="0" dirty="0" smtClean="0"/>
              <a:t>In tree below, depth(D) = 2, since it has 2 ancestors, A and B</a:t>
            </a:r>
          </a:p>
          <a:p>
            <a:pPr>
              <a:spcBef>
                <a:spcPct val="70000"/>
              </a:spcBef>
            </a:pPr>
            <a:r>
              <a:rPr lang="en-US" altLang="en-US" kern="0" dirty="0" smtClean="0"/>
              <a:t>Nodes of same depth form a </a:t>
            </a:r>
            <a:r>
              <a:rPr lang="en-US" altLang="en-US" b="1" kern="0" dirty="0" smtClean="0"/>
              <a:t>level</a:t>
            </a:r>
          </a:p>
          <a:p>
            <a:pPr lvl="2">
              <a:spcBef>
                <a:spcPct val="70000"/>
              </a:spcBef>
            </a:pPr>
            <a:endParaRPr lang="en-US" altLang="en-US" kern="0" dirty="0"/>
          </a:p>
          <a:p>
            <a:pPr>
              <a:spcBef>
                <a:spcPct val="70000"/>
              </a:spcBef>
            </a:pPr>
            <a:endParaRPr lang="en-US" altLang="en-US" kern="0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1600200" y="4248287"/>
            <a:ext cx="6172200" cy="2457313"/>
            <a:chOff x="1600200" y="4248287"/>
            <a:chExt cx="6172200" cy="2457313"/>
          </a:xfrm>
        </p:grpSpPr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4371702" y="4248287"/>
              <a:ext cx="436156" cy="50298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 dirty="0"/>
                <a:t>A</a:t>
              </a:r>
            </a:p>
          </p:txBody>
        </p:sp>
        <p:sp>
          <p:nvSpPr>
            <p:cNvPr id="35" name="Line 5"/>
            <p:cNvSpPr>
              <a:spLocks noChangeShapeType="1"/>
            </p:cNvSpPr>
            <p:nvPr/>
          </p:nvSpPr>
          <p:spPr bwMode="auto">
            <a:xfrm flipH="1">
              <a:off x="2537348" y="4465241"/>
              <a:ext cx="1838086" cy="8046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2231604" y="5196633"/>
              <a:ext cx="436156" cy="50298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 dirty="0"/>
                <a:t>B</a:t>
              </a:r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1600200" y="6202611"/>
              <a:ext cx="436156" cy="50298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/>
                <a:t>D</a:t>
              </a:r>
            </a:p>
          </p:txBody>
        </p: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2792953" y="6202611"/>
              <a:ext cx="436156" cy="50298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/>
                <a:t>E</a:t>
              </a:r>
            </a:p>
          </p:txBody>
        </p:sp>
        <p:sp>
          <p:nvSpPr>
            <p:cNvPr id="39" name="Line 14"/>
            <p:cNvSpPr>
              <a:spLocks noChangeShapeType="1"/>
            </p:cNvSpPr>
            <p:nvPr/>
          </p:nvSpPr>
          <p:spPr bwMode="auto">
            <a:xfrm flipH="1">
              <a:off x="1953385" y="5627765"/>
              <a:ext cx="311540" cy="6467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40" name="Line 15"/>
            <p:cNvSpPr>
              <a:spLocks noChangeShapeType="1"/>
            </p:cNvSpPr>
            <p:nvPr/>
          </p:nvSpPr>
          <p:spPr bwMode="auto">
            <a:xfrm>
              <a:off x="2576465" y="5627765"/>
              <a:ext cx="311540" cy="5748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41" name="Line 16"/>
            <p:cNvSpPr>
              <a:spLocks noChangeShapeType="1"/>
            </p:cNvSpPr>
            <p:nvPr/>
          </p:nvSpPr>
          <p:spPr bwMode="auto">
            <a:xfrm>
              <a:off x="4807858" y="4500440"/>
              <a:ext cx="2211932" cy="6938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6778652" y="5136105"/>
              <a:ext cx="436156" cy="50298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 dirty="0" smtClean="0"/>
                <a:t>C</a:t>
              </a:r>
              <a:endParaRPr lang="en-US" altLang="en-US" b="1" dirty="0"/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6143491" y="6142083"/>
              <a:ext cx="436156" cy="50298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 dirty="0" smtClean="0"/>
                <a:t>F</a:t>
              </a:r>
              <a:endParaRPr lang="en-US" altLang="en-US" b="1" dirty="0"/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7336244" y="6142083"/>
              <a:ext cx="436156" cy="50298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 dirty="0" smtClean="0"/>
                <a:t>G</a:t>
              </a:r>
              <a:endParaRPr lang="en-US" altLang="en-US" b="1" dirty="0"/>
            </a:p>
          </p:txBody>
        </p:sp>
        <p:sp>
          <p:nvSpPr>
            <p:cNvPr id="45" name="Line 14"/>
            <p:cNvSpPr>
              <a:spLocks noChangeShapeType="1"/>
            </p:cNvSpPr>
            <p:nvPr/>
          </p:nvSpPr>
          <p:spPr bwMode="auto">
            <a:xfrm flipH="1">
              <a:off x="6496676" y="5567238"/>
              <a:ext cx="311540" cy="6467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46" name="Line 15"/>
            <p:cNvSpPr>
              <a:spLocks noChangeShapeType="1"/>
            </p:cNvSpPr>
            <p:nvPr/>
          </p:nvSpPr>
          <p:spPr bwMode="auto">
            <a:xfrm>
              <a:off x="7119756" y="5567238"/>
              <a:ext cx="311540" cy="5748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</p:grpSp>
      <p:sp>
        <p:nvSpPr>
          <p:cNvPr id="47" name="TextBox 46"/>
          <p:cNvSpPr txBox="1"/>
          <p:nvPr/>
        </p:nvSpPr>
        <p:spPr>
          <a:xfrm flipH="1">
            <a:off x="4899243" y="6260068"/>
            <a:ext cx="127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Depth = 2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 flipH="1">
            <a:off x="5562600" y="5181599"/>
            <a:ext cx="1404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Depth = 1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 flipH="1">
            <a:off x="4724400" y="41148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Depth = 0</a:t>
            </a:r>
            <a:endParaRPr lang="en-US" b="1" dirty="0"/>
          </a:p>
        </p:txBody>
      </p:sp>
      <p:sp>
        <p:nvSpPr>
          <p:cNvPr id="2" name="Rounded Rectangle 1"/>
          <p:cNvSpPr/>
          <p:nvPr/>
        </p:nvSpPr>
        <p:spPr>
          <a:xfrm>
            <a:off x="1600200" y="4038600"/>
            <a:ext cx="6172200" cy="7678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 flipH="1">
            <a:off x="381000" y="4116041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Level 0</a:t>
            </a:r>
            <a:endParaRPr lang="en-US" b="1" dirty="0"/>
          </a:p>
        </p:txBody>
      </p:sp>
      <p:sp>
        <p:nvSpPr>
          <p:cNvPr id="51" name="Rounded Rectangle 50"/>
          <p:cNvSpPr/>
          <p:nvPr/>
        </p:nvSpPr>
        <p:spPr>
          <a:xfrm>
            <a:off x="1600200" y="5024560"/>
            <a:ext cx="6172200" cy="7678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 flipH="1">
            <a:off x="381000" y="5101393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Level 1</a:t>
            </a:r>
            <a:endParaRPr lang="en-US" b="1" dirty="0"/>
          </a:p>
        </p:txBody>
      </p:sp>
      <p:sp>
        <p:nvSpPr>
          <p:cNvPr id="53" name="Rounded Rectangle 52"/>
          <p:cNvSpPr/>
          <p:nvPr/>
        </p:nvSpPr>
        <p:spPr>
          <a:xfrm>
            <a:off x="1600200" y="6021041"/>
            <a:ext cx="6172200" cy="7678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 flipH="1">
            <a:off x="381000" y="6097241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Level 2</a:t>
            </a:r>
            <a:endParaRPr lang="en-US" b="1" dirty="0"/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2" grpId="0" animBg="1"/>
      <p:bldP spid="50" grpId="0"/>
      <p:bldP spid="51" grpId="0" animBg="1"/>
      <p:bldP spid="52" grpId="0"/>
      <p:bldP spid="53" grpId="0" animBg="1"/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001000" cy="1417638"/>
          </a:xfrm>
        </p:spPr>
        <p:txBody>
          <a:bodyPr/>
          <a:lstStyle/>
          <a:p>
            <a:r>
              <a:rPr lang="en-US" dirty="0" smtClean="0"/>
              <a:t>Height of a node/tree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5440362"/>
          </a:xfrm>
        </p:spPr>
        <p:txBody>
          <a:bodyPr/>
          <a:lstStyle/>
          <a:p>
            <a:r>
              <a:rPr lang="en-US" dirty="0" smtClean="0"/>
              <a:t>Height of a node</a:t>
            </a:r>
          </a:p>
          <a:p>
            <a:pPr lvl="1"/>
            <a:r>
              <a:rPr lang="en-US" dirty="0" smtClean="0"/>
              <a:t>If it is external, then height = 0</a:t>
            </a:r>
          </a:p>
          <a:p>
            <a:pPr lvl="1"/>
            <a:r>
              <a:rPr lang="en-US" dirty="0" smtClean="0"/>
              <a:t>Otherwise, height = </a:t>
            </a:r>
            <a:r>
              <a:rPr lang="en-US" dirty="0" smtClean="0"/>
              <a:t>1 + height </a:t>
            </a:r>
            <a:r>
              <a:rPr lang="en-US" dirty="0" smtClean="0"/>
              <a:t>of max height of children</a:t>
            </a:r>
          </a:p>
          <a:p>
            <a:pPr lvl="1"/>
            <a:endParaRPr lang="en-US" dirty="0"/>
          </a:p>
          <a:p>
            <a:r>
              <a:rPr lang="en-US" dirty="0" smtClean="0"/>
              <a:t>Height of a tree = height of root</a:t>
            </a:r>
          </a:p>
          <a:p>
            <a:pPr lvl="1"/>
            <a:r>
              <a:rPr lang="en-US" dirty="0" smtClean="0"/>
              <a:t>It is also equal to depth of deepest node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00200" y="4248287"/>
            <a:ext cx="6172200" cy="2457313"/>
            <a:chOff x="1600200" y="4248287"/>
            <a:chExt cx="6172200" cy="2457313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4371702" y="4248287"/>
              <a:ext cx="436156" cy="50298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 dirty="0"/>
                <a:t>A</a:t>
              </a:r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H="1">
              <a:off x="2537348" y="4465241"/>
              <a:ext cx="1838086" cy="8046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2231604" y="5196633"/>
              <a:ext cx="436156" cy="50298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 dirty="0"/>
                <a:t>B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600200" y="6202611"/>
              <a:ext cx="436156" cy="50298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/>
                <a:t>D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792953" y="6202611"/>
              <a:ext cx="436156" cy="50298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/>
                <a:t>E</a:t>
              </a:r>
            </a:p>
          </p:txBody>
        </p:sp>
        <p:sp>
          <p:nvSpPr>
            <p:cNvPr id="10" name="Line 14"/>
            <p:cNvSpPr>
              <a:spLocks noChangeShapeType="1"/>
            </p:cNvSpPr>
            <p:nvPr/>
          </p:nvSpPr>
          <p:spPr bwMode="auto">
            <a:xfrm flipH="1">
              <a:off x="1953385" y="5627765"/>
              <a:ext cx="311540" cy="6467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1" name="Line 15"/>
            <p:cNvSpPr>
              <a:spLocks noChangeShapeType="1"/>
            </p:cNvSpPr>
            <p:nvPr/>
          </p:nvSpPr>
          <p:spPr bwMode="auto">
            <a:xfrm>
              <a:off x="2576465" y="5627765"/>
              <a:ext cx="311540" cy="5748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4807858" y="4500440"/>
              <a:ext cx="2211932" cy="6938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6778652" y="5136105"/>
              <a:ext cx="436156" cy="50298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 dirty="0" smtClean="0"/>
                <a:t>C</a:t>
              </a:r>
              <a:endParaRPr lang="en-US" altLang="en-US" b="1" dirty="0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6143491" y="6142083"/>
              <a:ext cx="436156" cy="50298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 dirty="0" smtClean="0"/>
                <a:t>F</a:t>
              </a:r>
              <a:endParaRPr lang="en-US" altLang="en-US" b="1" dirty="0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7336244" y="6142083"/>
              <a:ext cx="436156" cy="50298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 dirty="0" smtClean="0"/>
                <a:t>G</a:t>
              </a:r>
              <a:endParaRPr lang="en-US" altLang="en-US" b="1" dirty="0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>
              <a:off x="6496676" y="5567238"/>
              <a:ext cx="311540" cy="6467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7119756" y="5567238"/>
              <a:ext cx="311540" cy="5748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1219200" y="4114800"/>
            <a:ext cx="7010400" cy="2667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345355" y="4300563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Height of this tree = 2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 flipH="1">
            <a:off x="4346302" y="627446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Height of F  = 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 flipH="1">
            <a:off x="4953000" y="51816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Height of C  = 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2820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001000" cy="1417638"/>
          </a:xfrm>
        </p:spPr>
        <p:txBody>
          <a:bodyPr/>
          <a:lstStyle/>
          <a:p>
            <a:r>
              <a:rPr lang="en-US" dirty="0" smtClean="0"/>
              <a:t>Binary tree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25962"/>
            <a:ext cx="9144000" cy="2332038"/>
          </a:xfrm>
        </p:spPr>
        <p:txBody>
          <a:bodyPr/>
          <a:lstStyle/>
          <a:p>
            <a:r>
              <a:rPr lang="en-US" dirty="0" smtClean="0"/>
              <a:t>BTNode&lt;T&gt; class</a:t>
            </a:r>
          </a:p>
          <a:p>
            <a:pPr lvl="1"/>
            <a:r>
              <a:rPr lang="en-US" dirty="0" smtClean="0"/>
              <a:t>T element</a:t>
            </a:r>
          </a:p>
          <a:p>
            <a:pPr lvl="1"/>
            <a:r>
              <a:rPr lang="en-US" dirty="0" smtClean="0"/>
              <a:t>BTNode&lt;T&gt; left </a:t>
            </a:r>
          </a:p>
          <a:p>
            <a:pPr lvl="1"/>
            <a:r>
              <a:rPr lang="en-US" dirty="0" smtClean="0"/>
              <a:t>BTNode&lt;T&gt; right</a:t>
            </a:r>
            <a:endParaRPr lang="en-US" dirty="0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4038600" y="1646238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A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3733800" y="1981200"/>
            <a:ext cx="304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3429000" y="25908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 smtClean="0"/>
              <a:t>B</a:t>
            </a:r>
            <a:endParaRPr lang="en-US" altLang="en-US" b="1" dirty="0"/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4648200" y="25908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C</a:t>
            </a:r>
          </a:p>
        </p:txBody>
      </p:sp>
      <p:sp>
        <p:nvSpPr>
          <p:cNvPr id="17" name="Line 5"/>
          <p:cNvSpPr>
            <a:spLocks noChangeShapeType="1"/>
          </p:cNvSpPr>
          <p:nvPr/>
        </p:nvSpPr>
        <p:spPr bwMode="auto">
          <a:xfrm>
            <a:off x="4572000" y="1981200"/>
            <a:ext cx="304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5"/>
          <p:cNvSpPr>
            <a:spLocks noChangeShapeType="1"/>
          </p:cNvSpPr>
          <p:nvPr/>
        </p:nvSpPr>
        <p:spPr bwMode="auto">
          <a:xfrm flipH="1">
            <a:off x="3124200" y="2895600"/>
            <a:ext cx="304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Oval 4"/>
          <p:cNvSpPr>
            <a:spLocks noChangeArrowheads="1"/>
          </p:cNvSpPr>
          <p:nvPr/>
        </p:nvSpPr>
        <p:spPr bwMode="auto">
          <a:xfrm>
            <a:off x="2819400" y="35052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 smtClean="0"/>
              <a:t>D</a:t>
            </a:r>
            <a:endParaRPr lang="en-US" altLang="en-US" b="1" dirty="0"/>
          </a:p>
        </p:txBody>
      </p:sp>
      <p:sp>
        <p:nvSpPr>
          <p:cNvPr id="20" name="Oval 4"/>
          <p:cNvSpPr>
            <a:spLocks noChangeArrowheads="1"/>
          </p:cNvSpPr>
          <p:nvPr/>
        </p:nvSpPr>
        <p:spPr bwMode="auto">
          <a:xfrm>
            <a:off x="4038600" y="35052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 smtClean="0"/>
              <a:t>E</a:t>
            </a:r>
            <a:endParaRPr lang="en-US" altLang="en-US" b="1" dirty="0"/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>
            <a:off x="3962400" y="2895600"/>
            <a:ext cx="304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4"/>
          <p:cNvSpPr>
            <a:spLocks noChangeArrowheads="1"/>
          </p:cNvSpPr>
          <p:nvPr/>
        </p:nvSpPr>
        <p:spPr bwMode="auto">
          <a:xfrm>
            <a:off x="5257800" y="35052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F</a:t>
            </a:r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5181600" y="2895600"/>
            <a:ext cx="304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969076" y="168806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BTNode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462686" y="2145268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left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4736962" y="213360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right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4504370" y="1719461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element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5917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001000" cy="1417638"/>
          </a:xfrm>
        </p:spPr>
        <p:txBody>
          <a:bodyPr/>
          <a:lstStyle/>
          <a:p>
            <a:r>
              <a:rPr lang="en-US" dirty="0" smtClean="0"/>
              <a:t>Binary tree case study 1: </a:t>
            </a:r>
            <a:br>
              <a:rPr lang="en-US" dirty="0" smtClean="0"/>
            </a:br>
            <a:r>
              <a:rPr lang="en-US" dirty="0" smtClean="0"/>
              <a:t>depth first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5440362"/>
          </a:xfrm>
        </p:spPr>
        <p:txBody>
          <a:bodyPr/>
          <a:lstStyle/>
          <a:p>
            <a:r>
              <a:rPr lang="en-US" dirty="0" smtClean="0"/>
              <a:t>Depth first traversal</a:t>
            </a:r>
          </a:p>
          <a:p>
            <a:pPr lvl="1"/>
            <a:r>
              <a:rPr lang="en-US" dirty="0" smtClean="0"/>
              <a:t>of binary tree</a:t>
            </a:r>
          </a:p>
          <a:p>
            <a:pPr lvl="2"/>
            <a:r>
              <a:rPr lang="en-US" dirty="0" smtClean="0"/>
              <a:t>Storing elements in an array list</a:t>
            </a:r>
          </a:p>
          <a:p>
            <a:pPr lvl="1"/>
            <a:endParaRPr lang="en-US" dirty="0"/>
          </a:p>
          <a:p>
            <a:r>
              <a:rPr lang="en-US" dirty="0" smtClean="0"/>
              <a:t>This results in following list</a:t>
            </a:r>
          </a:p>
          <a:p>
            <a:pPr lvl="1"/>
            <a:r>
              <a:rPr lang="en-US" dirty="0" smtClean="0"/>
              <a:t>A, B, D, E, C, F</a:t>
            </a:r>
          </a:p>
          <a:p>
            <a:pPr lvl="1"/>
            <a:endParaRPr lang="en-US" dirty="0"/>
          </a:p>
          <a:p>
            <a:r>
              <a:rPr lang="en-US" dirty="0" smtClean="0"/>
              <a:t>Solutions</a:t>
            </a:r>
          </a:p>
          <a:p>
            <a:pPr lvl="1"/>
            <a:r>
              <a:rPr lang="en-US" dirty="0" smtClean="0"/>
              <a:t>Iterative solution: Stack-based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Recursive solution</a:t>
            </a: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6629400" y="11430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A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H="1">
            <a:off x="6324600" y="1477962"/>
            <a:ext cx="304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6019800" y="2087562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 smtClean="0"/>
              <a:t>B</a:t>
            </a:r>
            <a:endParaRPr lang="en-US" altLang="en-US" b="1" dirty="0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7239000" y="2087562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C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7162800" y="1477962"/>
            <a:ext cx="304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H="1">
            <a:off x="5715000" y="2392362"/>
            <a:ext cx="304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5410200" y="3001962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 smtClean="0"/>
              <a:t>D</a:t>
            </a:r>
            <a:endParaRPr lang="en-US" altLang="en-US" b="1" dirty="0"/>
          </a:p>
        </p:txBody>
      </p:sp>
      <p:sp>
        <p:nvSpPr>
          <p:cNvPr id="11" name="Oval 4"/>
          <p:cNvSpPr>
            <a:spLocks noChangeArrowheads="1"/>
          </p:cNvSpPr>
          <p:nvPr/>
        </p:nvSpPr>
        <p:spPr bwMode="auto">
          <a:xfrm>
            <a:off x="6629400" y="3001962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 smtClean="0"/>
              <a:t>E</a:t>
            </a:r>
            <a:endParaRPr lang="en-US" altLang="en-US" b="1" dirty="0"/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>
            <a:off x="6553200" y="2392362"/>
            <a:ext cx="304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7848600" y="3001962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F</a:t>
            </a:r>
          </a:p>
        </p:txBody>
      </p:sp>
      <p:sp>
        <p:nvSpPr>
          <p:cNvPr id="14" name="Line 5"/>
          <p:cNvSpPr>
            <a:spLocks noChangeShapeType="1"/>
          </p:cNvSpPr>
          <p:nvPr/>
        </p:nvSpPr>
        <p:spPr bwMode="auto">
          <a:xfrm>
            <a:off x="7772400" y="2392362"/>
            <a:ext cx="304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7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1353</TotalTime>
  <Words>537</Words>
  <Application>Microsoft Office PowerPoint</Application>
  <PresentationFormat>On-screen Show (4:3)</PresentationFormat>
  <Paragraphs>170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Wingdings</vt:lpstr>
      <vt:lpstr>Network</vt:lpstr>
      <vt:lpstr>Trees</vt:lpstr>
      <vt:lpstr>Topics covered</vt:lpstr>
      <vt:lpstr>Tree</vt:lpstr>
      <vt:lpstr>Terminology</vt:lpstr>
      <vt:lpstr>Binary Tree</vt:lpstr>
      <vt:lpstr>Depth of a node</vt:lpstr>
      <vt:lpstr>Height of a node/tree</vt:lpstr>
      <vt:lpstr>Binary tree representation</vt:lpstr>
      <vt:lpstr>Binary tree case study 1:  depth first values</vt:lpstr>
      <vt:lpstr>Binary tree case study 2:  breadth first values</vt:lpstr>
      <vt:lpstr>Binary tree case study 3:  tree includes</vt:lpstr>
    </vt:vector>
  </TitlesOfParts>
  <Company>Lebanese American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COE321: Logic Design</dc:title>
  <dc:creator>wissam</dc:creator>
  <cp:lastModifiedBy>Fawaz, Wissam Fawzi</cp:lastModifiedBy>
  <cp:revision>430</cp:revision>
  <cp:lastPrinted>1601-01-01T00:00:00Z</cp:lastPrinted>
  <dcterms:created xsi:type="dcterms:W3CDTF">2006-10-15T06:08:27Z</dcterms:created>
  <dcterms:modified xsi:type="dcterms:W3CDTF">2021-11-30T08:50:08Z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