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6"/>
  </p:notesMasterIdLst>
  <p:handoutMasterIdLst>
    <p:handoutMasterId r:id="rId17"/>
  </p:handoutMasterIdLst>
  <p:sldIdLst>
    <p:sldId id="332" r:id="rId2"/>
    <p:sldId id="337" r:id="rId3"/>
    <p:sldId id="338" r:id="rId4"/>
    <p:sldId id="339" r:id="rId5"/>
    <p:sldId id="340" r:id="rId6"/>
    <p:sldId id="348" r:id="rId7"/>
    <p:sldId id="349" r:id="rId8"/>
    <p:sldId id="341" r:id="rId9"/>
    <p:sldId id="342" r:id="rId10"/>
    <p:sldId id="343" r:id="rId11"/>
    <p:sldId id="344" r:id="rId12"/>
    <p:sldId id="345" r:id="rId13"/>
    <p:sldId id="346" r:id="rId14"/>
    <p:sldId id="34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848" autoAdjust="0"/>
  </p:normalViewPr>
  <p:slideViewPr>
    <p:cSldViewPr>
      <p:cViewPr varScale="1">
        <p:scale>
          <a:sx n="59" d="100"/>
          <a:sy n="59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DF39C7-2B7B-4944-B84D-4A0AD63F7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6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1111C-2BCF-4909-9D51-D23C5AC13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863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EED9C-7756-4A18-8A91-A00B77AA567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75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7A8D8-2274-4445-BF95-2F5D572210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8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CCCA3-B755-411A-9594-B0DE3B036D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Analogously, the postorder traversal can be specialized for binary trees. </a:t>
            </a:r>
          </a:p>
        </p:txBody>
      </p:sp>
    </p:spTree>
    <p:extLst>
      <p:ext uri="{BB962C8B-B14F-4D97-AF65-F5344CB8AC3E}">
        <p14:creationId xmlns:p14="http://schemas.microsoft.com/office/powerpoint/2010/main" val="404138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D1306-A31F-4F7B-985C-4D53ACE652E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this traversal, we visit a node between the recursive traversals of its left and right subtrees. </a:t>
            </a:r>
          </a:p>
        </p:txBody>
      </p:sp>
    </p:spTree>
    <p:extLst>
      <p:ext uri="{BB962C8B-B14F-4D97-AF65-F5344CB8AC3E}">
        <p14:creationId xmlns:p14="http://schemas.microsoft.com/office/powerpoint/2010/main" val="306996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1E1F00-8ADF-4985-B39B-E13E97D73B2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0BB2D-9B61-4DE2-BEF7-90733C98D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0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3A99B-C0D1-4D2D-93CB-59BF4625F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98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995469A-90CE-44D2-84F0-44BA875E5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4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E3BAA88-EB80-4942-A636-90DE893DE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1499B-7459-4690-A2A9-E99374BF6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7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EC273-CDA1-4EE7-A483-67F0B8D7EE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1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3A1FC-7297-48D4-A2BC-9E745F52F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5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2D01-964D-43A2-83C2-614830B07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34B3-C631-4D03-B037-FFB1F45B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47DD-E4AF-46F8-B223-CF730F8409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F5A-991A-4B11-9F32-CE604D434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6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3AC9D-D21D-4C82-A19C-01FE1D36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3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3C9436F-A5B9-4B3C-83C8-DBCDD4F2FF5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/>
              <a:t>Topics covered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altLang="en-US" dirty="0" smtClean="0"/>
              <a:t>Binary </a:t>
            </a:r>
            <a:r>
              <a:rPr lang="en-US" altLang="en-US" dirty="0" smtClean="0"/>
              <a:t>trees case studies:</a:t>
            </a:r>
          </a:p>
          <a:p>
            <a:pPr lvl="1"/>
            <a:r>
              <a:rPr lang="en-US" altLang="en-US" dirty="0" smtClean="0"/>
              <a:t>Depth first values problem </a:t>
            </a:r>
          </a:p>
          <a:p>
            <a:pPr lvl="2"/>
            <a:r>
              <a:rPr lang="en-US" altLang="en-US" dirty="0" smtClean="0"/>
              <a:t>Depth First Search (DFS)</a:t>
            </a:r>
          </a:p>
          <a:p>
            <a:pPr lvl="1"/>
            <a:r>
              <a:rPr lang="en-US" altLang="en-US" dirty="0" smtClean="0"/>
              <a:t>Breadth first values problem</a:t>
            </a:r>
            <a:endParaRPr lang="en-US" altLang="en-US" dirty="0"/>
          </a:p>
          <a:p>
            <a:pPr lvl="2"/>
            <a:r>
              <a:rPr lang="en-US" altLang="en-US" dirty="0" smtClean="0"/>
              <a:t>Breadth First Search (BFS)</a:t>
            </a:r>
            <a:endParaRPr lang="en-US" altLang="en-US" dirty="0"/>
          </a:p>
          <a:p>
            <a:pPr lvl="1"/>
            <a:r>
              <a:rPr lang="en-US" altLang="en-US" dirty="0" smtClean="0"/>
              <a:t>Tree “includes” </a:t>
            </a:r>
            <a:r>
              <a:rPr lang="en-US" altLang="en-US" dirty="0" smtClean="0"/>
              <a:t>problem</a:t>
            </a:r>
          </a:p>
          <a:p>
            <a:pPr lvl="1"/>
            <a:r>
              <a:rPr lang="en-US" altLang="en-US" dirty="0" smtClean="0"/>
              <a:t>Tree “sum” problem</a:t>
            </a:r>
          </a:p>
          <a:p>
            <a:pPr lvl="1"/>
            <a:r>
              <a:rPr lang="en-US" altLang="en-US" dirty="0" smtClean="0"/>
              <a:t>Tree “min” problem</a:t>
            </a:r>
          </a:p>
          <a:p>
            <a:pPr lvl="1"/>
            <a:r>
              <a:rPr lang="en-US" altLang="en-US" dirty="0" smtClean="0"/>
              <a:t>Max path sum problem</a:t>
            </a:r>
            <a:endParaRPr lang="en-US" altLang="en-US" dirty="0" smtClean="0"/>
          </a:p>
          <a:p>
            <a:r>
              <a:rPr lang="en-US" altLang="en-US" dirty="0" smtClean="0"/>
              <a:t>Binary tree traversal algorithms</a:t>
            </a:r>
          </a:p>
          <a:p>
            <a:r>
              <a:rPr lang="en-US" altLang="en-US" dirty="0" smtClean="0"/>
              <a:t>Full/complete binary trees</a:t>
            </a:r>
          </a:p>
        </p:txBody>
      </p:sp>
    </p:spTree>
    <p:extLst>
      <p:ext uri="{BB962C8B-B14F-4D97-AF65-F5344CB8AC3E}">
        <p14:creationId xmlns:p14="http://schemas.microsoft.com/office/powerpoint/2010/main" val="27028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Post-order </a:t>
            </a:r>
            <a:r>
              <a:rPr lang="en-US" altLang="en-US" dirty="0"/>
              <a:t>traversal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en-US" dirty="0"/>
              <a:t>In a </a:t>
            </a:r>
            <a:r>
              <a:rPr lang="en-US" altLang="en-US" dirty="0" smtClean="0"/>
              <a:t>post-order </a:t>
            </a:r>
            <a:r>
              <a:rPr lang="en-US" altLang="en-US" dirty="0"/>
              <a:t>traversal</a:t>
            </a:r>
          </a:p>
          <a:p>
            <a:pPr lvl="1"/>
            <a:r>
              <a:rPr lang="en-US" altLang="en-US" dirty="0"/>
              <a:t> a node is visited after its left subtree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And after its right subtree</a:t>
            </a: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4953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T.hasLeft(v)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T,T.left(v)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T.hasRight(v)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T,T.right(v)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30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In-order </a:t>
            </a:r>
            <a:r>
              <a:rPr lang="en-US" altLang="en-US" dirty="0"/>
              <a:t>traversal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dirty="0" smtClean="0"/>
              <a:t>in-order </a:t>
            </a:r>
            <a:r>
              <a:rPr lang="en-US" altLang="en-US" dirty="0"/>
              <a:t>traversal</a:t>
            </a:r>
          </a:p>
          <a:p>
            <a:pPr lvl="1"/>
            <a:r>
              <a:rPr lang="en-US" altLang="en-US" dirty="0"/>
              <a:t> a node is visited after its left subtree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And before its right subtree</a:t>
            </a: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4953000" cy="284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T,v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T.hasLeft(v)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InOrder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T,T.left(v)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T.hasRight(v) 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T,T.right(v)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Full binary tree</a:t>
            </a:r>
            <a:endParaRPr lang="en-US" altLang="en-US" dirty="0"/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686800" cy="5138738"/>
          </a:xfrm>
        </p:spPr>
        <p:txBody>
          <a:bodyPr/>
          <a:lstStyle/>
          <a:p>
            <a:r>
              <a:rPr lang="en-US" altLang="en-US" dirty="0"/>
              <a:t>Full binary tree of height k</a:t>
            </a:r>
          </a:p>
          <a:p>
            <a:pPr lvl="1"/>
            <a:r>
              <a:rPr lang="en-US" altLang="en-US" dirty="0"/>
              <a:t>Binary tree of depth k having 2</a:t>
            </a:r>
            <a:r>
              <a:rPr lang="en-US" altLang="en-US" baseline="30000" dirty="0"/>
              <a:t>k+1 </a:t>
            </a:r>
            <a:r>
              <a:rPr lang="en-US" altLang="en-US" dirty="0"/>
              <a:t>-1 nodes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Only nodes at depth k are leaves</a:t>
            </a:r>
          </a:p>
          <a:p>
            <a:pPr lvl="2"/>
            <a:r>
              <a:rPr lang="en-US" altLang="en-US" dirty="0"/>
              <a:t>and all the internal nodes have two children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You can number nodes in the tree</a:t>
            </a:r>
          </a:p>
          <a:p>
            <a:pPr lvl="2"/>
            <a:r>
              <a:rPr lang="en-US" altLang="en-US" dirty="0"/>
              <a:t>Root 1</a:t>
            </a:r>
          </a:p>
          <a:p>
            <a:pPr lvl="2"/>
            <a:r>
              <a:rPr lang="en-US" altLang="en-US" dirty="0"/>
              <a:t>Nodes at any level are numbered from left to right</a:t>
            </a:r>
          </a:p>
          <a:p>
            <a:pPr lvl="2"/>
            <a:r>
              <a:rPr lang="en-US" altLang="en-US" dirty="0"/>
              <a:t>Parent of node </a:t>
            </a:r>
            <a:r>
              <a:rPr lang="en-US" altLang="en-US" i="1" dirty="0" err="1"/>
              <a:t>i</a:t>
            </a:r>
            <a:r>
              <a:rPr lang="en-US" altLang="en-US" dirty="0"/>
              <a:t> is numbered </a:t>
            </a:r>
            <a:r>
              <a:rPr lang="en-US" altLang="en-US" i="1" dirty="0"/>
              <a:t>floor(</a:t>
            </a:r>
            <a:r>
              <a:rPr lang="en-US" altLang="en-US" i="1" dirty="0" err="1"/>
              <a:t>i</a:t>
            </a:r>
            <a:r>
              <a:rPr lang="en-US" altLang="en-US" i="1" dirty="0"/>
              <a:t>/2)</a:t>
            </a:r>
            <a:endParaRPr lang="en-US" altLang="en-US" dirty="0"/>
          </a:p>
          <a:p>
            <a:pPr lvl="2"/>
            <a:r>
              <a:rPr lang="en-US" altLang="en-US" dirty="0"/>
              <a:t>Left child of </a:t>
            </a:r>
            <a:r>
              <a:rPr lang="en-US" altLang="en-US" i="1" dirty="0" err="1"/>
              <a:t>i</a:t>
            </a:r>
            <a:r>
              <a:rPr lang="en-US" altLang="en-US" dirty="0"/>
              <a:t> is numbered </a:t>
            </a:r>
            <a:r>
              <a:rPr lang="en-US" altLang="en-US" i="1" dirty="0"/>
              <a:t>2i</a:t>
            </a:r>
          </a:p>
          <a:p>
            <a:pPr lvl="2"/>
            <a:r>
              <a:rPr lang="en-US" altLang="en-US" dirty="0"/>
              <a:t>Right child of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numbered </a:t>
            </a:r>
            <a:r>
              <a:rPr lang="en-US" altLang="en-US" i="1" dirty="0"/>
              <a:t>2i+1</a:t>
            </a:r>
            <a:r>
              <a:rPr lang="en-US" altLang="en-US" dirty="0"/>
              <a:t> </a:t>
            </a:r>
          </a:p>
          <a:p>
            <a:pPr lvl="2"/>
            <a:endParaRPr lang="en-US" altLang="en-US" dirty="0"/>
          </a:p>
        </p:txBody>
      </p:sp>
      <p:sp>
        <p:nvSpPr>
          <p:cNvPr id="874500" name="Oval 4"/>
          <p:cNvSpPr>
            <a:spLocks noChangeArrowheads="1"/>
          </p:cNvSpPr>
          <p:nvPr/>
        </p:nvSpPr>
        <p:spPr bwMode="auto">
          <a:xfrm>
            <a:off x="7239000" y="4800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874501" name="Oval 5"/>
          <p:cNvSpPr>
            <a:spLocks noChangeArrowheads="1"/>
          </p:cNvSpPr>
          <p:nvPr/>
        </p:nvSpPr>
        <p:spPr bwMode="auto">
          <a:xfrm>
            <a:off x="6324600" y="5562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874502" name="Oval 6"/>
          <p:cNvSpPr>
            <a:spLocks noChangeArrowheads="1"/>
          </p:cNvSpPr>
          <p:nvPr/>
        </p:nvSpPr>
        <p:spPr bwMode="auto">
          <a:xfrm>
            <a:off x="7924800" y="5562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874503" name="Oval 7"/>
          <p:cNvSpPr>
            <a:spLocks noChangeArrowheads="1"/>
          </p:cNvSpPr>
          <p:nvPr/>
        </p:nvSpPr>
        <p:spPr bwMode="auto">
          <a:xfrm>
            <a:off x="5638800" y="6248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4</a:t>
            </a:r>
          </a:p>
        </p:txBody>
      </p:sp>
      <p:sp>
        <p:nvSpPr>
          <p:cNvPr id="874504" name="Oval 8"/>
          <p:cNvSpPr>
            <a:spLocks noChangeArrowheads="1"/>
          </p:cNvSpPr>
          <p:nvPr/>
        </p:nvSpPr>
        <p:spPr bwMode="auto">
          <a:xfrm>
            <a:off x="6705600" y="6248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5</a:t>
            </a:r>
          </a:p>
        </p:txBody>
      </p:sp>
      <p:sp>
        <p:nvSpPr>
          <p:cNvPr id="874505" name="Oval 9"/>
          <p:cNvSpPr>
            <a:spLocks noChangeArrowheads="1"/>
          </p:cNvSpPr>
          <p:nvPr/>
        </p:nvSpPr>
        <p:spPr bwMode="auto">
          <a:xfrm>
            <a:off x="7239000" y="6248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6</a:t>
            </a:r>
          </a:p>
        </p:txBody>
      </p:sp>
      <p:sp>
        <p:nvSpPr>
          <p:cNvPr id="874506" name="Oval 10"/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7</a:t>
            </a:r>
          </a:p>
        </p:txBody>
      </p:sp>
      <p:sp>
        <p:nvSpPr>
          <p:cNvPr id="874507" name="Line 11"/>
          <p:cNvSpPr>
            <a:spLocks noChangeShapeType="1"/>
          </p:cNvSpPr>
          <p:nvPr/>
        </p:nvSpPr>
        <p:spPr bwMode="auto">
          <a:xfrm flipV="1">
            <a:off x="6629400" y="50292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8" name="Line 12"/>
          <p:cNvSpPr>
            <a:spLocks noChangeShapeType="1"/>
          </p:cNvSpPr>
          <p:nvPr/>
        </p:nvSpPr>
        <p:spPr bwMode="auto">
          <a:xfrm flipH="1" flipV="1">
            <a:off x="7696200" y="50292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9" name="Line 13"/>
          <p:cNvSpPr>
            <a:spLocks noChangeShapeType="1"/>
          </p:cNvSpPr>
          <p:nvPr/>
        </p:nvSpPr>
        <p:spPr bwMode="auto">
          <a:xfrm flipV="1">
            <a:off x="5943600" y="5791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10" name="Line 14"/>
          <p:cNvSpPr>
            <a:spLocks noChangeShapeType="1"/>
          </p:cNvSpPr>
          <p:nvPr/>
        </p:nvSpPr>
        <p:spPr bwMode="auto">
          <a:xfrm>
            <a:off x="6781800" y="5791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11" name="Line 15"/>
          <p:cNvSpPr>
            <a:spLocks noChangeShapeType="1"/>
          </p:cNvSpPr>
          <p:nvPr/>
        </p:nvSpPr>
        <p:spPr bwMode="auto">
          <a:xfrm flipV="1">
            <a:off x="7543800" y="5791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12" name="Line 16"/>
          <p:cNvSpPr>
            <a:spLocks noChangeShapeType="1"/>
          </p:cNvSpPr>
          <p:nvPr/>
        </p:nvSpPr>
        <p:spPr bwMode="auto">
          <a:xfrm>
            <a:off x="8382000" y="57150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Complete binary tree</a:t>
            </a:r>
            <a:endParaRPr lang="en-US" altLang="en-US" dirty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599"/>
            <a:ext cx="9144000" cy="5105401"/>
          </a:xfrm>
        </p:spPr>
        <p:txBody>
          <a:bodyPr/>
          <a:lstStyle/>
          <a:p>
            <a:r>
              <a:rPr lang="en-US" altLang="en-US" dirty="0"/>
              <a:t>A complete binary tree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height k with n nodes</a:t>
            </a:r>
          </a:p>
          <a:p>
            <a:pPr lvl="1"/>
            <a:r>
              <a:rPr lang="en-US" altLang="en-US" dirty="0"/>
              <a:t>Its nodes corresponds to the nodes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numbered one to 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in the full binary tree of height k</a:t>
            </a:r>
          </a:p>
          <a:p>
            <a:pPr lvl="2"/>
            <a:endParaRPr lang="en-US" altLang="en-US" dirty="0"/>
          </a:p>
        </p:txBody>
      </p:sp>
      <p:sp>
        <p:nvSpPr>
          <p:cNvPr id="875524" name="Oval 4"/>
          <p:cNvSpPr>
            <a:spLocks noChangeArrowheads="1"/>
          </p:cNvSpPr>
          <p:nvPr/>
        </p:nvSpPr>
        <p:spPr bwMode="auto">
          <a:xfrm>
            <a:off x="1752600" y="3962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875525" name="Oval 5"/>
          <p:cNvSpPr>
            <a:spLocks noChangeArrowheads="1"/>
          </p:cNvSpPr>
          <p:nvPr/>
        </p:nvSpPr>
        <p:spPr bwMode="auto">
          <a:xfrm>
            <a:off x="838200" y="4724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875526" name="Oval 6"/>
          <p:cNvSpPr>
            <a:spLocks noChangeArrowheads="1"/>
          </p:cNvSpPr>
          <p:nvPr/>
        </p:nvSpPr>
        <p:spPr bwMode="auto">
          <a:xfrm>
            <a:off x="2438400" y="4724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875527" name="Oval 7"/>
          <p:cNvSpPr>
            <a:spLocks noChangeArrowheads="1"/>
          </p:cNvSpPr>
          <p:nvPr/>
        </p:nvSpPr>
        <p:spPr bwMode="auto">
          <a:xfrm>
            <a:off x="1524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4</a:t>
            </a:r>
          </a:p>
        </p:txBody>
      </p:sp>
      <p:sp>
        <p:nvSpPr>
          <p:cNvPr id="875528" name="Oval 8"/>
          <p:cNvSpPr>
            <a:spLocks noChangeArrowheads="1"/>
          </p:cNvSpPr>
          <p:nvPr/>
        </p:nvSpPr>
        <p:spPr bwMode="auto">
          <a:xfrm>
            <a:off x="12192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5</a:t>
            </a:r>
          </a:p>
        </p:txBody>
      </p:sp>
      <p:sp>
        <p:nvSpPr>
          <p:cNvPr id="875529" name="Oval 9"/>
          <p:cNvSpPr>
            <a:spLocks noChangeArrowheads="1"/>
          </p:cNvSpPr>
          <p:nvPr/>
        </p:nvSpPr>
        <p:spPr bwMode="auto">
          <a:xfrm>
            <a:off x="17526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6</a:t>
            </a:r>
          </a:p>
        </p:txBody>
      </p:sp>
      <p:sp>
        <p:nvSpPr>
          <p:cNvPr id="875530" name="Oval 10"/>
          <p:cNvSpPr>
            <a:spLocks noChangeArrowheads="1"/>
          </p:cNvSpPr>
          <p:nvPr/>
        </p:nvSpPr>
        <p:spPr bwMode="auto">
          <a:xfrm>
            <a:off x="28956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7</a:t>
            </a:r>
          </a:p>
        </p:txBody>
      </p:sp>
      <p:sp>
        <p:nvSpPr>
          <p:cNvPr id="875531" name="Line 11"/>
          <p:cNvSpPr>
            <a:spLocks noChangeShapeType="1"/>
          </p:cNvSpPr>
          <p:nvPr/>
        </p:nvSpPr>
        <p:spPr bwMode="auto">
          <a:xfrm flipV="1">
            <a:off x="1143000" y="41910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32" name="Line 12"/>
          <p:cNvSpPr>
            <a:spLocks noChangeShapeType="1"/>
          </p:cNvSpPr>
          <p:nvPr/>
        </p:nvSpPr>
        <p:spPr bwMode="auto">
          <a:xfrm flipH="1" flipV="1">
            <a:off x="2209800" y="41910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33" name="Line 13"/>
          <p:cNvSpPr>
            <a:spLocks noChangeShapeType="1"/>
          </p:cNvSpPr>
          <p:nvPr/>
        </p:nvSpPr>
        <p:spPr bwMode="auto">
          <a:xfrm flipV="1">
            <a:off x="4572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34" name="Line 14"/>
          <p:cNvSpPr>
            <a:spLocks noChangeShapeType="1"/>
          </p:cNvSpPr>
          <p:nvPr/>
        </p:nvSpPr>
        <p:spPr bwMode="auto">
          <a:xfrm>
            <a:off x="1295400" y="49530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35" name="Line 15"/>
          <p:cNvSpPr>
            <a:spLocks noChangeShapeType="1"/>
          </p:cNvSpPr>
          <p:nvPr/>
        </p:nvSpPr>
        <p:spPr bwMode="auto">
          <a:xfrm flipV="1">
            <a:off x="20574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36" name="Line 16"/>
          <p:cNvSpPr>
            <a:spLocks noChangeShapeType="1"/>
          </p:cNvSpPr>
          <p:nvPr/>
        </p:nvSpPr>
        <p:spPr bwMode="auto">
          <a:xfrm>
            <a:off x="2895600" y="4876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37" name="Text Box 17"/>
          <p:cNvSpPr txBox="1">
            <a:spLocks noChangeArrowheads="1"/>
          </p:cNvSpPr>
          <p:nvPr/>
        </p:nvSpPr>
        <p:spPr bwMode="auto">
          <a:xfrm>
            <a:off x="755650" y="5980113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FULL/COMPLETE</a:t>
            </a:r>
          </a:p>
        </p:txBody>
      </p:sp>
      <p:sp>
        <p:nvSpPr>
          <p:cNvPr id="875538" name="Oval 18"/>
          <p:cNvSpPr>
            <a:spLocks noChangeArrowheads="1"/>
          </p:cNvSpPr>
          <p:nvPr/>
        </p:nvSpPr>
        <p:spPr bwMode="auto">
          <a:xfrm>
            <a:off x="5181600" y="3962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875539" name="Oval 19"/>
          <p:cNvSpPr>
            <a:spLocks noChangeArrowheads="1"/>
          </p:cNvSpPr>
          <p:nvPr/>
        </p:nvSpPr>
        <p:spPr bwMode="auto">
          <a:xfrm>
            <a:off x="4267200" y="4724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875540" name="Oval 20"/>
          <p:cNvSpPr>
            <a:spLocks noChangeArrowheads="1"/>
          </p:cNvSpPr>
          <p:nvPr/>
        </p:nvSpPr>
        <p:spPr bwMode="auto">
          <a:xfrm>
            <a:off x="5486400" y="4724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875541" name="Oval 21"/>
          <p:cNvSpPr>
            <a:spLocks noChangeArrowheads="1"/>
          </p:cNvSpPr>
          <p:nvPr/>
        </p:nvSpPr>
        <p:spPr bwMode="auto">
          <a:xfrm>
            <a:off x="35814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4</a:t>
            </a:r>
          </a:p>
        </p:txBody>
      </p:sp>
      <p:sp>
        <p:nvSpPr>
          <p:cNvPr id="875542" name="Oval 22"/>
          <p:cNvSpPr>
            <a:spLocks noChangeArrowheads="1"/>
          </p:cNvSpPr>
          <p:nvPr/>
        </p:nvSpPr>
        <p:spPr bwMode="auto">
          <a:xfrm>
            <a:off x="46482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5</a:t>
            </a:r>
          </a:p>
        </p:txBody>
      </p:sp>
      <p:sp>
        <p:nvSpPr>
          <p:cNvPr id="875543" name="Line 23"/>
          <p:cNvSpPr>
            <a:spLocks noChangeShapeType="1"/>
          </p:cNvSpPr>
          <p:nvPr/>
        </p:nvSpPr>
        <p:spPr bwMode="auto">
          <a:xfrm flipV="1">
            <a:off x="4572000" y="41910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44" name="Line 24"/>
          <p:cNvSpPr>
            <a:spLocks noChangeShapeType="1"/>
          </p:cNvSpPr>
          <p:nvPr/>
        </p:nvSpPr>
        <p:spPr bwMode="auto">
          <a:xfrm flipH="1" flipV="1">
            <a:off x="5638800" y="4191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45" name="Line 25"/>
          <p:cNvSpPr>
            <a:spLocks noChangeShapeType="1"/>
          </p:cNvSpPr>
          <p:nvPr/>
        </p:nvSpPr>
        <p:spPr bwMode="auto">
          <a:xfrm flipV="1">
            <a:off x="38862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46" name="Line 26"/>
          <p:cNvSpPr>
            <a:spLocks noChangeShapeType="1"/>
          </p:cNvSpPr>
          <p:nvPr/>
        </p:nvSpPr>
        <p:spPr bwMode="auto">
          <a:xfrm>
            <a:off x="4724400" y="49530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47" name="Text Box 27"/>
          <p:cNvSpPr txBox="1">
            <a:spLocks noChangeArrowheads="1"/>
          </p:cNvSpPr>
          <p:nvPr/>
        </p:nvSpPr>
        <p:spPr bwMode="auto">
          <a:xfrm>
            <a:off x="4114800" y="60198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COMPLETE</a:t>
            </a:r>
          </a:p>
        </p:txBody>
      </p:sp>
      <p:sp>
        <p:nvSpPr>
          <p:cNvPr id="875548" name="Oval 28"/>
          <p:cNvSpPr>
            <a:spLocks noChangeArrowheads="1"/>
          </p:cNvSpPr>
          <p:nvPr/>
        </p:nvSpPr>
        <p:spPr bwMode="auto">
          <a:xfrm>
            <a:off x="7543800" y="3962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1</a:t>
            </a:r>
          </a:p>
        </p:txBody>
      </p:sp>
      <p:sp>
        <p:nvSpPr>
          <p:cNvPr id="875549" name="Oval 29"/>
          <p:cNvSpPr>
            <a:spLocks noChangeArrowheads="1"/>
          </p:cNvSpPr>
          <p:nvPr/>
        </p:nvSpPr>
        <p:spPr bwMode="auto">
          <a:xfrm>
            <a:off x="6629400" y="4724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2</a:t>
            </a:r>
          </a:p>
        </p:txBody>
      </p:sp>
      <p:sp>
        <p:nvSpPr>
          <p:cNvPr id="875550" name="Oval 30"/>
          <p:cNvSpPr>
            <a:spLocks noChangeArrowheads="1"/>
          </p:cNvSpPr>
          <p:nvPr/>
        </p:nvSpPr>
        <p:spPr bwMode="auto">
          <a:xfrm>
            <a:off x="8229600" y="4724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3</a:t>
            </a:r>
          </a:p>
        </p:txBody>
      </p:sp>
      <p:sp>
        <p:nvSpPr>
          <p:cNvPr id="875551" name="Oval 31"/>
          <p:cNvSpPr>
            <a:spLocks noChangeArrowheads="1"/>
          </p:cNvSpPr>
          <p:nvPr/>
        </p:nvSpPr>
        <p:spPr bwMode="auto">
          <a:xfrm>
            <a:off x="59436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4</a:t>
            </a:r>
          </a:p>
        </p:txBody>
      </p:sp>
      <p:sp>
        <p:nvSpPr>
          <p:cNvPr id="875552" name="Oval 32"/>
          <p:cNvSpPr>
            <a:spLocks noChangeArrowheads="1"/>
          </p:cNvSpPr>
          <p:nvPr/>
        </p:nvSpPr>
        <p:spPr bwMode="auto">
          <a:xfrm>
            <a:off x="70104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5</a:t>
            </a:r>
          </a:p>
        </p:txBody>
      </p:sp>
      <p:sp>
        <p:nvSpPr>
          <p:cNvPr id="875553" name="Oval 33"/>
          <p:cNvSpPr>
            <a:spLocks noChangeArrowheads="1"/>
          </p:cNvSpPr>
          <p:nvPr/>
        </p:nvSpPr>
        <p:spPr bwMode="auto">
          <a:xfrm>
            <a:off x="8686800" y="5410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7</a:t>
            </a:r>
          </a:p>
        </p:txBody>
      </p:sp>
      <p:sp>
        <p:nvSpPr>
          <p:cNvPr id="875554" name="Line 34"/>
          <p:cNvSpPr>
            <a:spLocks noChangeShapeType="1"/>
          </p:cNvSpPr>
          <p:nvPr/>
        </p:nvSpPr>
        <p:spPr bwMode="auto">
          <a:xfrm flipV="1">
            <a:off x="6934200" y="41910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55" name="Line 35"/>
          <p:cNvSpPr>
            <a:spLocks noChangeShapeType="1"/>
          </p:cNvSpPr>
          <p:nvPr/>
        </p:nvSpPr>
        <p:spPr bwMode="auto">
          <a:xfrm flipH="1" flipV="1">
            <a:off x="8001000" y="41910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56" name="Line 36"/>
          <p:cNvSpPr>
            <a:spLocks noChangeShapeType="1"/>
          </p:cNvSpPr>
          <p:nvPr/>
        </p:nvSpPr>
        <p:spPr bwMode="auto">
          <a:xfrm flipV="1">
            <a:off x="62484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57" name="Line 37"/>
          <p:cNvSpPr>
            <a:spLocks noChangeShapeType="1"/>
          </p:cNvSpPr>
          <p:nvPr/>
        </p:nvSpPr>
        <p:spPr bwMode="auto">
          <a:xfrm>
            <a:off x="7086600" y="49530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58" name="Line 38"/>
          <p:cNvSpPr>
            <a:spLocks noChangeShapeType="1"/>
          </p:cNvSpPr>
          <p:nvPr/>
        </p:nvSpPr>
        <p:spPr bwMode="auto">
          <a:xfrm>
            <a:off x="8686800" y="48768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59" name="Text Box 39"/>
          <p:cNvSpPr txBox="1">
            <a:spLocks noChangeArrowheads="1"/>
          </p:cNvSpPr>
          <p:nvPr/>
        </p:nvSpPr>
        <p:spPr bwMode="auto">
          <a:xfrm>
            <a:off x="6762750" y="5980113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NOT COMPLETE</a:t>
            </a:r>
          </a:p>
        </p:txBody>
      </p:sp>
    </p:spTree>
    <p:extLst>
      <p:ext uri="{BB962C8B-B14F-4D97-AF65-F5344CB8AC3E}">
        <p14:creationId xmlns:p14="http://schemas.microsoft.com/office/powerpoint/2010/main" val="184008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/>
              <a:t>More </a:t>
            </a:r>
            <a:r>
              <a:rPr lang="en-US" altLang="en-US" dirty="0" smtClean="0"/>
              <a:t>properties for binary trees</a:t>
            </a:r>
            <a:endParaRPr lang="en-US" altLang="en-US" dirty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a proper binary tree: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/>
              <a:t>nb </a:t>
            </a:r>
            <a:r>
              <a:rPr lang="en-US" altLang="en-US" dirty="0" smtClean="0"/>
              <a:t>of external nodes </a:t>
            </a:r>
            <a:r>
              <a:rPr lang="en-US" altLang="en-US" dirty="0" smtClean="0"/>
              <a:t>= nb </a:t>
            </a:r>
            <a:r>
              <a:rPr lang="en-US" altLang="en-US" dirty="0" smtClean="0"/>
              <a:t>of internal nodes + 1</a:t>
            </a:r>
          </a:p>
          <a:p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height of a full binary tree with n nodes is</a:t>
            </a:r>
          </a:p>
          <a:p>
            <a:pPr lvl="1"/>
            <a:r>
              <a:rPr lang="en-US" altLang="en-US" i="1" dirty="0"/>
              <a:t>log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(n+1)-1</a:t>
            </a:r>
          </a:p>
          <a:p>
            <a:pPr lvl="1"/>
            <a:endParaRPr lang="en-US" altLang="en-US" i="1" dirty="0">
              <a:solidFill>
                <a:srgbClr val="FF0000"/>
              </a:solidFill>
            </a:endParaRPr>
          </a:p>
          <a:p>
            <a:r>
              <a:rPr lang="en-US" altLang="en-US" dirty="0"/>
              <a:t>The height of a complete binary tree with n nodes is</a:t>
            </a:r>
          </a:p>
          <a:p>
            <a:pPr lvl="1"/>
            <a:r>
              <a:rPr lang="en-US" altLang="en-US" i="1" dirty="0"/>
              <a:t>log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(n+1)-1 &lt;= h &lt; log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(n+1)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893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1: </a:t>
            </a:r>
            <a:br>
              <a:rPr lang="en-US" dirty="0" smtClean="0"/>
            </a:br>
            <a:r>
              <a:rPr lang="en-US" dirty="0" smtClean="0"/>
              <a:t>depth first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Depth first traversal</a:t>
            </a:r>
          </a:p>
          <a:p>
            <a:pPr lvl="1"/>
            <a:r>
              <a:rPr lang="en-US" dirty="0" smtClean="0"/>
              <a:t>of binary tree</a:t>
            </a:r>
          </a:p>
          <a:p>
            <a:pPr lvl="2"/>
            <a:r>
              <a:rPr lang="en-US" dirty="0" smtClean="0"/>
              <a:t>Storing elements in an array list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 following list</a:t>
            </a:r>
          </a:p>
          <a:p>
            <a:pPr lvl="1"/>
            <a:r>
              <a:rPr lang="en-US" dirty="0" smtClean="0"/>
              <a:t>A, B, D, E, C, F</a:t>
            </a:r>
          </a:p>
          <a:p>
            <a:pPr lvl="1"/>
            <a:endParaRPr lang="en-US" dirty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Iterative solution: Stack-based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Recursive solution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705600" y="22558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400800" y="2590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960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B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152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239000" y="2590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791200" y="35052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864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D</a:t>
            </a:r>
            <a:endParaRPr lang="en-US" altLang="en-US" b="1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7056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E</a:t>
            </a:r>
            <a:endParaRPr lang="en-US" altLang="en-US" b="1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6294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9248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8486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2: </a:t>
            </a:r>
            <a:br>
              <a:rPr lang="en-US" dirty="0" smtClean="0"/>
            </a:br>
            <a:r>
              <a:rPr lang="en-US" dirty="0" smtClean="0"/>
              <a:t>breadth first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r>
              <a:rPr lang="en-US" dirty="0" smtClean="0"/>
              <a:t>Breadth first traversal (level-order traversal)</a:t>
            </a:r>
          </a:p>
          <a:p>
            <a:pPr lvl="1"/>
            <a:r>
              <a:rPr lang="en-US" dirty="0" smtClean="0"/>
              <a:t>of binary tree</a:t>
            </a:r>
          </a:p>
          <a:p>
            <a:pPr lvl="2"/>
            <a:r>
              <a:rPr lang="en-US" dirty="0" smtClean="0"/>
              <a:t>Storing elements in an array list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 following list</a:t>
            </a:r>
          </a:p>
          <a:p>
            <a:pPr lvl="1"/>
            <a:r>
              <a:rPr lang="en-US" dirty="0" smtClean="0"/>
              <a:t>A, B, C, </a:t>
            </a:r>
            <a:r>
              <a:rPr lang="en-US" dirty="0"/>
              <a:t>D</a:t>
            </a:r>
            <a:r>
              <a:rPr lang="en-US" dirty="0" smtClean="0"/>
              <a:t>, </a:t>
            </a:r>
            <a:r>
              <a:rPr lang="en-US" dirty="0"/>
              <a:t>E</a:t>
            </a:r>
            <a:r>
              <a:rPr lang="en-US" dirty="0" smtClean="0"/>
              <a:t>, F</a:t>
            </a:r>
          </a:p>
          <a:p>
            <a:pPr lvl="1"/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Iterative solution: </a:t>
            </a:r>
          </a:p>
          <a:p>
            <a:pPr lvl="2"/>
            <a:r>
              <a:rPr lang="en-US" dirty="0" smtClean="0"/>
              <a:t>Queue-based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29400" y="24082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324600" y="2743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19800" y="3352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B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62800" y="2743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715000" y="36576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0200" y="4267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D</a:t>
            </a:r>
            <a:endParaRPr lang="en-US" altLang="en-US" b="1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E</a:t>
            </a:r>
            <a:endParaRPr lang="en-US" altLang="en-US" b="1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553200" y="36576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772400" y="36576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3: </a:t>
            </a:r>
            <a:br>
              <a:rPr lang="en-US" dirty="0" smtClean="0"/>
            </a:br>
            <a:r>
              <a:rPr lang="en-US" dirty="0" smtClean="0"/>
              <a:t>tree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Find a target node value in the tree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</a:t>
            </a:r>
          </a:p>
          <a:p>
            <a:pPr lvl="1"/>
            <a:r>
              <a:rPr lang="en-US" dirty="0" smtClean="0"/>
              <a:t>True if value is found in tree</a:t>
            </a:r>
          </a:p>
          <a:p>
            <a:pPr lvl="1"/>
            <a:r>
              <a:rPr lang="en-US" dirty="0" smtClean="0"/>
              <a:t>False, otherwise</a:t>
            </a:r>
          </a:p>
          <a:p>
            <a:pPr lvl="1"/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Recursive</a:t>
            </a:r>
            <a:r>
              <a:rPr lang="en-US" dirty="0"/>
              <a:t> </a:t>
            </a:r>
            <a:r>
              <a:rPr lang="en-US" dirty="0" smtClean="0"/>
              <a:t>traversal-based solution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29400" y="1524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324600" y="1858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19800" y="2468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B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39000" y="24685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62800" y="18589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715000" y="277336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02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D</a:t>
            </a:r>
            <a:endParaRPr lang="en-US" altLang="en-US" b="1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6294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E</a:t>
            </a:r>
            <a:endParaRPr lang="en-US" altLang="en-US" b="1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553200" y="2773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848600" y="3382962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772400" y="277336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4: </a:t>
            </a:r>
            <a:br>
              <a:rPr lang="en-US" dirty="0" smtClean="0"/>
            </a:br>
            <a:r>
              <a:rPr lang="en-US" dirty="0" smtClean="0"/>
              <a:t>tree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Find total sum of values in binary tree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 25</a:t>
            </a:r>
          </a:p>
          <a:p>
            <a:pPr lvl="1"/>
            <a:r>
              <a:rPr lang="en-US" dirty="0" smtClean="0"/>
              <a:t>For tree given on right-hand side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Recursive</a:t>
            </a:r>
            <a:r>
              <a:rPr lang="en-US" dirty="0"/>
              <a:t> </a:t>
            </a:r>
            <a:r>
              <a:rPr lang="en-US" dirty="0" smtClean="0"/>
              <a:t>traversal-based solution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086600" y="19510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3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781800" y="2286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11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696200" y="28956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4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620000" y="2286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6172200" y="32004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8674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4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70866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2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010400" y="32004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3058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1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8229600" y="32004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tree </a:t>
            </a:r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minimum</a:t>
            </a:r>
            <a:r>
              <a:rPr lang="en-US" dirty="0" smtClean="0"/>
              <a:t> value </a:t>
            </a:r>
            <a:r>
              <a:rPr lang="en-US" dirty="0" smtClean="0"/>
              <a:t>in binary tree</a:t>
            </a:r>
          </a:p>
          <a:p>
            <a:pPr lvl="1"/>
            <a:endParaRPr lang="en-US" dirty="0"/>
          </a:p>
          <a:p>
            <a:r>
              <a:rPr lang="en-US" dirty="0" smtClean="0"/>
              <a:t>This results in </a:t>
            </a:r>
            <a:r>
              <a:rPr lang="en-US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For tree given on right-hand side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Recursive</a:t>
            </a:r>
            <a:r>
              <a:rPr lang="en-US" dirty="0"/>
              <a:t> </a:t>
            </a:r>
            <a:r>
              <a:rPr lang="en-US" dirty="0" smtClean="0"/>
              <a:t>traversal-based solution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086600" y="19510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3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781800" y="2286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11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696200" y="28956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4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620000" y="2286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6172200" y="32004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8674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4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70866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2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010400" y="32004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3058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1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8229600" y="32004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tree case study </a:t>
            </a:r>
            <a:r>
              <a:rPr lang="en-US" dirty="0" smtClean="0"/>
              <a:t>6: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max path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maximum path sum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results </a:t>
            </a:r>
            <a:r>
              <a:rPr lang="en-US" smtClean="0"/>
              <a:t>in </a:t>
            </a:r>
            <a:r>
              <a:rPr lang="en-US" smtClean="0"/>
              <a:t>18</a:t>
            </a:r>
            <a:endParaRPr lang="en-US" dirty="0" smtClean="0"/>
          </a:p>
          <a:p>
            <a:pPr lvl="1"/>
            <a:r>
              <a:rPr lang="en-US" dirty="0" smtClean="0"/>
              <a:t>For tree given on right-hand side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Recursive</a:t>
            </a:r>
            <a:r>
              <a:rPr lang="en-US" dirty="0"/>
              <a:t> </a:t>
            </a:r>
            <a:r>
              <a:rPr lang="en-US" dirty="0" smtClean="0"/>
              <a:t>traversal-based solution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086600" y="19510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3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781800" y="2286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477000" y="28956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11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696200" y="28956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4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620000" y="22860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6172200" y="32004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8674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4</a:t>
            </a: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70866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2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010400" y="32004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305800" y="38100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1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8229600" y="32004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/>
              <a:t>Binary tree traversal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en-US" dirty="0" smtClean="0"/>
              <a:t>Processing </a:t>
            </a:r>
            <a:r>
              <a:rPr lang="en-US" altLang="en-US" dirty="0"/>
              <a:t>all the nodes </a:t>
            </a:r>
            <a:r>
              <a:rPr lang="en-US" altLang="en-US" dirty="0" smtClean="0"/>
              <a:t>by</a:t>
            </a:r>
            <a:endParaRPr lang="en-US" altLang="en-US" dirty="0"/>
          </a:p>
          <a:p>
            <a:pPr lvl="1"/>
            <a:r>
              <a:rPr lang="en-US" altLang="en-US" dirty="0" smtClean="0"/>
              <a:t>visiting each individual node </a:t>
            </a:r>
            <a:r>
              <a:rPr lang="en-US" altLang="en-US" dirty="0"/>
              <a:t>exactly once</a:t>
            </a:r>
          </a:p>
          <a:p>
            <a:pPr lvl="2"/>
            <a:r>
              <a:rPr lang="en-US" altLang="en-US" dirty="0" smtClean="0"/>
              <a:t>Pre-order </a:t>
            </a:r>
            <a:r>
              <a:rPr lang="en-US" altLang="en-US" dirty="0"/>
              <a:t>(VLR)</a:t>
            </a:r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Post-order </a:t>
            </a:r>
            <a:r>
              <a:rPr lang="en-US" altLang="en-US" dirty="0"/>
              <a:t>(</a:t>
            </a:r>
            <a:r>
              <a:rPr lang="en-US" altLang="en-US" dirty="0" smtClean="0"/>
              <a:t>LRV</a:t>
            </a:r>
            <a:r>
              <a:rPr lang="en-US" altLang="en-US" dirty="0"/>
              <a:t>)</a:t>
            </a:r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/>
              <a:t>In-order traversal </a:t>
            </a:r>
            <a:r>
              <a:rPr lang="en-US" altLang="en-US" dirty="0"/>
              <a:t>(LVR)</a:t>
            </a:r>
          </a:p>
          <a:p>
            <a:pPr lvl="2"/>
            <a:endParaRPr lang="en-US" altLang="en-US" dirty="0"/>
          </a:p>
        </p:txBody>
      </p:sp>
      <p:sp>
        <p:nvSpPr>
          <p:cNvPr id="828421" name="Oval 5"/>
          <p:cNvSpPr>
            <a:spLocks noChangeArrowheads="1"/>
          </p:cNvSpPr>
          <p:nvPr/>
        </p:nvSpPr>
        <p:spPr bwMode="auto">
          <a:xfrm>
            <a:off x="5638800" y="31242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828422" name="Line 6"/>
          <p:cNvSpPr>
            <a:spLocks noChangeShapeType="1"/>
          </p:cNvSpPr>
          <p:nvPr/>
        </p:nvSpPr>
        <p:spPr bwMode="auto">
          <a:xfrm flipH="1">
            <a:off x="4800600" y="3581400"/>
            <a:ext cx="914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23" name="Oval 7"/>
          <p:cNvSpPr>
            <a:spLocks noChangeArrowheads="1"/>
          </p:cNvSpPr>
          <p:nvPr/>
        </p:nvSpPr>
        <p:spPr bwMode="auto">
          <a:xfrm>
            <a:off x="44196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L</a:t>
            </a:r>
          </a:p>
        </p:txBody>
      </p:sp>
      <p:sp>
        <p:nvSpPr>
          <p:cNvPr id="828424" name="Oval 8"/>
          <p:cNvSpPr>
            <a:spLocks noChangeArrowheads="1"/>
          </p:cNvSpPr>
          <p:nvPr/>
        </p:nvSpPr>
        <p:spPr bwMode="auto">
          <a:xfrm>
            <a:off x="73914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R</a:t>
            </a:r>
          </a:p>
        </p:txBody>
      </p:sp>
      <p:sp>
        <p:nvSpPr>
          <p:cNvPr id="828425" name="Line 9"/>
          <p:cNvSpPr>
            <a:spLocks noChangeShapeType="1"/>
          </p:cNvSpPr>
          <p:nvPr/>
        </p:nvSpPr>
        <p:spPr bwMode="auto">
          <a:xfrm>
            <a:off x="6172200" y="3505200"/>
            <a:ext cx="1219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Pre-order </a:t>
            </a:r>
            <a:r>
              <a:rPr lang="en-US" altLang="en-US" dirty="0"/>
              <a:t>traversal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altLang="en-US" dirty="0"/>
              <a:t>In a </a:t>
            </a:r>
            <a:r>
              <a:rPr lang="en-US" altLang="en-US" dirty="0" smtClean="0"/>
              <a:t>pre-order </a:t>
            </a:r>
            <a:r>
              <a:rPr lang="en-US" altLang="en-US" dirty="0"/>
              <a:t>traversal</a:t>
            </a:r>
          </a:p>
          <a:p>
            <a:pPr lvl="1"/>
            <a:r>
              <a:rPr lang="en-US" altLang="en-US" dirty="0"/>
              <a:t> a node is visited before its left subtree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And before its right subtree</a:t>
            </a:r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4953000" cy="2840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(T,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T.hasLeft(v)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PreOrder(T, T.left(v))</a:t>
            </a:r>
            <a:endParaRPr lang="en-US" altLang="en-US" sz="2400" b="1" i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T.isRight(v)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PreOrder(T, T.Right(v))</a:t>
            </a:r>
            <a:endParaRPr lang="en-US" altLang="en-US" sz="2400" b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7892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1643</TotalTime>
  <Words>679</Words>
  <Application>Microsoft Office PowerPoint</Application>
  <PresentationFormat>On-screen Show (4:3)</PresentationFormat>
  <Paragraphs>217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Network</vt:lpstr>
      <vt:lpstr>Topics covered</vt:lpstr>
      <vt:lpstr>Binary tree case study 1:  depth first values</vt:lpstr>
      <vt:lpstr>Binary tree case study 2:  breadth first values</vt:lpstr>
      <vt:lpstr>Binary tree case study 3:  tree includes</vt:lpstr>
      <vt:lpstr>Binary tree case study 4:  tree sum</vt:lpstr>
      <vt:lpstr>Binary tree case study 5:  tree min</vt:lpstr>
      <vt:lpstr>Binary tree case study 6:  max path sum</vt:lpstr>
      <vt:lpstr>Binary tree traversal</vt:lpstr>
      <vt:lpstr>Pre-order traversal</vt:lpstr>
      <vt:lpstr>Post-order traversal</vt:lpstr>
      <vt:lpstr>In-order traversal</vt:lpstr>
      <vt:lpstr>Full binary tree</vt:lpstr>
      <vt:lpstr>Complete binary tree</vt:lpstr>
      <vt:lpstr>More properties for binary trees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Fawaz, Wissam Fawzi</cp:lastModifiedBy>
  <cp:revision>460</cp:revision>
  <cp:lastPrinted>1601-01-01T00:00:00Z</cp:lastPrinted>
  <dcterms:created xsi:type="dcterms:W3CDTF">2006-10-15T06:08:27Z</dcterms:created>
  <dcterms:modified xsi:type="dcterms:W3CDTF">2021-12-01T11:44:43Z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