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8"/>
  </p:notesMasterIdLst>
  <p:handoutMasterIdLst>
    <p:handoutMasterId r:id="rId9"/>
  </p:handoutMasterIdLst>
  <p:sldIdLst>
    <p:sldId id="332" r:id="rId2"/>
    <p:sldId id="337" r:id="rId3"/>
    <p:sldId id="338" r:id="rId4"/>
    <p:sldId id="340" r:id="rId5"/>
    <p:sldId id="341" r:id="rId6"/>
    <p:sldId id="339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5848" autoAdjust="0"/>
  </p:normalViewPr>
  <p:slideViewPr>
    <p:cSldViewPr>
      <p:cViewPr varScale="1">
        <p:scale>
          <a:sx n="59" d="100"/>
          <a:sy n="59" d="100"/>
        </p:scale>
        <p:origin x="15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90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EDF39C7-2B7B-4944-B84D-4A0AD63F7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464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1111C-2BCF-4909-9D51-D23C5AC13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863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6EED9C-7756-4A18-8A91-A00B77AA567D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9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775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91E1F00-8ADF-4985-B39B-E13E97D73B2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B0BB2D-9B61-4DE2-BEF7-90733C98D9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008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33A99B-C0D1-4D2D-93CB-59BF4625FA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98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995469A-90CE-44D2-84F0-44BA875E58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254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E3BAA88-EB80-4942-A636-90DE893DEC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5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C1499B-7459-4690-A2A9-E99374BF6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72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5EC273-CDA1-4EE7-A483-67F0B8D7EE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11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53A1FC-7297-48D4-A2BC-9E745F52F6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556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52D01-964D-43A2-83C2-614830B076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23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0534B3-C631-4D03-B037-FFB1F45B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85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A47DD-E4AF-46F8-B223-CF730F8409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72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279F5A-991A-4B11-9F32-CE604D4344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64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73AC9D-D21D-4C82-A19C-01FE1D3634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3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008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D3C9436F-A5B9-4B3C-83C8-DBCDD4F2FF5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cs typeface="+mn-cs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altLang="en-US" dirty="0"/>
              <a:t>Topics covered</a:t>
            </a:r>
          </a:p>
        </p:txBody>
      </p:sp>
      <p:sp>
        <p:nvSpPr>
          <p:cNvPr id="79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dirty="0" smtClean="0"/>
              <a:t>Binary search trees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Binary search tree case studies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28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Binary Search Tree (BST)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Binary tree such that </a:t>
            </a:r>
            <a:r>
              <a:rPr lang="en-US" dirty="0"/>
              <a:t>f</a:t>
            </a:r>
            <a:r>
              <a:rPr lang="en-US" dirty="0" smtClean="0"/>
              <a:t>or each node v of the tree</a:t>
            </a:r>
          </a:p>
          <a:p>
            <a:pPr lvl="1"/>
            <a:r>
              <a:rPr lang="en-US" dirty="0" smtClean="0"/>
              <a:t>Elements in left subtree are </a:t>
            </a:r>
          </a:p>
          <a:p>
            <a:pPr lvl="2"/>
            <a:r>
              <a:rPr lang="en-US" dirty="0" smtClean="0"/>
              <a:t>Less than elements stored at v</a:t>
            </a:r>
          </a:p>
          <a:p>
            <a:pPr lvl="2"/>
            <a:endParaRPr lang="en-US" dirty="0"/>
          </a:p>
          <a:p>
            <a:pPr lvl="1"/>
            <a:r>
              <a:rPr lang="en-US" dirty="0" smtClean="0"/>
              <a:t>Elements in right subtree are</a:t>
            </a:r>
          </a:p>
          <a:p>
            <a:pPr lvl="2"/>
            <a:r>
              <a:rPr lang="en-US" dirty="0" smtClean="0"/>
              <a:t>Greater than or equal to elements at v</a:t>
            </a:r>
          </a:p>
          <a:p>
            <a:pPr lvl="2"/>
            <a:endParaRPr lang="en-US" dirty="0"/>
          </a:p>
          <a:p>
            <a:r>
              <a:rPr lang="en-US" dirty="0" smtClean="0"/>
              <a:t>In-order traversal of BST</a:t>
            </a:r>
          </a:p>
          <a:p>
            <a:pPr lvl="1"/>
            <a:r>
              <a:rPr lang="en-US" dirty="0" smtClean="0"/>
              <a:t>Gives the elements </a:t>
            </a:r>
            <a:endParaRPr lang="en-US" dirty="0"/>
          </a:p>
          <a:p>
            <a:pPr lvl="2"/>
            <a:r>
              <a:rPr lang="en-US" dirty="0" smtClean="0"/>
              <a:t>Sorted in ascending order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For instance, for tree above, in-order traversal yields</a:t>
            </a:r>
          </a:p>
          <a:p>
            <a:pPr lvl="3"/>
            <a:r>
              <a:rPr lang="en-US" dirty="0" smtClean="0"/>
              <a:t>25, 31, 42, 58, 90, 92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705600" y="22558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58</a:t>
            </a:r>
            <a:endParaRPr lang="en-US" altLang="en-US" b="1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flipH="1">
            <a:off x="6400800" y="2590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60960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31</a:t>
            </a:r>
            <a:endParaRPr lang="en-US" altLang="en-US" b="1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73152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90</a:t>
            </a:r>
            <a:endParaRPr lang="en-US" altLang="en-US" b="1" dirty="0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7239000" y="2590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H="1">
            <a:off x="5791200" y="35052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54864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25</a:t>
            </a:r>
            <a:endParaRPr lang="en-US" altLang="en-US" b="1" dirty="0"/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67056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42</a:t>
            </a:r>
            <a:endParaRPr lang="en-US" altLang="en-US" b="1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66294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79248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9</a:t>
            </a:r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78486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7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BST: main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6629400" cy="5440362"/>
          </a:xfrm>
        </p:spPr>
        <p:txBody>
          <a:bodyPr/>
          <a:lstStyle/>
          <a:p>
            <a:r>
              <a:rPr lang="en-US" dirty="0" smtClean="0"/>
              <a:t>To find whether a given value y is in BST</a:t>
            </a:r>
          </a:p>
          <a:p>
            <a:pPr lvl="1"/>
            <a:r>
              <a:rPr lang="en-US" dirty="0" smtClean="0"/>
              <a:t>At each internal node</a:t>
            </a:r>
          </a:p>
          <a:p>
            <a:pPr lvl="2"/>
            <a:r>
              <a:rPr lang="en-US" dirty="0" smtClean="0"/>
              <a:t>If y </a:t>
            </a:r>
            <a:r>
              <a:rPr lang="en-US" dirty="0" smtClean="0"/>
              <a:t>&lt; </a:t>
            </a:r>
            <a:r>
              <a:rPr lang="en-US" dirty="0" smtClean="0"/>
              <a:t>element at node</a:t>
            </a:r>
          </a:p>
          <a:p>
            <a:pPr lvl="3"/>
            <a:r>
              <a:rPr lang="en-US" dirty="0" smtClean="0"/>
              <a:t>Search continues in left subtree</a:t>
            </a:r>
          </a:p>
          <a:p>
            <a:pPr lvl="3"/>
            <a:endParaRPr lang="en-US" dirty="0"/>
          </a:p>
          <a:p>
            <a:pPr lvl="2"/>
            <a:r>
              <a:rPr lang="en-US" dirty="0" smtClean="0"/>
              <a:t>If </a:t>
            </a:r>
            <a:r>
              <a:rPr lang="en-US" smtClean="0"/>
              <a:t>y </a:t>
            </a:r>
            <a:r>
              <a:rPr lang="en-US" smtClean="0"/>
              <a:t>&gt;= </a:t>
            </a:r>
            <a:r>
              <a:rPr lang="en-US" dirty="0" smtClean="0"/>
              <a:t>element at node</a:t>
            </a:r>
          </a:p>
          <a:p>
            <a:pPr lvl="3"/>
            <a:r>
              <a:rPr lang="en-US" dirty="0" smtClean="0"/>
              <a:t>Search continues in right subtree</a:t>
            </a:r>
          </a:p>
          <a:p>
            <a:pPr lvl="3"/>
            <a:endParaRPr lang="en-US" dirty="0"/>
          </a:p>
          <a:p>
            <a:pPr lvl="2"/>
            <a:r>
              <a:rPr lang="en-US" dirty="0" smtClean="0"/>
              <a:t>If y == element at node</a:t>
            </a:r>
          </a:p>
          <a:p>
            <a:pPr lvl="3"/>
            <a:r>
              <a:rPr lang="en-US" dirty="0" smtClean="0"/>
              <a:t>Search terminates successfully</a:t>
            </a:r>
          </a:p>
          <a:p>
            <a:pPr lvl="3"/>
            <a:endParaRPr lang="en-US" dirty="0"/>
          </a:p>
          <a:p>
            <a:r>
              <a:rPr lang="en-US" dirty="0" smtClean="0"/>
              <a:t>Example: </a:t>
            </a:r>
          </a:p>
          <a:p>
            <a:pPr lvl="1"/>
            <a:r>
              <a:rPr lang="en-US" dirty="0" smtClean="0"/>
              <a:t>LeetCode 700</a:t>
            </a:r>
          </a:p>
          <a:p>
            <a:pPr marL="344487" lvl="1" indent="0">
              <a:buNone/>
            </a:pPr>
            <a:endParaRPr lang="en-US" dirty="0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7086600" y="2255838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58</a:t>
            </a:r>
            <a:endParaRPr lang="en-US" altLang="en-US" b="1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H="1">
            <a:off x="6781800" y="2590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64770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31</a:t>
            </a:r>
            <a:endParaRPr lang="en-US" altLang="en-US" b="1" dirty="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7696200" y="32004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90</a:t>
            </a:r>
            <a:endParaRPr lang="en-US" altLang="en-US" b="1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>
            <a:off x="7620000" y="25908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H="1">
            <a:off x="6172200" y="3505200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Oval 4"/>
          <p:cNvSpPr>
            <a:spLocks noChangeArrowheads="1"/>
          </p:cNvSpPr>
          <p:nvPr/>
        </p:nvSpPr>
        <p:spPr bwMode="auto">
          <a:xfrm>
            <a:off x="58674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25</a:t>
            </a:r>
            <a:endParaRPr lang="en-US" altLang="en-US" b="1" dirty="0"/>
          </a:p>
        </p:txBody>
      </p:sp>
      <p:sp>
        <p:nvSpPr>
          <p:cNvPr id="22" name="Oval 4"/>
          <p:cNvSpPr>
            <a:spLocks noChangeArrowheads="1"/>
          </p:cNvSpPr>
          <p:nvPr/>
        </p:nvSpPr>
        <p:spPr bwMode="auto">
          <a:xfrm>
            <a:off x="70866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 smtClean="0"/>
              <a:t>42</a:t>
            </a:r>
            <a:endParaRPr lang="en-US" altLang="en-US" b="1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70104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8305800" y="4114800"/>
            <a:ext cx="533400" cy="5334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 dirty="0"/>
              <a:t>9</a:t>
            </a:r>
            <a:r>
              <a:rPr lang="en-US" altLang="en-US" b="1" dirty="0" smtClean="0"/>
              <a:t>2</a:t>
            </a:r>
            <a:endParaRPr lang="en-US" altLang="en-US" b="1" dirty="0"/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>
            <a:off x="8229600" y="3505200"/>
            <a:ext cx="304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BST: case study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Write a function that takes in a BST and a target </a:t>
            </a:r>
            <a:r>
              <a:rPr lang="en-US" dirty="0" err="1" smtClean="0"/>
              <a:t>int</a:t>
            </a:r>
            <a:r>
              <a:rPr lang="en-US" dirty="0" smtClean="0"/>
              <a:t> value</a:t>
            </a:r>
          </a:p>
          <a:p>
            <a:pPr lvl="1"/>
            <a:r>
              <a:rPr lang="en-US" dirty="0" smtClean="0"/>
              <a:t>And returns the closest value to that target</a:t>
            </a:r>
          </a:p>
          <a:p>
            <a:pPr lvl="2"/>
            <a:r>
              <a:rPr lang="en-US" dirty="0" smtClean="0"/>
              <a:t>You can assume that there will be one closest value</a:t>
            </a:r>
          </a:p>
          <a:p>
            <a:pPr lvl="2"/>
            <a:endParaRPr lang="en-US" dirty="0"/>
          </a:p>
          <a:p>
            <a:r>
              <a:rPr lang="en-US" dirty="0" smtClean="0"/>
              <a:t>Each BST node </a:t>
            </a:r>
          </a:p>
          <a:p>
            <a:pPr lvl="1"/>
            <a:r>
              <a:rPr lang="en-US" dirty="0" smtClean="0"/>
              <a:t>has an integer value, left and right children nodes</a:t>
            </a:r>
          </a:p>
          <a:p>
            <a:pPr lvl="1"/>
            <a:endParaRPr lang="en-US" dirty="0"/>
          </a:p>
          <a:p>
            <a:r>
              <a:rPr lang="en-US" dirty="0" smtClean="0"/>
              <a:t>BST property: </a:t>
            </a:r>
          </a:p>
          <a:p>
            <a:pPr lvl="1"/>
            <a:r>
              <a:rPr lang="en-US" dirty="0" smtClean="0"/>
              <a:t>Value at a given node is</a:t>
            </a:r>
          </a:p>
          <a:p>
            <a:pPr lvl="2"/>
            <a:r>
              <a:rPr lang="en-US" dirty="0" smtClean="0"/>
              <a:t>Strictly greater than values to its left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And less than or equal to values to its right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03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BST: case study 2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r>
              <a:rPr lang="en-US" dirty="0" smtClean="0"/>
              <a:t>Write a function that takes in a BST </a:t>
            </a:r>
          </a:p>
          <a:p>
            <a:pPr lvl="1"/>
            <a:r>
              <a:rPr lang="en-US" dirty="0" smtClean="0"/>
              <a:t>And returns the kth largest integer in the BST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You can assume that </a:t>
            </a:r>
          </a:p>
          <a:p>
            <a:pPr lvl="2"/>
            <a:r>
              <a:rPr lang="en-US" dirty="0" smtClean="0"/>
              <a:t>There are only </a:t>
            </a:r>
            <a:r>
              <a:rPr lang="en-US" dirty="0" err="1" smtClean="0"/>
              <a:t>int</a:t>
            </a:r>
            <a:r>
              <a:rPr lang="en-US" dirty="0" smtClean="0"/>
              <a:t> values in the BST </a:t>
            </a:r>
          </a:p>
          <a:p>
            <a:pPr lvl="2"/>
            <a:endParaRPr lang="en-US" dirty="0"/>
          </a:p>
          <a:p>
            <a:pPr lvl="2"/>
            <a:r>
              <a:rPr lang="en-US" dirty="0" smtClean="0"/>
              <a:t>And that k is less than or equal to </a:t>
            </a:r>
            <a:r>
              <a:rPr lang="en-US" dirty="0" err="1" smtClean="0"/>
              <a:t>nb</a:t>
            </a:r>
            <a:r>
              <a:rPr lang="en-US" dirty="0" smtClean="0"/>
              <a:t> of nodes in BST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Also, duplicate </a:t>
            </a:r>
            <a:r>
              <a:rPr lang="en-US" dirty="0" err="1" smtClean="0"/>
              <a:t>ints</a:t>
            </a:r>
            <a:r>
              <a:rPr lang="en-US" dirty="0" smtClean="0"/>
              <a:t> will be treated as distinct values</a:t>
            </a:r>
          </a:p>
          <a:p>
            <a:pPr lvl="2"/>
            <a:r>
              <a:rPr lang="en-US" dirty="0" smtClean="0"/>
              <a:t>In {5, 7, 7}, second largest </a:t>
            </a:r>
            <a:r>
              <a:rPr lang="en-US" smtClean="0"/>
              <a:t>value will be 7 – not 5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881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01000" cy="1417638"/>
          </a:xfrm>
        </p:spPr>
        <p:txBody>
          <a:bodyPr/>
          <a:lstStyle/>
          <a:p>
            <a:r>
              <a:rPr lang="en-US" dirty="0" smtClean="0"/>
              <a:t>BST: case study 3</a:t>
            </a:r>
            <a:br>
              <a:rPr lang="en-US" dirty="0" smtClean="0"/>
            </a:br>
            <a:r>
              <a:rPr lang="en-US" dirty="0" smtClean="0"/>
              <a:t>(LeetCode 108)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/>
              <a:t>an integer array nums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the elements are sorted in ascending order, 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convert </a:t>
            </a:r>
            <a:r>
              <a:rPr lang="en-US" dirty="0"/>
              <a:t>it to a height-balanced binary search tree.</a:t>
            </a:r>
          </a:p>
          <a:p>
            <a:endParaRPr lang="en-US" dirty="0"/>
          </a:p>
          <a:p>
            <a:r>
              <a:rPr lang="en-US" dirty="0"/>
              <a:t>A height-balanced binary tree is a binary tree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which </a:t>
            </a:r>
            <a:r>
              <a:rPr lang="en-US" dirty="0" smtClean="0"/>
              <a:t>the heights </a:t>
            </a:r>
            <a:r>
              <a:rPr lang="en-US" dirty="0"/>
              <a:t>of the </a:t>
            </a:r>
            <a:r>
              <a:rPr lang="en-US" dirty="0" smtClean="0"/>
              <a:t>left/right </a:t>
            </a:r>
            <a:r>
              <a:rPr lang="en-US" dirty="0"/>
              <a:t>subtrees of every node </a:t>
            </a:r>
            <a:endParaRPr lang="en-US" dirty="0" smtClean="0"/>
          </a:p>
          <a:p>
            <a:pPr lvl="2"/>
            <a:r>
              <a:rPr lang="en-US" dirty="0" smtClean="0"/>
              <a:t>never differ </a:t>
            </a:r>
            <a:r>
              <a:rPr lang="en-US" dirty="0"/>
              <a:t>by more than one.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2896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1753</TotalTime>
  <Words>358</Words>
  <Application>Microsoft Office PowerPoint</Application>
  <PresentationFormat>On-screen Show (4:3)</PresentationFormat>
  <Paragraphs>80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Network</vt:lpstr>
      <vt:lpstr>Topics covered</vt:lpstr>
      <vt:lpstr>Binary Search Tree (BST)</vt:lpstr>
      <vt:lpstr>BST: main application</vt:lpstr>
      <vt:lpstr>BST: case study 1 </vt:lpstr>
      <vt:lpstr>BST: case study 2 </vt:lpstr>
      <vt:lpstr>BST: case study 3 (LeetCode 108)</vt:lpstr>
    </vt:vector>
  </TitlesOfParts>
  <Company>Lebanese American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COE321: Logic Design</dc:title>
  <dc:creator>wissam</dc:creator>
  <cp:lastModifiedBy>Fawaz, Wissam Fawzi</cp:lastModifiedBy>
  <cp:revision>476</cp:revision>
  <cp:lastPrinted>1601-01-01T00:00:00Z</cp:lastPrinted>
  <dcterms:created xsi:type="dcterms:W3CDTF">2006-10-15T06:08:27Z</dcterms:created>
  <dcterms:modified xsi:type="dcterms:W3CDTF">2021-12-07T07:48:22Z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