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389" r:id="rId2"/>
    <p:sldId id="377" r:id="rId3"/>
    <p:sldId id="378" r:id="rId4"/>
    <p:sldId id="379" r:id="rId5"/>
    <p:sldId id="380" r:id="rId6"/>
    <p:sldId id="381" r:id="rId7"/>
    <p:sldId id="382" r:id="rId8"/>
    <p:sldId id="409" r:id="rId9"/>
    <p:sldId id="410" r:id="rId10"/>
    <p:sldId id="390" r:id="rId11"/>
    <p:sldId id="391" r:id="rId12"/>
    <p:sldId id="41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D5350C5-9BF5-430D-98E5-3864D9AE3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7A3757-1652-4FFD-B7F4-DE67340DA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3484C5-C6AA-444E-90C3-4EB9377B034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92FBD-8857-41E2-9121-FD4CDE9DCD0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652CFF-F243-40EE-B80E-D19C45AE6DB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E31370-E9BE-41FF-A2A2-E883C52AC6B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F2AD2D-0DF2-4856-8D7E-7F436C15DFC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2A4A08-9BFB-4E49-92FE-7FD4BC04EB09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E516B-8B11-4DE9-8ED1-66642E05AA1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4BF89-0C13-4FE7-A1D9-63CE35FFAAE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025DED-6313-4A8D-ABBF-D22D20BB9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0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C3B0-800E-49C2-B294-8D58DE760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9673-8BE4-47A2-8B3B-C2E7FCEBB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30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D89CF-FA90-4711-8551-2EC0BB347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8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44E61-9072-4090-B718-4E504D44D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0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1B401-6D02-4720-8B6E-C54C40FE5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5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C991F-9852-40D8-9690-69287048B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3D955-E2D5-432A-BBE9-6286492617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92D2E-47DF-4007-90BA-C019C583C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0FD56-2B09-4A08-BC2E-857AEB745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48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AEAA-1661-4C2A-A8CB-58220CA5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D062-5136-4C98-AAFD-C52EB55393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2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FAE8915F-6D81-4742-8A34-21B06E19E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Consuming </a:t>
            </a:r>
            <a:br>
              <a:rPr lang="en-US" altLang="en-US" smtClean="0"/>
            </a:br>
            <a:r>
              <a:rPr lang="en-US" altLang="en-US" smtClean="0"/>
              <a:t>eXtensible Markup Language (XML) feeds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-14288" y="0"/>
            <a:ext cx="7543801" cy="1295400"/>
          </a:xfrm>
        </p:spPr>
        <p:txBody>
          <a:bodyPr/>
          <a:lstStyle/>
          <a:p>
            <a:r>
              <a:rPr lang="en-US" altLang="en-US" smtClean="0"/>
              <a:t>Classes for Processing </a:t>
            </a:r>
            <a:br>
              <a:rPr lang="en-US" altLang="en-US" smtClean="0"/>
            </a:br>
            <a:r>
              <a:rPr lang="en-US" altLang="en-US" smtClean="0"/>
              <a:t>XML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864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Document</a:t>
            </a:r>
          </a:p>
          <a:p>
            <a:pPr lvl="1"/>
            <a:r>
              <a:rPr lang="en-US" altLang="en-US" smtClean="0"/>
              <a:t>Represents the entire XML document</a:t>
            </a:r>
          </a:p>
          <a:p>
            <a:pPr lvl="2"/>
            <a:r>
              <a:rPr lang="en-US" altLang="en-US" smtClean="0"/>
              <a:t>Providing primary access to the document’s data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Methods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getElementsByTagName(String tagname)</a:t>
            </a:r>
          </a:p>
          <a:p>
            <a:pPr lvl="3"/>
            <a:r>
              <a:rPr lang="en-US" altLang="en-US" smtClean="0"/>
              <a:t>Returns a </a:t>
            </a:r>
            <a:r>
              <a:rPr lang="en-US" altLang="en-US" smtClean="0">
                <a:latin typeface="Courier" pitchFamily="49" charset="0"/>
              </a:rPr>
              <a:t>NodeList</a:t>
            </a:r>
            <a:r>
              <a:rPr lang="en-US" altLang="en-US" smtClean="0"/>
              <a:t> of all </a:t>
            </a:r>
            <a:r>
              <a:rPr lang="en-US" altLang="en-US" smtClean="0">
                <a:latin typeface="Courier" pitchFamily="49" charset="0"/>
              </a:rPr>
              <a:t>Nodes</a:t>
            </a:r>
            <a:r>
              <a:rPr lang="en-US" altLang="en-US" smtClean="0"/>
              <a:t> with a given tag name</a:t>
            </a:r>
          </a:p>
          <a:p>
            <a:pPr lvl="3"/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Node</a:t>
            </a:r>
          </a:p>
          <a:p>
            <a:pPr lvl="1"/>
            <a:r>
              <a:rPr lang="en-US" altLang="en-US" smtClean="0"/>
              <a:t>Represents a single node in the document tree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getNodeName()</a:t>
            </a:r>
            <a:r>
              <a:rPr lang="en-US" altLang="en-US" smtClean="0"/>
              <a:t>/</a:t>
            </a:r>
            <a:r>
              <a:rPr lang="en-US" altLang="en-US" smtClean="0">
                <a:latin typeface="Courier" pitchFamily="49" charset="0"/>
              </a:rPr>
              <a:t>getNodeValue() </a:t>
            </a:r>
            <a:r>
              <a:rPr lang="en-US" altLang="en-US" smtClean="0"/>
              <a:t>return</a:t>
            </a:r>
          </a:p>
          <a:p>
            <a:pPr lvl="3"/>
            <a:r>
              <a:rPr lang="en-US" altLang="en-US" smtClean="0"/>
              <a:t>The name/value as a string of the node depending on its type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getFirstChild()</a:t>
            </a:r>
            <a:r>
              <a:rPr lang="en-US" altLang="en-US" smtClean="0"/>
              <a:t>/</a:t>
            </a:r>
            <a:r>
              <a:rPr lang="en-US" altLang="en-US" smtClean="0">
                <a:latin typeface="Courier" pitchFamily="49" charset="0"/>
              </a:rPr>
              <a:t>getLastChild()</a:t>
            </a:r>
            <a:r>
              <a:rPr lang="en-US" altLang="en-US" smtClean="0"/>
              <a:t>/</a:t>
            </a:r>
            <a:r>
              <a:rPr lang="en-US" altLang="en-US" smtClean="0">
                <a:latin typeface="Courier" pitchFamily="49" charset="0"/>
              </a:rPr>
              <a:t>getChildNodes()</a:t>
            </a:r>
          </a:p>
          <a:p>
            <a:pPr lvl="2"/>
            <a:endParaRPr lang="en-US" altLang="en-US" smtClean="0"/>
          </a:p>
          <a:p>
            <a:pPr lvl="3"/>
            <a:endParaRPr lang="en-US" altLang="en-US" smtClean="0"/>
          </a:p>
          <a:p>
            <a:endParaRPr lang="en-US" altLang="en-US" smtClean="0"/>
          </a:p>
          <a:p>
            <a:pPr lvl="3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14288" y="0"/>
            <a:ext cx="7543801" cy="1295400"/>
          </a:xfrm>
        </p:spPr>
        <p:txBody>
          <a:bodyPr/>
          <a:lstStyle/>
          <a:p>
            <a:r>
              <a:rPr lang="en-US" altLang="en-US" smtClean="0"/>
              <a:t>Classes for Processing </a:t>
            </a:r>
            <a:br>
              <a:rPr lang="en-US" altLang="en-US" smtClean="0"/>
            </a:br>
            <a:r>
              <a:rPr lang="en-US" altLang="en-US" smtClean="0"/>
              <a:t>XML files (continued)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864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NodeList</a:t>
            </a:r>
          </a:p>
          <a:p>
            <a:pPr lvl="1"/>
            <a:r>
              <a:rPr lang="en-US" altLang="en-US" smtClean="0"/>
              <a:t>Ordered collection of nodes, where</a:t>
            </a:r>
          </a:p>
          <a:p>
            <a:pPr lvl="2"/>
            <a:r>
              <a:rPr lang="en-US" altLang="en-US" smtClean="0"/>
              <a:t>Items accessible via an integral index</a:t>
            </a:r>
          </a:p>
          <a:p>
            <a:pPr lvl="1"/>
            <a:r>
              <a:rPr lang="en-US" altLang="en-US" smtClean="0"/>
              <a:t>Methods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item(int index)</a:t>
            </a:r>
          </a:p>
          <a:p>
            <a:pPr lvl="3"/>
            <a:r>
              <a:rPr lang="en-US" altLang="en-US" smtClean="0"/>
              <a:t>Returns the </a:t>
            </a:r>
            <a:r>
              <a:rPr lang="en-US" altLang="en-US" smtClean="0">
                <a:latin typeface="Courier" pitchFamily="49" charset="0"/>
              </a:rPr>
              <a:t>Node</a:t>
            </a:r>
            <a:r>
              <a:rPr lang="en-US" altLang="en-US" smtClean="0"/>
              <a:t> at </a:t>
            </a:r>
            <a:r>
              <a:rPr lang="en-US" altLang="en-US" smtClean="0">
                <a:latin typeface="Courier" pitchFamily="49" charset="0"/>
              </a:rPr>
              <a:t>index</a:t>
            </a:r>
            <a:r>
              <a:rPr lang="en-US" altLang="en-US" smtClean="0"/>
              <a:t>. </a:t>
            </a:r>
          </a:p>
          <a:p>
            <a:pPr lvl="3"/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NamedNodeMap</a:t>
            </a:r>
          </a:p>
          <a:p>
            <a:pPr lvl="1"/>
            <a:r>
              <a:rPr lang="en-US" altLang="en-US" smtClean="0"/>
              <a:t>Collection of nodes that can be accessed by name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Methods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Node item(int index) 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Node getNamedItem(String name)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3"/>
            <a:endParaRPr lang="en-US" altLang="en-US" smtClean="0"/>
          </a:p>
          <a:p>
            <a:endParaRPr lang="en-US" altLang="en-US" smtClean="0"/>
          </a:p>
          <a:p>
            <a:pPr lvl="3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 for Processing XML files (cont’d)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Element</a:t>
            </a:r>
          </a:p>
          <a:p>
            <a:pPr lvl="1"/>
            <a:r>
              <a:rPr lang="en-US" altLang="en-US" smtClean="0"/>
              <a:t>Represents an element in XML that</a:t>
            </a:r>
          </a:p>
          <a:p>
            <a:pPr lvl="2"/>
            <a:r>
              <a:rPr lang="en-US" altLang="en-US" smtClean="0"/>
              <a:t>May have attributes associated with them</a:t>
            </a:r>
          </a:p>
          <a:p>
            <a:pPr lvl="1"/>
            <a:r>
              <a:rPr lang="en-US" altLang="en-US" smtClean="0"/>
              <a:t>Has methods to retrieve attributes by name or by value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String getAttribute(String name)</a:t>
            </a:r>
          </a:p>
          <a:p>
            <a:pPr lvl="3"/>
            <a:r>
              <a:rPr lang="en-US" altLang="en-US" smtClean="0"/>
              <a:t>Retrieves an attribute name by name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Attr getAttributeNode(String name)</a:t>
            </a:r>
          </a:p>
          <a:p>
            <a:pPr lvl="3"/>
            <a:r>
              <a:rPr lang="en-US" altLang="en-US" smtClean="0"/>
              <a:t>Retrieves an attribute node by name</a:t>
            </a:r>
          </a:p>
          <a:p>
            <a:r>
              <a:rPr lang="en-US" altLang="en-US" smtClean="0">
                <a:latin typeface="courier new" panose="02070309020205020404" pitchFamily="49" charset="0"/>
              </a:rPr>
              <a:t>Attr</a:t>
            </a:r>
          </a:p>
          <a:p>
            <a:pPr lvl="1"/>
            <a:r>
              <a:rPr lang="en-US" altLang="en-US" smtClean="0"/>
              <a:t>Represents an attribute in an </a:t>
            </a:r>
            <a:r>
              <a:rPr lang="en-US" altLang="en-US" smtClean="0">
                <a:latin typeface="courier new" panose="02070309020205020404" pitchFamily="49" charset="0"/>
              </a:rPr>
              <a:t>Element</a:t>
            </a:r>
            <a:r>
              <a:rPr lang="en-US" altLang="en-US" smtClean="0"/>
              <a:t> object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String getName()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String getValue()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XML?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147763"/>
            <a:ext cx="85344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100" dirty="0" smtClean="0"/>
              <a:t>XML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Stands for </a:t>
            </a:r>
            <a:r>
              <a:rPr lang="en-US" sz="1800" dirty="0"/>
              <a:t>e</a:t>
            </a:r>
            <a:r>
              <a:rPr lang="en-US" sz="1800" b="1" dirty="0"/>
              <a:t>X</a:t>
            </a:r>
            <a:r>
              <a:rPr lang="en-US" sz="1800" dirty="0"/>
              <a:t>tensible </a:t>
            </a:r>
            <a:r>
              <a:rPr lang="en-US" sz="1800" b="1" dirty="0"/>
              <a:t>M</a:t>
            </a:r>
            <a:r>
              <a:rPr lang="en-US" sz="1800" dirty="0"/>
              <a:t>arkup </a:t>
            </a:r>
            <a:r>
              <a:rPr lang="en-US" sz="1800" b="1" dirty="0"/>
              <a:t>L</a:t>
            </a:r>
            <a:r>
              <a:rPr lang="en-US" sz="1800" dirty="0"/>
              <a:t>anguage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Is designed to transport and store data with focus on what data is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As opposed to HTML that was designed to display data with focus on how data looks</a:t>
            </a:r>
          </a:p>
          <a:p>
            <a:pPr marL="693737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5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Tags are not predefined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The tags used in HTML are predefined 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HTML docs use tags defined in HTML standard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Does not do anything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Created to structure, store, and transport information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is a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Software and hardware-independent tool 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For carrying information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 smtClean="0"/>
          </a:p>
        </p:txBody>
      </p: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5867400" y="3733800"/>
            <a:ext cx="2971800" cy="2662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&lt;note&gt;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&lt;to&gt;Tove&lt;/to&gt;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&lt;from&gt;Jani&lt;/from&gt;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&lt;heading&gt;Reminder&lt;/heading&gt;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&lt;body&gt;Don't forget me this weekend!&lt;/body&gt;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XML be used?	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Separate data from HTML</a:t>
            </a:r>
          </a:p>
          <a:p>
            <a:pPr lvl="1"/>
            <a:r>
              <a:rPr lang="en-US" altLang="en-US" smtClean="0"/>
              <a:t>Displaying dynamic data in your HTML document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Simplify data sharing/transport</a:t>
            </a:r>
          </a:p>
          <a:p>
            <a:pPr lvl="1"/>
            <a:r>
              <a:rPr lang="en-US" altLang="en-US" smtClean="0"/>
              <a:t>XML is stored in plain text format =&gt;</a:t>
            </a:r>
          </a:p>
          <a:p>
            <a:pPr lvl="2"/>
            <a:r>
              <a:rPr lang="en-US" altLang="en-US" smtClean="0"/>
              <a:t>Software and hardware-independent data sharing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Greatly reducing complexity of data transport</a:t>
            </a:r>
          </a:p>
          <a:p>
            <a:pPr lvl="3"/>
            <a:r>
              <a:rPr lang="en-US" altLang="en-US" smtClean="0"/>
              <a:t>Between incompatible applications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tree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XML documents</a:t>
            </a:r>
          </a:p>
          <a:p>
            <a:pPr lvl="1"/>
            <a:r>
              <a:rPr lang="en-US" altLang="en-US" smtClean="0"/>
              <a:t>Form a tree structure </a:t>
            </a:r>
          </a:p>
          <a:p>
            <a:pPr lvl="2"/>
            <a:r>
              <a:rPr lang="en-US" altLang="en-US" smtClean="0"/>
              <a:t>Starting at root and branching to leaves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Example XML document: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2286000" y="4038600"/>
            <a:ext cx="4724400" cy="2586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&lt;?xml version="1.0" encoding="ISO-8859-1"?&gt;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&lt;note&gt;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&lt;to&gt;Tove&lt;/to&gt;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&lt;from&gt;Jani&lt;/from&gt;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&lt;heading&gt;Reminder&lt;/heading&gt;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&lt;body&gt;Don't forget me this weekend!&lt;/body&gt;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representation of </a:t>
            </a:r>
            <a:br>
              <a:rPr lang="en-US" altLang="en-US" smtClean="0"/>
            </a:br>
            <a:r>
              <a:rPr lang="en-US" altLang="en-US" smtClean="0"/>
              <a:t>an XML doc: Example</a:t>
            </a:r>
          </a:p>
        </p:txBody>
      </p:sp>
      <p:pic>
        <p:nvPicPr>
          <p:cNvPr id="12291" name="Picture 2" descr="DOM node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898650"/>
            <a:ext cx="4225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" y="1905000"/>
            <a:ext cx="4724400" cy="4616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&lt;bookstore&gt;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category="COOKING"&gt;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&lt;title lang="en"&gt;Everyday Italian&lt;/title&gt;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&lt;author&gt;Giada De Laurentiis&lt;/author&gt;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&lt;year&gt;2005&lt;/year&gt;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&lt;price&gt;30.00&lt;/price&gt;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category="CHILDREN"&gt;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&lt;title lang="en"&gt;Harry Potter&lt;/title&gt;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&lt;author&gt;J K. Rowling&lt;/author&gt;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&lt;year&gt;2005&lt;/year&gt;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&lt;price&gt;29.99&lt;/price&gt;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category="WEB"&gt;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&lt;title lang="en"&gt;Learning XML&lt;/title&gt;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&lt;author&gt;Erik T. Ray&lt;/author&gt;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&lt;year&gt;2003&lt;/year&gt;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&lt;price&gt;39.95&lt;/price&gt;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&lt;/bookstore&gt;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elements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229600" cy="4411662"/>
          </a:xfrm>
        </p:spPr>
        <p:txBody>
          <a:bodyPr/>
          <a:lstStyle/>
          <a:p>
            <a:r>
              <a:rPr lang="en-US" altLang="en-US" smtClean="0"/>
              <a:t>An element can contain</a:t>
            </a:r>
          </a:p>
          <a:p>
            <a:pPr lvl="1"/>
            <a:r>
              <a:rPr lang="en-US" altLang="en-US" smtClean="0"/>
              <a:t>Other elements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Text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Attributes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Or a mix of the above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4343400" y="1752600"/>
            <a:ext cx="4724400" cy="39703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&lt;bookstore&gt;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category="CHILDREN"&gt;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&lt;title&gt;Harry Potter&lt;/title&gt;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&lt;author&gt;J K. Rowling&lt;/author&gt;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&lt;year&gt;2005&lt;/year&gt;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&lt;price&gt;29.99&lt;/price&gt;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category="WEB"&gt;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&lt;title&gt;Learning XML&lt;/title&gt;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&lt;author&gt;Erik T. Ray&lt;/author&gt;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&lt;year&gt;2003&lt;/year&gt;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&lt;price&gt;39.95&lt;/price&gt;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&lt;/bookstore&gt;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7543800" cy="1295400"/>
          </a:xfrm>
        </p:spPr>
        <p:txBody>
          <a:bodyPr/>
          <a:lstStyle/>
          <a:p>
            <a:r>
              <a:rPr lang="en-US" altLang="en-US" smtClean="0"/>
              <a:t>Well-formed XML docs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411663"/>
          </a:xfrm>
        </p:spPr>
        <p:txBody>
          <a:bodyPr/>
          <a:lstStyle/>
          <a:p>
            <a:r>
              <a:rPr lang="en-US" altLang="en-US" smtClean="0"/>
              <a:t>The syntax rules</a:t>
            </a:r>
          </a:p>
          <a:p>
            <a:pPr lvl="1"/>
            <a:r>
              <a:rPr lang="en-US" altLang="en-US" smtClean="0"/>
              <a:t>XML docs must have a root element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elements must have a closing tag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tags are case sensitive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elements must be properly nested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attributes must be quoted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990600" y="4343400"/>
            <a:ext cx="61722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&lt;b&gt;&lt;i&gt;This text is bold and italic&lt;/i&gt;&lt;/b&gt;</a:t>
            </a:r>
            <a:endParaRPr lang="en-US" altLang="en-US" sz="180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990600" y="3505200"/>
            <a:ext cx="61722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&lt;Message&gt;This is incorrect&lt;/message&gt;</a:t>
            </a:r>
            <a:endParaRPr lang="en-US" altLang="en-US" sz="1800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014413" y="5257800"/>
            <a:ext cx="6172200" cy="1200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&lt;note date="12/11/2007"&gt;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&lt;to&gt;Tove&lt;/to&gt;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&lt;from&gt;Jani&lt;/from&gt;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Document Object Model (DOM)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10138"/>
          </a:xfrm>
        </p:spPr>
        <p:txBody>
          <a:bodyPr/>
          <a:lstStyle/>
          <a:p>
            <a:r>
              <a:rPr lang="en-US" altLang="en-US" smtClean="0"/>
              <a:t>DOM</a:t>
            </a:r>
          </a:p>
          <a:p>
            <a:pPr lvl="1"/>
            <a:r>
              <a:rPr lang="en-US" altLang="en-US" smtClean="0"/>
              <a:t>Is a tree structure where each node </a:t>
            </a:r>
          </a:p>
          <a:p>
            <a:pPr lvl="2"/>
            <a:r>
              <a:rPr lang="en-US" altLang="en-US" smtClean="0"/>
              <a:t>Contains one of the components of an XML structure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The two most common nodes are</a:t>
            </a:r>
          </a:p>
          <a:p>
            <a:pPr lvl="3"/>
            <a:r>
              <a:rPr lang="en-US" altLang="en-US" smtClean="0"/>
              <a:t>Element nodes and text nodes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Provides an API for processing XML files</a:t>
            </a:r>
          </a:p>
          <a:p>
            <a:pPr lvl="2"/>
            <a:r>
              <a:rPr lang="en-US" altLang="en-US" smtClean="0"/>
              <a:t>Instantiate the Factory 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Create a document builder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Get a parser and parse the file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 Nodes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60563" y="1719263"/>
          <a:ext cx="5222875" cy="5013325"/>
        </p:xfrm>
        <a:graphic>
          <a:graphicData uri="http://schemas.openxmlformats.org/drawingml/2006/table">
            <a:tbl>
              <a:tblPr/>
              <a:tblGrid>
                <a:gridCol w="1305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Node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nodeName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nodeValue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Attributes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Attr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Name of attribute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Value of attribute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CDATASection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#</a:t>
                      </a:r>
                      <a:r>
                        <a:rPr lang="en-US" sz="1100" dirty="0" err="1"/>
                        <a:t>cdata</a:t>
                      </a:r>
                      <a:r>
                        <a:rPr lang="en-US" sz="1100" dirty="0"/>
                        <a:t>-section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Content of the CDATA section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Comment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#comment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Content of the comment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#document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DocumentFragment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#documentFragment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DocumentType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 Type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Element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Tag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Entity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Entity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EntityReference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Name of entity referenced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Notation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Notation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ProcessingInstruction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Target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Entire content excluding the target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Text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#text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Content of the text node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1420</TotalTime>
  <Words>1004</Words>
  <Application>Microsoft Office PowerPoint</Application>
  <PresentationFormat>On-screen Show (4:3)</PresentationFormat>
  <Paragraphs>186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courier new</vt:lpstr>
      <vt:lpstr>Courier</vt:lpstr>
      <vt:lpstr>Network</vt:lpstr>
      <vt:lpstr>Consuming  eXtensible Markup Language (XML) feeds</vt:lpstr>
      <vt:lpstr>What is XML?</vt:lpstr>
      <vt:lpstr>How can XML be used? </vt:lpstr>
      <vt:lpstr>XML tree</vt:lpstr>
      <vt:lpstr>Tree representation of  an XML doc: Example</vt:lpstr>
      <vt:lpstr>XML elements</vt:lpstr>
      <vt:lpstr>Well-formed XML docs</vt:lpstr>
      <vt:lpstr>Document Object Model (DOM)</vt:lpstr>
      <vt:lpstr>DOM Nodes</vt:lpstr>
      <vt:lpstr>Classes for Processing  XML files</vt:lpstr>
      <vt:lpstr>Classes for Processing  XML files (continued)</vt:lpstr>
      <vt:lpstr>Classes for Processing XML files (cont’d) 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370</cp:revision>
  <cp:lastPrinted>1601-01-01T00:00:00Z</cp:lastPrinted>
  <dcterms:created xsi:type="dcterms:W3CDTF">2006-10-15T06:08:27Z</dcterms:created>
  <dcterms:modified xsi:type="dcterms:W3CDTF">2022-09-28T11:26:51Z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