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306" r:id="rId2"/>
    <p:sldId id="307" r:id="rId3"/>
    <p:sldId id="319" r:id="rId4"/>
    <p:sldId id="320" r:id="rId5"/>
    <p:sldId id="308" r:id="rId6"/>
    <p:sldId id="324" r:id="rId7"/>
    <p:sldId id="325" r:id="rId8"/>
    <p:sldId id="326" r:id="rId9"/>
    <p:sldId id="329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848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DF39C7-2B7B-4944-B84D-4A0AD63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6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1111C-2BCF-4909-9D51-D23C5AC1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63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320-C743-4BB6-9900-F28D460D0D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80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904E9-AADF-40BE-8CA9-1F128B836F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0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1E1F00-8ADF-4985-B39B-E13E97D73B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0BB2D-9B61-4DE2-BEF7-90733C98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3A99B-C0D1-4D2D-93CB-59BF4625F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95469A-90CE-44D2-84F0-44BA875E5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BAA88-EB80-4942-A636-90DE893DE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499B-7459-4690-A2A9-E99374BF6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C273-CDA1-4EE7-A483-67F0B8D7E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A1FC-7297-48D4-A2BC-9E745F52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2D01-964D-43A2-83C2-614830B07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34B3-C631-4D03-B037-FFB1F45B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47DD-E4AF-46F8-B223-CF730F840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F5A-991A-4B11-9F32-CE604D434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3AC9D-D21D-4C82-A19C-01FE1D3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3C9436F-A5B9-4B3C-83C8-DBCDD4F2FF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Generic Collections Java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ArrayList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: O(1) </a:t>
            </a:r>
          </a:p>
          <a:p>
            <a:pPr lvl="1"/>
            <a:r>
              <a:rPr lang="en-US" dirty="0" smtClean="0">
                <a:latin typeface="Courier"/>
              </a:rPr>
              <a:t>get(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idx</a:t>
            </a:r>
            <a:r>
              <a:rPr lang="en-US" dirty="0" smtClean="0">
                <a:latin typeface="Courier"/>
              </a:rPr>
              <a:t>)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ontains</a:t>
            </a:r>
            <a:r>
              <a:rPr lang="en-US" dirty="0" smtClean="0">
                <a:latin typeface="+mj-lt"/>
              </a:rPr>
              <a:t>: O(n)</a:t>
            </a:r>
          </a:p>
          <a:p>
            <a:pPr lvl="1"/>
            <a:r>
              <a:rPr lang="en-US" dirty="0" smtClean="0">
                <a:latin typeface="Courier"/>
              </a:rPr>
              <a:t>remove(0)</a:t>
            </a:r>
            <a:r>
              <a:rPr lang="en-US" dirty="0" smtClean="0">
                <a:latin typeface="+mj-lt"/>
              </a:rPr>
              <a:t>: O(n)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LinkedList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add</a:t>
            </a:r>
            <a:r>
              <a:rPr lang="en-US" dirty="0"/>
              <a:t>: O(1) </a:t>
            </a:r>
          </a:p>
          <a:p>
            <a:pPr lvl="1"/>
            <a:r>
              <a:rPr lang="en-US" dirty="0">
                <a:latin typeface="Courier"/>
              </a:rPr>
              <a:t>get(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idx</a:t>
            </a:r>
            <a:r>
              <a:rPr lang="en-US" dirty="0">
                <a:latin typeface="Courier"/>
              </a:rPr>
              <a:t>)</a:t>
            </a:r>
            <a:r>
              <a:rPr lang="en-US" dirty="0"/>
              <a:t>: </a:t>
            </a:r>
            <a:r>
              <a:rPr lang="en-US" dirty="0" smtClean="0"/>
              <a:t>O(n)</a:t>
            </a:r>
            <a:endParaRPr lang="en-US" dirty="0"/>
          </a:p>
          <a:p>
            <a:pPr lvl="1"/>
            <a:r>
              <a:rPr lang="en-US" dirty="0">
                <a:latin typeface="Courier"/>
              </a:rPr>
              <a:t>contains</a:t>
            </a:r>
            <a:r>
              <a:rPr lang="en-US" dirty="0"/>
              <a:t>: O(n)</a:t>
            </a:r>
          </a:p>
          <a:p>
            <a:pPr lvl="1"/>
            <a:r>
              <a:rPr lang="en-US" dirty="0">
                <a:latin typeface="Courier"/>
              </a:rPr>
              <a:t>remove(0)</a:t>
            </a:r>
            <a:r>
              <a:rPr lang="en-US" dirty="0"/>
              <a:t>: </a:t>
            </a:r>
            <a:r>
              <a:rPr lang="en-US" dirty="0" smtClean="0"/>
              <a:t>O(1)</a:t>
            </a:r>
            <a:endParaRPr lang="en-US" dirty="0"/>
          </a:p>
          <a:p>
            <a:pPr lvl="1"/>
            <a:endParaRPr lang="en-US" dirty="0">
              <a:latin typeface="Courier"/>
            </a:endParaRP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1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HashMap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get</a:t>
            </a:r>
            <a:r>
              <a:rPr lang="en-US" dirty="0" smtClean="0"/>
              <a:t>: O(1) </a:t>
            </a:r>
          </a:p>
          <a:p>
            <a:pPr lvl="1"/>
            <a:r>
              <a:rPr lang="en-US" dirty="0" err="1" smtClean="0">
                <a:latin typeface="Courier"/>
              </a:rPr>
              <a:t>containsKey</a:t>
            </a:r>
            <a:r>
              <a:rPr lang="en-US" dirty="0" smtClean="0"/>
              <a:t>: O(1)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TreeMap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g</a:t>
            </a:r>
            <a:r>
              <a:rPr lang="en-US" dirty="0" smtClean="0">
                <a:latin typeface="Courier"/>
              </a:rPr>
              <a:t>et:</a:t>
            </a:r>
            <a:r>
              <a:rPr lang="en-US" dirty="0" smtClean="0"/>
              <a:t> O(log(n)) 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</a:rPr>
              <a:t>containsKey</a:t>
            </a:r>
            <a:r>
              <a:rPr lang="en-US" dirty="0" smtClean="0"/>
              <a:t>: O(log(n))</a:t>
            </a:r>
            <a:endParaRPr lang="en-US" dirty="0"/>
          </a:p>
          <a:p>
            <a:pPr lvl="1"/>
            <a:endParaRPr lang="en-US" dirty="0">
              <a:latin typeface="Courier"/>
            </a:endParaRP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3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Java Collections Framework</a:t>
            </a:r>
            <a:endParaRPr lang="en-US" alt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dirty="0" smtClean="0"/>
              <a:t>The figure below lists some collections interfaces</a:t>
            </a:r>
            <a:endParaRPr lang="en-US" altLang="en-US" dirty="0"/>
          </a:p>
        </p:txBody>
      </p:sp>
      <p:pic>
        <p:nvPicPr>
          <p:cNvPr id="5" name="Picture 1" descr="jhtp_16_Collections_Page_05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Difference between Collection interface and Collections class</a:t>
            </a:r>
            <a:endParaRPr lang="en-US" alt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1"/>
            <a:ext cx="9144000" cy="5333999"/>
          </a:xfrm>
        </p:spPr>
        <p:txBody>
          <a:bodyPr/>
          <a:lstStyle/>
          <a:p>
            <a:pPr>
              <a:spcBef>
                <a:spcPct val="70000"/>
              </a:spcBef>
            </a:pPr>
            <a:endParaRPr lang="en-US" altLang="en-US" dirty="0" smtClean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"/>
              </a:rPr>
              <a:t>Collection</a:t>
            </a:r>
            <a:r>
              <a:rPr lang="en-US" altLang="en-US" dirty="0" smtClean="0"/>
              <a:t> interface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Contains operations for 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adding and removing objects in a collection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"/>
              </a:rPr>
              <a:t>Collections</a:t>
            </a:r>
            <a:r>
              <a:rPr lang="en-US" altLang="en-US" dirty="0" smtClean="0"/>
              <a:t> class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Provides high-performance static methods for manipulating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objects created from classes implementing Collection interface  </a:t>
            </a:r>
          </a:p>
          <a:p>
            <a:pPr lvl="2">
              <a:spcBef>
                <a:spcPct val="70000"/>
              </a:spcBef>
            </a:pPr>
            <a:endParaRPr lang="en-US" altLang="en-US" dirty="0"/>
          </a:p>
          <a:p>
            <a:pPr lvl="1">
              <a:spcBef>
                <a:spcPct val="70000"/>
              </a:spcBef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Lists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kern="0" dirty="0" smtClean="0"/>
              <a:t>A </a:t>
            </a:r>
            <a:r>
              <a:rPr lang="en-US" altLang="en-US" kern="0" dirty="0" smtClean="0">
                <a:latin typeface="Courier"/>
              </a:rPr>
              <a:t>List</a:t>
            </a:r>
            <a:r>
              <a:rPr lang="en-US" altLang="en-US" kern="0" dirty="0"/>
              <a:t> is</a:t>
            </a:r>
            <a:r>
              <a:rPr lang="en-US" altLang="en-US" kern="0" dirty="0" smtClean="0">
                <a:latin typeface="Courier"/>
              </a:rPr>
              <a:t> </a:t>
            </a:r>
            <a:r>
              <a:rPr lang="en-US" altLang="en-US" kern="0" dirty="0" smtClean="0"/>
              <a:t> 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a collection that can contain duplicate elements</a:t>
            </a:r>
          </a:p>
          <a:p>
            <a:pPr lvl="1">
              <a:spcBef>
                <a:spcPct val="70000"/>
              </a:spcBef>
            </a:pPr>
            <a:endParaRPr lang="en-US" altLang="en-US" kern="0" dirty="0" smtClean="0"/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Implemented by several classes including 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err="1" smtClean="0">
                <a:latin typeface="Courier"/>
              </a:rPr>
              <a:t>ArrayList</a:t>
            </a:r>
            <a:r>
              <a:rPr lang="en-US" altLang="en-US" kern="0" dirty="0" smtClean="0"/>
              <a:t> and </a:t>
            </a:r>
            <a:r>
              <a:rPr lang="en-US" altLang="en-US" kern="0" dirty="0" err="1" smtClean="0">
                <a:latin typeface="Courier"/>
              </a:rPr>
              <a:t>LinkedList</a:t>
            </a:r>
            <a:r>
              <a:rPr lang="en-US" altLang="en-US" kern="0" dirty="0" smtClean="0"/>
              <a:t> classes</a:t>
            </a:r>
          </a:p>
          <a:p>
            <a:pPr>
              <a:spcBef>
                <a:spcPct val="70000"/>
              </a:spcBef>
            </a:pPr>
            <a:r>
              <a:rPr lang="en-US" altLang="en-US" kern="0" dirty="0" smtClean="0"/>
              <a:t>A </a:t>
            </a:r>
            <a:r>
              <a:rPr lang="en-US" altLang="en-US" kern="0" dirty="0" err="1" smtClean="0">
                <a:latin typeface="Courier"/>
              </a:rPr>
              <a:t>LinkedList</a:t>
            </a:r>
            <a:r>
              <a:rPr lang="en-US" altLang="en-US" kern="0" dirty="0" smtClean="0"/>
              <a:t> 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Enables efficient insertion (or removal) of elements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smtClean="0"/>
              <a:t>In middle of collection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Is less efficient than </a:t>
            </a:r>
            <a:r>
              <a:rPr lang="en-US" altLang="en-US" kern="0" dirty="0" err="1" smtClean="0">
                <a:latin typeface="Courier"/>
              </a:rPr>
              <a:t>ArrayList</a:t>
            </a:r>
            <a:r>
              <a:rPr lang="en-US" altLang="en-US" kern="0" dirty="0" smtClean="0"/>
              <a:t> for jumping to a specific element in collection </a:t>
            </a:r>
            <a:endParaRPr lang="en-US" altLang="en-US" kern="0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Sets</a:t>
            </a:r>
            <a:endParaRPr lang="en-US" alt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latin typeface="Courier"/>
              </a:rPr>
              <a:t>Set</a:t>
            </a:r>
            <a:r>
              <a:rPr lang="en-US" altLang="en-US" dirty="0" smtClean="0"/>
              <a:t> 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collection of unique elements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Implemented mainly by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HashSet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latin typeface="Courier"/>
              </a:rPr>
              <a:t>TreeSet</a:t>
            </a:r>
            <a:r>
              <a:rPr lang="en-US" altLang="en-US" dirty="0" smtClean="0"/>
              <a:t> classes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HashSet</a:t>
            </a:r>
            <a:r>
              <a:rPr lang="en-US" altLang="en-US" dirty="0" smtClean="0">
                <a:latin typeface="Courier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Stores its elements in a hash table and is not sorted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TreeSet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Stores its elements in a tree and is sorted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Implements </a:t>
            </a:r>
            <a:r>
              <a:rPr lang="en-US" altLang="en-US" dirty="0" err="1" smtClean="0">
                <a:latin typeface="Courier"/>
              </a:rPr>
              <a:t>SortedSet</a:t>
            </a:r>
            <a:r>
              <a:rPr lang="en-US" altLang="en-US" dirty="0" smtClean="0"/>
              <a:t> interface which is derived from </a:t>
            </a:r>
            <a:r>
              <a:rPr lang="en-US" altLang="en-US" dirty="0" smtClean="0">
                <a:latin typeface="Courier"/>
              </a:rPr>
              <a:t>Set</a:t>
            </a:r>
            <a:endParaRPr lang="en-US" altLang="en-US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latin typeface="Courier"/>
              </a:rPr>
              <a:t>Map</a:t>
            </a:r>
          </a:p>
          <a:p>
            <a:pPr lvl="1"/>
            <a:r>
              <a:rPr lang="en-US" dirty="0" smtClean="0"/>
              <a:t>associates keys to values</a:t>
            </a:r>
          </a:p>
          <a:p>
            <a:pPr lvl="2"/>
            <a:r>
              <a:rPr lang="en-US" dirty="0" smtClean="0"/>
              <a:t>Where keys must be unique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is implemented by</a:t>
            </a:r>
          </a:p>
          <a:p>
            <a:pPr lvl="2"/>
            <a:r>
              <a:rPr lang="en-US" dirty="0" err="1" smtClean="0">
                <a:latin typeface="Courier"/>
              </a:rPr>
              <a:t>HashMap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</a:rPr>
              <a:t>TreeMap</a:t>
            </a:r>
            <a:endParaRPr lang="en-US" dirty="0" smtClean="0">
              <a:latin typeface="Courier"/>
            </a:endParaRPr>
          </a:p>
          <a:p>
            <a:pPr lvl="2"/>
            <a:endParaRPr lang="en-US" dirty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TreeMap</a:t>
            </a:r>
            <a:r>
              <a:rPr lang="en-US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+mj-lt"/>
              </a:rPr>
              <a:t>maintains its keys in ascending order 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Implements the </a:t>
            </a:r>
            <a:r>
              <a:rPr lang="en-US" dirty="0" err="1" smtClean="0">
                <a:latin typeface="Courier"/>
              </a:rPr>
              <a:t>SortedMap</a:t>
            </a:r>
            <a:r>
              <a:rPr lang="en-US" dirty="0" smtClean="0">
                <a:latin typeface="+mj-lt"/>
              </a:rPr>
              <a:t> interface</a:t>
            </a:r>
          </a:p>
          <a:p>
            <a:pPr lvl="2"/>
            <a:r>
              <a:rPr lang="en-US" dirty="0" smtClean="0">
                <a:latin typeface="+mj-lt"/>
              </a:rPr>
              <a:t>Which is derived from the </a:t>
            </a:r>
            <a:r>
              <a:rPr lang="en-US" dirty="0" smtClean="0">
                <a:latin typeface="Courier"/>
              </a:rPr>
              <a:t>Map</a:t>
            </a:r>
            <a:r>
              <a:rPr lang="en-US" dirty="0" smtClean="0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3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PriorityQueue</a:t>
            </a:r>
            <a:r>
              <a:rPr lang="en-US" dirty="0" smtClean="0"/>
              <a:t> and Interface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>
                <a:latin typeface="Courier"/>
              </a:rPr>
              <a:t>Queue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xtends interface </a:t>
            </a:r>
            <a:r>
              <a:rPr lang="en-US" dirty="0" smtClean="0">
                <a:latin typeface="Courier"/>
              </a:rPr>
              <a:t>Collection</a:t>
            </a:r>
          </a:p>
          <a:p>
            <a:pPr lvl="1"/>
            <a:endParaRPr lang="en-US" dirty="0">
              <a:latin typeface="Courier"/>
            </a:endParaRPr>
          </a:p>
          <a:p>
            <a:pPr lvl="1"/>
            <a:r>
              <a:rPr lang="en-US" dirty="0"/>
              <a:t> </a:t>
            </a:r>
            <a:r>
              <a:rPr lang="en-US" dirty="0" smtClean="0"/>
              <a:t>is implemented by the </a:t>
            </a:r>
            <a:r>
              <a:rPr lang="en-US" dirty="0" err="1" smtClean="0">
                <a:latin typeface="Courier"/>
              </a:rPr>
              <a:t>PriorityQueue</a:t>
            </a:r>
            <a:r>
              <a:rPr lang="en-US" dirty="0" smtClean="0"/>
              <a:t> class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"/>
              </a:rPr>
              <a:t>PriorityQueue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Orders its elements by their natural order (i.e., ascending)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use new ordering rules </a:t>
            </a:r>
          </a:p>
          <a:p>
            <a:pPr lvl="2"/>
            <a:r>
              <a:rPr lang="en-US" dirty="0" smtClean="0"/>
              <a:t>that are defined through the </a:t>
            </a:r>
            <a:r>
              <a:rPr lang="en-US" dirty="0" smtClean="0">
                <a:latin typeface="Courier"/>
              </a:rPr>
              <a:t>Comparator</a:t>
            </a:r>
            <a:r>
              <a:rPr lang="en-US" dirty="0" smtClean="0"/>
              <a:t>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Provides several methods for manipulating collection elements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" descr="jhtp_16_Collections_Page_2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HashSet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: O(1) </a:t>
            </a:r>
          </a:p>
          <a:p>
            <a:pPr lvl="1"/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ontains</a:t>
            </a:r>
            <a:r>
              <a:rPr lang="en-US" dirty="0" smtClean="0"/>
              <a:t>: O(1)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TreeSet</a:t>
            </a:r>
            <a:endParaRPr lang="en-US" dirty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a</a:t>
            </a:r>
            <a:r>
              <a:rPr lang="en-US" dirty="0" smtClean="0">
                <a:latin typeface="Courier"/>
              </a:rPr>
              <a:t>dd</a:t>
            </a:r>
            <a:r>
              <a:rPr lang="en-US" dirty="0" smtClean="0"/>
              <a:t>: O(log(n))</a:t>
            </a:r>
          </a:p>
          <a:p>
            <a:pPr lvl="1"/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ontains</a:t>
            </a:r>
            <a:r>
              <a:rPr lang="en-US" dirty="0" smtClean="0"/>
              <a:t>: O(log(n))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PriorityQueue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</a:rPr>
              <a:t>offer</a:t>
            </a:r>
            <a:r>
              <a:rPr lang="en-US" dirty="0" smtClean="0"/>
              <a:t>: O(log(n))</a:t>
            </a:r>
          </a:p>
          <a:p>
            <a:pPr lvl="1"/>
            <a:r>
              <a:rPr lang="en-US" dirty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emove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</a:rPr>
              <a:t>poll</a:t>
            </a:r>
            <a:r>
              <a:rPr lang="en-US" dirty="0" smtClean="0"/>
              <a:t>: O(log(n))</a:t>
            </a: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1176</TotalTime>
  <Words>330</Words>
  <Application>Microsoft Office PowerPoint</Application>
  <PresentationFormat>On-screen Show (4:3)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</vt:lpstr>
      <vt:lpstr>Wingdings</vt:lpstr>
      <vt:lpstr>Network</vt:lpstr>
      <vt:lpstr>Generic Collections Java</vt:lpstr>
      <vt:lpstr>Java Collections Framework</vt:lpstr>
      <vt:lpstr>Difference between Collection interface and Collections class</vt:lpstr>
      <vt:lpstr>Lists</vt:lpstr>
      <vt:lpstr>Sets</vt:lpstr>
      <vt:lpstr>Maps</vt:lpstr>
      <vt:lpstr>Class PriorityQueue and Interface Queue</vt:lpstr>
      <vt:lpstr>Collections class</vt:lpstr>
      <vt:lpstr>Time complexity</vt:lpstr>
      <vt:lpstr>Time complexity (Continued)</vt:lpstr>
      <vt:lpstr>Time complexity (Continued)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352</cp:revision>
  <cp:lastPrinted>1601-01-01T00:00:00Z</cp:lastPrinted>
  <dcterms:created xsi:type="dcterms:W3CDTF">2006-10-15T06:08:27Z</dcterms:created>
  <dcterms:modified xsi:type="dcterms:W3CDTF">2021-10-08T17:47:18Z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