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0"/>
  </p:notesMasterIdLst>
  <p:handoutMasterIdLst>
    <p:handoutMasterId r:id="rId21"/>
  </p:handoutMasterIdLst>
  <p:sldIdLst>
    <p:sldId id="306" r:id="rId2"/>
    <p:sldId id="307" r:id="rId3"/>
    <p:sldId id="319" r:id="rId4"/>
    <p:sldId id="320" r:id="rId5"/>
    <p:sldId id="321" r:id="rId6"/>
    <p:sldId id="308" r:id="rId7"/>
    <p:sldId id="324" r:id="rId8"/>
    <p:sldId id="325" r:id="rId9"/>
    <p:sldId id="326" r:id="rId10"/>
    <p:sldId id="327" r:id="rId11"/>
    <p:sldId id="328" r:id="rId12"/>
    <p:sldId id="309" r:id="rId13"/>
    <p:sldId id="313" r:id="rId14"/>
    <p:sldId id="314" r:id="rId15"/>
    <p:sldId id="315" r:id="rId16"/>
    <p:sldId id="318" r:id="rId17"/>
    <p:sldId id="322" r:id="rId18"/>
    <p:sldId id="323"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5848" autoAdjust="0"/>
  </p:normalViewPr>
  <p:slideViewPr>
    <p:cSldViewPr>
      <p:cViewPr varScale="1">
        <p:scale>
          <a:sx n="93" d="100"/>
          <a:sy n="93" d="100"/>
        </p:scale>
        <p:origin x="504" y="90"/>
      </p:cViewPr>
      <p:guideLst>
        <p:guide orient="horz" pos="2160"/>
        <p:guide pos="2880"/>
      </p:guideLst>
    </p:cSldViewPr>
  </p:slideViewPr>
  <p:notesTextViewPr>
    <p:cViewPr>
      <p:scale>
        <a:sx n="100" d="100"/>
        <a:sy n="100" d="100"/>
      </p:scale>
      <p:origin x="0" y="0"/>
    </p:cViewPr>
  </p:notesTextViewPr>
  <p:notesViewPr>
    <p:cSldViewPr>
      <p:cViewPr varScale="1">
        <p:scale>
          <a:sx n="63" d="100"/>
          <a:sy n="63" d="100"/>
        </p:scale>
        <p:origin x="-249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50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50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EDF39C7-2B7B-4944-B84D-4A0AD63F7E69}" type="slidenum">
              <a:rPr lang="en-US" altLang="en-US"/>
              <a:pPr/>
              <a:t>‹#›</a:t>
            </a:fld>
            <a:endParaRPr lang="en-US" altLang="en-US"/>
          </a:p>
        </p:txBody>
      </p:sp>
    </p:spTree>
    <p:extLst>
      <p:ext uri="{BB962C8B-B14F-4D97-AF65-F5344CB8AC3E}">
        <p14:creationId xmlns:p14="http://schemas.microsoft.com/office/powerpoint/2010/main" val="2575464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4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440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440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40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440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440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861111C-2BCF-4909-9D51-D23C5AC13D26}" type="slidenum">
              <a:rPr lang="en-US" altLang="en-US"/>
              <a:pPr/>
              <a:t>‹#›</a:t>
            </a:fld>
            <a:endParaRPr lang="en-US" altLang="en-US"/>
          </a:p>
        </p:txBody>
      </p:sp>
    </p:spTree>
    <p:extLst>
      <p:ext uri="{BB962C8B-B14F-4D97-AF65-F5344CB8AC3E}">
        <p14:creationId xmlns:p14="http://schemas.microsoft.com/office/powerpoint/2010/main" val="22378634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AC1320-C743-4BB6-9900-F28D460D0DD5}" type="slidenum">
              <a:rPr lang="en-US" altLang="en-US"/>
              <a:pPr/>
              <a:t>2</a:t>
            </a:fld>
            <a:endParaRPr lang="en-US" altLang="en-US"/>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r>
              <a:rPr lang="en-US" altLang="en-US" dirty="0"/>
              <a:t>Recursion is used for performing repetitive tasks. To illustrate recursion, let us begin with a simple example of computing the value of the factorial function. The factorial of a positive integer n, denoted n!, is defined as the product of the integers from 1 to n. If n=0, then n! is defined as 1 by convention. The factorial function can be defined in a manner that suggests a recursive formulation. Factorial(5) = 5.factorial(4) =&gt; thus we can define factorial(5) in terms of factorial(4). In general, for a positive integer n, we can define factorial(n) to be n times factorial(n-1). This leads to what we call a recursive definition. </a:t>
            </a:r>
          </a:p>
        </p:txBody>
      </p:sp>
    </p:spTree>
    <p:extLst>
      <p:ext uri="{BB962C8B-B14F-4D97-AF65-F5344CB8AC3E}">
        <p14:creationId xmlns:p14="http://schemas.microsoft.com/office/powerpoint/2010/main" val="2799805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6904E9-AADF-40BE-8CA9-1F128B836F1C}" type="slidenum">
              <a:rPr lang="en-US" altLang="en-US"/>
              <a:pPr/>
              <a:t>6</a:t>
            </a:fld>
            <a:endParaRPr lang="en-US" altLang="en-US"/>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r>
              <a:rPr lang="en-US" altLang="en-US" dirty="0"/>
              <a:t>The recursive definition contains one or more base cases, which are defined </a:t>
            </a:r>
            <a:r>
              <a:rPr lang="en-US" altLang="en-US" dirty="0" err="1"/>
              <a:t>nonrecursively</a:t>
            </a:r>
            <a:r>
              <a:rPr lang="en-US" altLang="en-US" dirty="0"/>
              <a:t> in terms of fixed quantities. In the case of factorial, n=0 is the base case. It also contains one or more recursive cases, which are defined by appealing to the definition of the function being implemented. We can illustrate the execution of a recursive function by means of a recursive trace. </a:t>
            </a:r>
          </a:p>
        </p:txBody>
      </p:sp>
    </p:spTree>
    <p:extLst>
      <p:ext uri="{BB962C8B-B14F-4D97-AF65-F5344CB8AC3E}">
        <p14:creationId xmlns:p14="http://schemas.microsoft.com/office/powerpoint/2010/main" val="3504008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0418E9-B926-4B16-B179-8B965E08ED99}" type="slidenum">
              <a:rPr lang="en-US" altLang="en-US"/>
              <a:pPr/>
              <a:t>12</a:t>
            </a:fld>
            <a:endParaRPr lang="en-US" altLang="en-US"/>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r>
              <a:rPr lang="en-US" altLang="en-US"/>
              <a:t>Each entry of the trace corresponds to a recursive call. Each new  recursive function call is indicated by an arrow to the newly called function. When the function returns, an arrow showing this return is drawn and the return value may be indicated with this arrow. </a:t>
            </a:r>
          </a:p>
        </p:txBody>
      </p:sp>
    </p:spTree>
    <p:extLst>
      <p:ext uri="{BB962C8B-B14F-4D97-AF65-F5344CB8AC3E}">
        <p14:creationId xmlns:p14="http://schemas.microsoft.com/office/powerpoint/2010/main" val="1290326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81CAE4-5102-486F-8EE9-7EB2C75319B3}" type="slidenum">
              <a:rPr lang="en-US" altLang="en-US"/>
              <a:pPr/>
              <a:t>13</a:t>
            </a:fld>
            <a:endParaRPr lang="en-US" altLang="en-US"/>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79627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8"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153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en-US" noProof="0" smtClean="0"/>
              <a:t>Click to edit Master title style</a:t>
            </a:r>
          </a:p>
        </p:txBody>
      </p:sp>
      <p:sp>
        <p:nvSpPr>
          <p:cNvPr id="32154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2800"/>
            </a:lvl1pPr>
          </a:lstStyle>
          <a:p>
            <a:pPr lvl="0"/>
            <a:r>
              <a:rPr lang="en-US" altLang="en-US" noProof="0" smtClean="0"/>
              <a:t>Click to edit Master subtitle style</a:t>
            </a:r>
          </a:p>
        </p:txBody>
      </p:sp>
      <p:sp>
        <p:nvSpPr>
          <p:cNvPr id="321541" name="Rectangle 5"/>
          <p:cNvSpPr>
            <a:spLocks noGrp="1" noChangeArrowheads="1"/>
          </p:cNvSpPr>
          <p:nvPr>
            <p:ph type="dt" sz="half" idx="2"/>
          </p:nvPr>
        </p:nvSpPr>
        <p:spPr>
          <a:xfrm>
            <a:off x="457200" y="6248400"/>
            <a:ext cx="2133600" cy="457200"/>
          </a:xfrm>
        </p:spPr>
        <p:txBody>
          <a:bodyPr/>
          <a:lstStyle>
            <a:lvl1pPr>
              <a:defRPr/>
            </a:lvl1pPr>
          </a:lstStyle>
          <a:p>
            <a:endParaRPr lang="en-US" altLang="en-US"/>
          </a:p>
        </p:txBody>
      </p:sp>
      <p:sp>
        <p:nvSpPr>
          <p:cNvPr id="321542" name="Rectangle 6"/>
          <p:cNvSpPr>
            <a:spLocks noGrp="1" noChangeArrowheads="1"/>
          </p:cNvSpPr>
          <p:nvPr>
            <p:ph type="ftr" sz="quarter" idx="3"/>
          </p:nvPr>
        </p:nvSpPr>
        <p:spPr/>
        <p:txBody>
          <a:bodyPr/>
          <a:lstStyle>
            <a:lvl1pPr>
              <a:defRPr/>
            </a:lvl1pPr>
          </a:lstStyle>
          <a:p>
            <a:endParaRPr lang="en-US" altLang="en-US"/>
          </a:p>
        </p:txBody>
      </p:sp>
      <p:sp>
        <p:nvSpPr>
          <p:cNvPr id="321543" name="Rectangle 7"/>
          <p:cNvSpPr>
            <a:spLocks noGrp="1" noChangeArrowheads="1"/>
          </p:cNvSpPr>
          <p:nvPr>
            <p:ph type="sldNum" sz="quarter" idx="4"/>
          </p:nvPr>
        </p:nvSpPr>
        <p:spPr/>
        <p:txBody>
          <a:bodyPr/>
          <a:lstStyle>
            <a:lvl1pPr>
              <a:defRPr/>
            </a:lvl1pPr>
          </a:lstStyle>
          <a:p>
            <a:fld id="{991E1F00-8ADF-4985-B39B-E13E97D73B28}" type="slidenum">
              <a:rPr lang="en-US" altLang="en-US"/>
              <a:pPr/>
              <a:t>‹#›</a:t>
            </a:fld>
            <a:endParaRPr lang="en-US" altLang="en-US"/>
          </a:p>
        </p:txBody>
      </p:sp>
      <p:grpSp>
        <p:nvGrpSpPr>
          <p:cNvPr id="321544" name="Group 8"/>
          <p:cNvGrpSpPr>
            <a:grpSpLocks/>
          </p:cNvGrpSpPr>
          <p:nvPr/>
        </p:nvGrpSpPr>
        <p:grpSpPr bwMode="auto">
          <a:xfrm>
            <a:off x="7493000" y="2992438"/>
            <a:ext cx="1338263" cy="2189162"/>
            <a:chOff x="4704" y="1885"/>
            <a:chExt cx="843" cy="1379"/>
          </a:xfrm>
        </p:grpSpPr>
        <p:sp>
          <p:nvSpPr>
            <p:cNvPr id="321545"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6"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7"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8"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49"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0"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1"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2"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3"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4"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5"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6"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7"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8"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59"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0"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1"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2"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3"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4"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5"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6"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7"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8"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69"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0"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1"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2"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3"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4"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1575"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21576"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EFB0BB2D-9B61-4DE2-BEF7-90733C98D91C}" type="slidenum">
              <a:rPr lang="en-US" altLang="en-US"/>
              <a:pPr/>
              <a:t>‹#›</a:t>
            </a:fld>
            <a:endParaRPr lang="en-US" altLang="en-US"/>
          </a:p>
        </p:txBody>
      </p:sp>
    </p:spTree>
    <p:extLst>
      <p:ext uri="{BB962C8B-B14F-4D97-AF65-F5344CB8AC3E}">
        <p14:creationId xmlns:p14="http://schemas.microsoft.com/office/powerpoint/2010/main" val="143008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8E33A99B-C0D1-4D2D-93CB-59BF4625FAEC}" type="slidenum">
              <a:rPr lang="en-US" altLang="en-US"/>
              <a:pPr/>
              <a:t>‹#›</a:t>
            </a:fld>
            <a:endParaRPr lang="en-US" altLang="en-US"/>
          </a:p>
        </p:txBody>
      </p:sp>
    </p:spTree>
    <p:extLst>
      <p:ext uri="{BB962C8B-B14F-4D97-AF65-F5344CB8AC3E}">
        <p14:creationId xmlns:p14="http://schemas.microsoft.com/office/powerpoint/2010/main" val="4272981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304800" y="6400800"/>
            <a:ext cx="21336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6553200" y="6248400"/>
            <a:ext cx="2133600" cy="457200"/>
          </a:xfrm>
        </p:spPr>
        <p:txBody>
          <a:bodyPr/>
          <a:lstStyle>
            <a:lvl1pPr>
              <a:defRPr/>
            </a:lvl1pPr>
          </a:lstStyle>
          <a:p>
            <a:fld id="{A995469A-90CE-44D2-84F0-44BA875E5807}" type="slidenum">
              <a:rPr lang="en-US" altLang="en-US"/>
              <a:pPr/>
              <a:t>‹#›</a:t>
            </a:fld>
            <a:endParaRPr lang="en-US" altLang="en-US"/>
          </a:p>
        </p:txBody>
      </p:sp>
    </p:spTree>
    <p:extLst>
      <p:ext uri="{BB962C8B-B14F-4D97-AF65-F5344CB8AC3E}">
        <p14:creationId xmlns:p14="http://schemas.microsoft.com/office/powerpoint/2010/main" val="1132545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122238"/>
            <a:ext cx="7543800" cy="12954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19263"/>
            <a:ext cx="40386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4000500"/>
            <a:ext cx="40386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304800" y="6400800"/>
            <a:ext cx="2133600" cy="457200"/>
          </a:xfrm>
        </p:spPr>
        <p:txBody>
          <a:bodyPr/>
          <a:lstStyle>
            <a:lvl1pPr>
              <a:defRPr/>
            </a:lvl1pPr>
          </a:lstStyle>
          <a:p>
            <a:endParaRPr lang="en-US" altLang="en-US"/>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9" name="Slide Number Placeholder 8"/>
          <p:cNvSpPr>
            <a:spLocks noGrp="1"/>
          </p:cNvSpPr>
          <p:nvPr>
            <p:ph type="sldNum" sz="quarter" idx="12"/>
          </p:nvPr>
        </p:nvSpPr>
        <p:spPr>
          <a:xfrm>
            <a:off x="6553200" y="6248400"/>
            <a:ext cx="2133600" cy="457200"/>
          </a:xfrm>
        </p:spPr>
        <p:txBody>
          <a:bodyPr/>
          <a:lstStyle>
            <a:lvl1pPr>
              <a:defRPr/>
            </a:lvl1pPr>
          </a:lstStyle>
          <a:p>
            <a:fld id="{BE3BAA88-EB80-4942-A636-90DE893DEC11}" type="slidenum">
              <a:rPr lang="en-US" altLang="en-US"/>
              <a:pPr/>
              <a:t>‹#›</a:t>
            </a:fld>
            <a:endParaRPr lang="en-US" altLang="en-US"/>
          </a:p>
        </p:txBody>
      </p:sp>
    </p:spTree>
    <p:extLst>
      <p:ext uri="{BB962C8B-B14F-4D97-AF65-F5344CB8AC3E}">
        <p14:creationId xmlns:p14="http://schemas.microsoft.com/office/powerpoint/2010/main" val="20525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9C1499B-7459-4690-A2A9-E99374BF62EF}" type="slidenum">
              <a:rPr lang="en-US" altLang="en-US"/>
              <a:pPr/>
              <a:t>‹#›</a:t>
            </a:fld>
            <a:endParaRPr lang="en-US" altLang="en-US"/>
          </a:p>
        </p:txBody>
      </p:sp>
    </p:spTree>
    <p:extLst>
      <p:ext uri="{BB962C8B-B14F-4D97-AF65-F5344CB8AC3E}">
        <p14:creationId xmlns:p14="http://schemas.microsoft.com/office/powerpoint/2010/main" val="397472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75EC273-CDA1-4EE7-A483-67F0B8D7EE97}" type="slidenum">
              <a:rPr lang="en-US" altLang="en-US"/>
              <a:pPr/>
              <a:t>‹#›</a:t>
            </a:fld>
            <a:endParaRPr lang="en-US" altLang="en-US"/>
          </a:p>
        </p:txBody>
      </p:sp>
    </p:spTree>
    <p:extLst>
      <p:ext uri="{BB962C8B-B14F-4D97-AF65-F5344CB8AC3E}">
        <p14:creationId xmlns:p14="http://schemas.microsoft.com/office/powerpoint/2010/main" val="359011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153A1FC-7297-48D4-A2BC-9E745F52F665}" type="slidenum">
              <a:rPr lang="en-US" altLang="en-US"/>
              <a:pPr/>
              <a:t>‹#›</a:t>
            </a:fld>
            <a:endParaRPr lang="en-US" altLang="en-US"/>
          </a:p>
        </p:txBody>
      </p:sp>
    </p:spTree>
    <p:extLst>
      <p:ext uri="{BB962C8B-B14F-4D97-AF65-F5344CB8AC3E}">
        <p14:creationId xmlns:p14="http://schemas.microsoft.com/office/powerpoint/2010/main" val="2375556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11152D01-964D-43A2-83C2-614830B0765F}" type="slidenum">
              <a:rPr lang="en-US" altLang="en-US"/>
              <a:pPr/>
              <a:t>‹#›</a:t>
            </a:fld>
            <a:endParaRPr lang="en-US" altLang="en-US"/>
          </a:p>
        </p:txBody>
      </p:sp>
    </p:spTree>
    <p:extLst>
      <p:ext uri="{BB962C8B-B14F-4D97-AF65-F5344CB8AC3E}">
        <p14:creationId xmlns:p14="http://schemas.microsoft.com/office/powerpoint/2010/main" val="163423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4B0534B3-C631-4D03-B037-FFB1F45BAD6F}" type="slidenum">
              <a:rPr lang="en-US" altLang="en-US"/>
              <a:pPr/>
              <a:t>‹#›</a:t>
            </a:fld>
            <a:endParaRPr lang="en-US" altLang="en-US"/>
          </a:p>
        </p:txBody>
      </p:sp>
    </p:spTree>
    <p:extLst>
      <p:ext uri="{BB962C8B-B14F-4D97-AF65-F5344CB8AC3E}">
        <p14:creationId xmlns:p14="http://schemas.microsoft.com/office/powerpoint/2010/main" val="106685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750A47DD-E4AF-46F8-B223-CF730F8409DC}" type="slidenum">
              <a:rPr lang="en-US" altLang="en-US"/>
              <a:pPr/>
              <a:t>‹#›</a:t>
            </a:fld>
            <a:endParaRPr lang="en-US" altLang="en-US"/>
          </a:p>
        </p:txBody>
      </p:sp>
    </p:spTree>
    <p:extLst>
      <p:ext uri="{BB962C8B-B14F-4D97-AF65-F5344CB8AC3E}">
        <p14:creationId xmlns:p14="http://schemas.microsoft.com/office/powerpoint/2010/main" val="2284722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D6279F5A-991A-4B11-9F32-CE604D43445A}" type="slidenum">
              <a:rPr lang="en-US" altLang="en-US"/>
              <a:pPr/>
              <a:t>‹#›</a:t>
            </a:fld>
            <a:endParaRPr lang="en-US" altLang="en-US"/>
          </a:p>
        </p:txBody>
      </p:sp>
    </p:spTree>
    <p:extLst>
      <p:ext uri="{BB962C8B-B14F-4D97-AF65-F5344CB8AC3E}">
        <p14:creationId xmlns:p14="http://schemas.microsoft.com/office/powerpoint/2010/main" val="304764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E273AC9D-D21D-4C82-A19C-01FE1D363499}" type="slidenum">
              <a:rPr lang="en-US" altLang="en-US"/>
              <a:pPr/>
              <a:t>‹#›</a:t>
            </a:fld>
            <a:endParaRPr lang="en-US" altLang="en-US"/>
          </a:p>
        </p:txBody>
      </p:sp>
    </p:spTree>
    <p:extLst>
      <p:ext uri="{BB962C8B-B14F-4D97-AF65-F5344CB8AC3E}">
        <p14:creationId xmlns:p14="http://schemas.microsoft.com/office/powerpoint/2010/main" val="25823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0514"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0515"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20516"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0517" name="Rectangle 5"/>
          <p:cNvSpPr>
            <a:spLocks noGrp="1" noChangeArrowheads="1"/>
          </p:cNvSpPr>
          <p:nvPr>
            <p:ph type="dt" sz="half" idx="2"/>
          </p:nvPr>
        </p:nvSpPr>
        <p:spPr bwMode="auto">
          <a:xfrm>
            <a:off x="304800" y="64008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en-US"/>
          </a:p>
        </p:txBody>
      </p:sp>
      <p:sp>
        <p:nvSpPr>
          <p:cNvPr id="32051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en-US" altLang="en-US"/>
          </a:p>
        </p:txBody>
      </p:sp>
      <p:sp>
        <p:nvSpPr>
          <p:cNvPr id="32051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D3C9436F-A5B9-4B3C-83C8-DBCDD4F2FF55}" type="slidenum">
              <a:rPr lang="en-US" altLang="en-US"/>
              <a:pPr/>
              <a:t>‹#›</a:t>
            </a:fld>
            <a:endParaRPr lang="en-US" altLang="en-US"/>
          </a:p>
        </p:txBody>
      </p:sp>
      <p:grpSp>
        <p:nvGrpSpPr>
          <p:cNvPr id="320520" name="Group 8"/>
          <p:cNvGrpSpPr>
            <a:grpSpLocks/>
          </p:cNvGrpSpPr>
          <p:nvPr/>
        </p:nvGrpSpPr>
        <p:grpSpPr bwMode="auto">
          <a:xfrm>
            <a:off x="8153400" y="152400"/>
            <a:ext cx="792163" cy="1295400"/>
            <a:chOff x="5136" y="960"/>
            <a:chExt cx="528" cy="864"/>
          </a:xfrm>
        </p:grpSpPr>
        <p:sp>
          <p:nvSpPr>
            <p:cNvPr id="320521"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2"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3"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4"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5"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6"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7"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8"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29"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0"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1"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2"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3"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4"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5"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6"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7"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8"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39"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0"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1"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2"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3"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4"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5"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6"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7"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8"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49"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0"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0551"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iming>
    <p:tnLst>
      <p:par>
        <p:cTn id="1" dur="indefinite" restart="never" nodeType="tmRoot"/>
      </p:par>
    </p:tnLst>
  </p:timing>
  <p:txStyles>
    <p:titleStyle>
      <a:lvl1pPr algn="l" rtl="0" fontAlgn="base">
        <a:spcBef>
          <a:spcPct val="0"/>
        </a:spcBef>
        <a:spcAft>
          <a:spcPct val="0"/>
        </a:spcAft>
        <a:defRPr sz="3900" b="1">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charset="0"/>
          <a:cs typeface="Arial" charset="0"/>
        </a:defRPr>
      </a:lvl2pPr>
      <a:lvl3pPr algn="l" rtl="0" fontAlgn="base">
        <a:spcBef>
          <a:spcPct val="0"/>
        </a:spcBef>
        <a:spcAft>
          <a:spcPct val="0"/>
        </a:spcAft>
        <a:defRPr sz="3900" b="1">
          <a:solidFill>
            <a:schemeClr val="tx2"/>
          </a:solidFill>
          <a:latin typeface="Arial" charset="0"/>
          <a:cs typeface="Arial" charset="0"/>
        </a:defRPr>
      </a:lvl3pPr>
      <a:lvl4pPr algn="l" rtl="0" fontAlgn="base">
        <a:spcBef>
          <a:spcPct val="0"/>
        </a:spcBef>
        <a:spcAft>
          <a:spcPct val="0"/>
        </a:spcAft>
        <a:defRPr sz="3900" b="1">
          <a:solidFill>
            <a:schemeClr val="tx2"/>
          </a:solidFill>
          <a:latin typeface="Arial" charset="0"/>
          <a:cs typeface="Arial" charset="0"/>
        </a:defRPr>
      </a:lvl4pPr>
      <a:lvl5pPr algn="l" rtl="0" fontAlgn="base">
        <a:spcBef>
          <a:spcPct val="0"/>
        </a:spcBef>
        <a:spcAft>
          <a:spcPct val="0"/>
        </a:spcAft>
        <a:defRPr sz="3900" b="1">
          <a:solidFill>
            <a:schemeClr val="tx2"/>
          </a:solidFill>
          <a:latin typeface="Arial" charset="0"/>
          <a:cs typeface="Arial" charset="0"/>
        </a:defRPr>
      </a:lvl5pPr>
      <a:lvl6pPr marL="457200" algn="l" rtl="0" fontAlgn="base">
        <a:spcBef>
          <a:spcPct val="0"/>
        </a:spcBef>
        <a:spcAft>
          <a:spcPct val="0"/>
        </a:spcAft>
        <a:defRPr sz="3900" b="1">
          <a:solidFill>
            <a:schemeClr val="tx2"/>
          </a:solidFill>
          <a:latin typeface="Arial" charset="0"/>
          <a:cs typeface="Arial" charset="0"/>
        </a:defRPr>
      </a:lvl6pPr>
      <a:lvl7pPr marL="914400" algn="l" rtl="0" fontAlgn="base">
        <a:spcBef>
          <a:spcPct val="0"/>
        </a:spcBef>
        <a:spcAft>
          <a:spcPct val="0"/>
        </a:spcAft>
        <a:defRPr sz="3900" b="1">
          <a:solidFill>
            <a:schemeClr val="tx2"/>
          </a:solidFill>
          <a:latin typeface="Arial" charset="0"/>
          <a:cs typeface="Arial" charset="0"/>
        </a:defRPr>
      </a:lvl7pPr>
      <a:lvl8pPr marL="1371600" algn="l" rtl="0" fontAlgn="base">
        <a:spcBef>
          <a:spcPct val="0"/>
        </a:spcBef>
        <a:spcAft>
          <a:spcPct val="0"/>
        </a:spcAft>
        <a:defRPr sz="3900" b="1">
          <a:solidFill>
            <a:schemeClr val="tx2"/>
          </a:solidFill>
          <a:latin typeface="Arial" charset="0"/>
          <a:cs typeface="Arial" charset="0"/>
        </a:defRPr>
      </a:lvl8pPr>
      <a:lvl9pPr marL="1828800" algn="l" rtl="0" fontAlgn="base">
        <a:spcBef>
          <a:spcPct val="0"/>
        </a:spcBef>
        <a:spcAft>
          <a:spcPct val="0"/>
        </a:spcAft>
        <a:defRPr sz="3900" b="1">
          <a:solidFill>
            <a:schemeClr val="tx2"/>
          </a:solidFill>
          <a:latin typeface="Arial" charset="0"/>
          <a:cs typeface="Arial" charset="0"/>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26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300">
          <a:solidFill>
            <a:schemeClr val="tx1"/>
          </a:solidFill>
          <a:latin typeface="+mn-lt"/>
          <a:cs typeface="+mn-cs"/>
        </a:defRPr>
      </a:lvl2pPr>
      <a:lvl3pPr marL="987425" indent="-293688" algn="l" rtl="0" fontAlgn="base">
        <a:spcBef>
          <a:spcPct val="20000"/>
        </a:spcBef>
        <a:spcAft>
          <a:spcPct val="0"/>
        </a:spcAft>
        <a:buClr>
          <a:schemeClr val="accent1"/>
        </a:buClr>
        <a:buSzPct val="70000"/>
        <a:buFont typeface="Wingdings" pitchFamily="2" charset="2"/>
        <a:buChar char="l"/>
        <a:defRPr sz="2000">
          <a:solidFill>
            <a:schemeClr val="tx1"/>
          </a:solidFill>
          <a:latin typeface="+mn-lt"/>
          <a:cs typeface="+mn-cs"/>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1"/>
          </a:solidFill>
          <a:latin typeface="+mn-lt"/>
          <a:cs typeface="+mn-cs"/>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ctrTitle"/>
          </p:nvPr>
        </p:nvSpPr>
        <p:spPr/>
        <p:txBody>
          <a:bodyPr/>
          <a:lstStyle/>
          <a:p>
            <a:r>
              <a:rPr lang="en-US" altLang="en-US"/>
              <a:t>Recursion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417638"/>
          </a:xfrm>
        </p:spPr>
        <p:txBody>
          <a:bodyPr/>
          <a:lstStyle/>
          <a:p>
            <a:r>
              <a:rPr lang="en-US" dirty="0" smtClean="0"/>
              <a:t>Example III using recursion: Fibonacci Series</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a:t>The Fibonacci series, begins with 0 and 1 and </a:t>
            </a:r>
            <a:endParaRPr lang="en-US" dirty="0" smtClean="0"/>
          </a:p>
          <a:p>
            <a:pPr lvl="1"/>
            <a:r>
              <a:rPr lang="en-US" dirty="0" smtClean="0"/>
              <a:t>has </a:t>
            </a:r>
            <a:r>
              <a:rPr lang="en-US" dirty="0"/>
              <a:t>the property that each subsequent Fibonacci number </a:t>
            </a:r>
            <a:endParaRPr lang="en-US" dirty="0" smtClean="0"/>
          </a:p>
          <a:p>
            <a:pPr lvl="2"/>
            <a:r>
              <a:rPr lang="en-US" dirty="0" smtClean="0"/>
              <a:t>is </a:t>
            </a:r>
            <a:r>
              <a:rPr lang="en-US" dirty="0"/>
              <a:t>the sum of the previous two.</a:t>
            </a:r>
          </a:p>
          <a:p>
            <a:pPr lvl="3"/>
            <a:r>
              <a:rPr lang="en-US" dirty="0"/>
              <a:t>0, 1, 1, 2, 3, 5, 8, 13, 21, …</a:t>
            </a:r>
          </a:p>
          <a:p>
            <a:endParaRPr lang="en-US" dirty="0" smtClean="0">
              <a:latin typeface="Courier" pitchFamily="49" charset="0"/>
            </a:endParaRPr>
          </a:p>
          <a:p>
            <a:r>
              <a:rPr lang="en-US" dirty="0"/>
              <a:t>The ratio of successive Fibonacci numbers converges </a:t>
            </a:r>
            <a:r>
              <a:rPr lang="en-US" dirty="0" smtClean="0"/>
              <a:t>to </a:t>
            </a:r>
          </a:p>
          <a:p>
            <a:pPr lvl="1"/>
            <a:r>
              <a:rPr lang="en-US" dirty="0" smtClean="0"/>
              <a:t>a </a:t>
            </a:r>
            <a:r>
              <a:rPr lang="en-US" dirty="0"/>
              <a:t>constant value of 1.618…,</a:t>
            </a:r>
          </a:p>
          <a:p>
            <a:pPr lvl="2"/>
            <a:r>
              <a:rPr lang="en-US" dirty="0"/>
              <a:t>called the golden ratio or the golden mean. </a:t>
            </a:r>
          </a:p>
          <a:p>
            <a:pPr lvl="1"/>
            <a:endParaRPr lang="en-US" dirty="0" smtClean="0"/>
          </a:p>
          <a:p>
            <a:r>
              <a:rPr lang="en-US" dirty="0"/>
              <a:t>The Fibonacci series may be defined </a:t>
            </a:r>
            <a:r>
              <a:rPr lang="en-US" dirty="0" smtClean="0"/>
              <a:t>recursively:</a:t>
            </a:r>
            <a:endParaRPr lang="en-US" dirty="0"/>
          </a:p>
          <a:p>
            <a:pPr lvl="2"/>
            <a:r>
              <a:rPr lang="en-US" dirty="0" err="1" smtClean="0">
                <a:latin typeface="Courier" pitchFamily="49" charset="0"/>
              </a:rPr>
              <a:t>fibonacci</a:t>
            </a:r>
            <a:r>
              <a:rPr lang="en-US" dirty="0" smtClean="0">
                <a:latin typeface="Courier" pitchFamily="49" charset="0"/>
              </a:rPr>
              <a:t>(0</a:t>
            </a:r>
            <a:r>
              <a:rPr lang="en-US" dirty="0">
                <a:latin typeface="Courier" pitchFamily="49" charset="0"/>
              </a:rPr>
              <a:t>) = 0</a:t>
            </a:r>
            <a:br>
              <a:rPr lang="en-US" dirty="0">
                <a:latin typeface="Courier" pitchFamily="49" charset="0"/>
              </a:rPr>
            </a:br>
            <a:r>
              <a:rPr lang="en-US" dirty="0" err="1">
                <a:latin typeface="Courier" pitchFamily="49" charset="0"/>
              </a:rPr>
              <a:t>fibonacci</a:t>
            </a:r>
            <a:r>
              <a:rPr lang="en-US" dirty="0">
                <a:latin typeface="Courier" pitchFamily="49" charset="0"/>
              </a:rPr>
              <a:t>(1) = 1</a:t>
            </a:r>
            <a:br>
              <a:rPr lang="en-US" dirty="0">
                <a:latin typeface="Courier" pitchFamily="49" charset="0"/>
              </a:rPr>
            </a:br>
            <a:r>
              <a:rPr lang="en-US" dirty="0" err="1">
                <a:latin typeface="Courier" pitchFamily="49" charset="0"/>
              </a:rPr>
              <a:t>fibonacci</a:t>
            </a:r>
            <a:r>
              <a:rPr lang="en-US" dirty="0">
                <a:latin typeface="Courier" pitchFamily="49" charset="0"/>
              </a:rPr>
              <a:t>(n) = </a:t>
            </a:r>
            <a:r>
              <a:rPr lang="en-US" dirty="0" err="1" smtClean="0">
                <a:latin typeface="Courier" pitchFamily="49" charset="0"/>
              </a:rPr>
              <a:t>fibonacci</a:t>
            </a:r>
            <a:r>
              <a:rPr lang="en-US" dirty="0" smtClean="0">
                <a:latin typeface="Courier" pitchFamily="49" charset="0"/>
              </a:rPr>
              <a:t>(n–1</a:t>
            </a:r>
            <a:r>
              <a:rPr lang="en-US" dirty="0">
                <a:latin typeface="Courier" pitchFamily="49" charset="0"/>
              </a:rPr>
              <a:t>) + </a:t>
            </a:r>
            <a:r>
              <a:rPr lang="en-US" dirty="0" err="1" smtClean="0">
                <a:latin typeface="Courier" pitchFamily="49" charset="0"/>
              </a:rPr>
              <a:t>fibonacci</a:t>
            </a:r>
            <a:r>
              <a:rPr lang="en-US" dirty="0" smtClean="0">
                <a:latin typeface="Courier" pitchFamily="49" charset="0"/>
              </a:rPr>
              <a:t>(n–2</a:t>
            </a:r>
            <a:r>
              <a:rPr lang="en-US" dirty="0">
                <a:latin typeface="Courier" pitchFamily="49" charset="0"/>
              </a:rPr>
              <a:t>)</a:t>
            </a:r>
          </a:p>
          <a:p>
            <a:endParaRPr lang="en-US" dirty="0"/>
          </a:p>
        </p:txBody>
      </p:sp>
    </p:spTree>
    <p:extLst>
      <p:ext uri="{BB962C8B-B14F-4D97-AF65-F5344CB8AC3E}">
        <p14:creationId xmlns:p14="http://schemas.microsoft.com/office/powerpoint/2010/main" val="2180015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417638"/>
          </a:xfrm>
        </p:spPr>
        <p:txBody>
          <a:bodyPr/>
          <a:lstStyle/>
          <a:p>
            <a:r>
              <a:rPr lang="en-US" dirty="0" smtClean="0"/>
              <a:t>Example III using recursion: Fibonacci Series</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a:t>Two base cases </a:t>
            </a:r>
            <a:r>
              <a:rPr lang="en-US" dirty="0" smtClean="0"/>
              <a:t>for Fibonacci method</a:t>
            </a:r>
            <a:endParaRPr lang="en-US" dirty="0"/>
          </a:p>
          <a:p>
            <a:pPr lvl="1"/>
            <a:r>
              <a:rPr lang="en-US" dirty="0" err="1"/>
              <a:t>fibonacci</a:t>
            </a:r>
            <a:r>
              <a:rPr lang="en-US" dirty="0"/>
              <a:t>(0) is defined to be 0</a:t>
            </a:r>
          </a:p>
          <a:p>
            <a:pPr lvl="1"/>
            <a:r>
              <a:rPr lang="en-US" dirty="0" err="1"/>
              <a:t>fibonacci</a:t>
            </a:r>
            <a:r>
              <a:rPr lang="en-US" dirty="0"/>
              <a:t>(1) to be 1 </a:t>
            </a:r>
          </a:p>
          <a:p>
            <a:endParaRPr lang="en-US" dirty="0" smtClean="0">
              <a:latin typeface="Courier" pitchFamily="49" charset="0"/>
            </a:endParaRPr>
          </a:p>
          <a:p>
            <a:r>
              <a:rPr lang="en-US" dirty="0"/>
              <a:t>Fibonacci numbers tend to become large quickly.</a:t>
            </a:r>
          </a:p>
          <a:p>
            <a:pPr lvl="1"/>
            <a:r>
              <a:rPr lang="en-US" dirty="0"/>
              <a:t>We use type </a:t>
            </a:r>
            <a:r>
              <a:rPr lang="en-US" dirty="0" err="1">
                <a:latin typeface="Courier" pitchFamily="49" charset="0"/>
              </a:rPr>
              <a:t>BigInteger</a:t>
            </a:r>
            <a:r>
              <a:rPr lang="en-US" dirty="0"/>
              <a:t> as the </a:t>
            </a:r>
            <a:r>
              <a:rPr lang="en-US" dirty="0" err="1" smtClean="0"/>
              <a:t>the</a:t>
            </a:r>
            <a:r>
              <a:rPr lang="en-US" dirty="0" smtClean="0"/>
              <a:t> </a:t>
            </a:r>
            <a:r>
              <a:rPr lang="en-US" dirty="0"/>
              <a:t>return type of </a:t>
            </a:r>
            <a:endParaRPr lang="en-US" dirty="0" smtClean="0"/>
          </a:p>
          <a:p>
            <a:pPr lvl="2"/>
            <a:r>
              <a:rPr lang="en-US" dirty="0" smtClean="0"/>
              <a:t>The </a:t>
            </a:r>
            <a:r>
              <a:rPr lang="en-US" dirty="0" err="1" smtClean="0"/>
              <a:t>fibonacci</a:t>
            </a:r>
            <a:r>
              <a:rPr lang="en-US" dirty="0" smtClean="0"/>
              <a:t> method</a:t>
            </a:r>
          </a:p>
          <a:p>
            <a:pPr lvl="1"/>
            <a:endParaRPr lang="en-US" dirty="0"/>
          </a:p>
          <a:p>
            <a:r>
              <a:rPr lang="en-US" dirty="0" err="1">
                <a:latin typeface="Courier" pitchFamily="49" charset="0"/>
              </a:rPr>
              <a:t>BigInteger</a:t>
            </a:r>
            <a:r>
              <a:rPr lang="en-US" dirty="0"/>
              <a:t> methods </a:t>
            </a:r>
            <a:r>
              <a:rPr lang="en-US" dirty="0">
                <a:latin typeface="Courier" pitchFamily="49" charset="0"/>
              </a:rPr>
              <a:t>multiply</a:t>
            </a:r>
            <a:r>
              <a:rPr lang="en-US" dirty="0"/>
              <a:t> and </a:t>
            </a:r>
            <a:r>
              <a:rPr lang="en-US" dirty="0">
                <a:latin typeface="Courier" pitchFamily="49" charset="0"/>
              </a:rPr>
              <a:t>subtract</a:t>
            </a:r>
            <a:r>
              <a:rPr lang="en-US" dirty="0"/>
              <a:t> </a:t>
            </a:r>
            <a:endParaRPr lang="en-US" dirty="0" smtClean="0"/>
          </a:p>
          <a:p>
            <a:pPr lvl="1"/>
            <a:r>
              <a:rPr lang="en-US" dirty="0" smtClean="0"/>
              <a:t>implement </a:t>
            </a:r>
            <a:r>
              <a:rPr lang="en-US" dirty="0"/>
              <a:t>multiplication and subtraction. </a:t>
            </a:r>
            <a:endParaRPr lang="en-US" dirty="0" smtClean="0"/>
          </a:p>
          <a:p>
            <a:pPr lvl="1"/>
            <a:endParaRPr lang="en-US" dirty="0"/>
          </a:p>
          <a:p>
            <a:r>
              <a:rPr lang="en-US" dirty="0" smtClean="0"/>
              <a:t>Refer to </a:t>
            </a:r>
            <a:r>
              <a:rPr lang="en-US" dirty="0" err="1" smtClean="0">
                <a:latin typeface="Courier" pitchFamily="49" charset="0"/>
              </a:rPr>
              <a:t>FibonacciApp</a:t>
            </a:r>
            <a:r>
              <a:rPr lang="en-US" dirty="0" smtClean="0"/>
              <a:t> project</a:t>
            </a:r>
            <a:endParaRPr lang="en-US" dirty="0"/>
          </a:p>
        </p:txBody>
      </p:sp>
    </p:spTree>
    <p:extLst>
      <p:ext uri="{BB962C8B-B14F-4D97-AF65-F5344CB8AC3E}">
        <p14:creationId xmlns:p14="http://schemas.microsoft.com/office/powerpoint/2010/main" val="164839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6200" y="0"/>
            <a:ext cx="8077200" cy="1417638"/>
          </a:xfrm>
        </p:spPr>
        <p:txBody>
          <a:bodyPr/>
          <a:lstStyle/>
          <a:p>
            <a:r>
              <a:rPr lang="en-US" altLang="en-US" sz="3500" dirty="0"/>
              <a:t>Visualizing </a:t>
            </a:r>
            <a:r>
              <a:rPr lang="en-US" altLang="en-US" sz="3500" dirty="0" smtClean="0"/>
              <a:t>Recursion for Factorial</a:t>
            </a:r>
            <a:endParaRPr lang="en-US" altLang="en-US" sz="3500" dirty="0"/>
          </a:p>
        </p:txBody>
      </p:sp>
      <p:sp>
        <p:nvSpPr>
          <p:cNvPr id="548867" name="Rectangle 3"/>
          <p:cNvSpPr>
            <a:spLocks noGrp="1" noChangeArrowheads="1"/>
          </p:cNvSpPr>
          <p:nvPr>
            <p:ph type="body" sz="half" idx="1"/>
          </p:nvPr>
        </p:nvSpPr>
        <p:spPr>
          <a:xfrm>
            <a:off x="0" y="1676400"/>
            <a:ext cx="4602163" cy="5181600"/>
          </a:xfrm>
        </p:spPr>
        <p:txBody>
          <a:bodyPr/>
          <a:lstStyle/>
          <a:p>
            <a:r>
              <a:rPr lang="en-US" altLang="en-US" sz="2200" dirty="0"/>
              <a:t>Recursion trace</a:t>
            </a:r>
          </a:p>
          <a:p>
            <a:endParaRPr lang="en-US" altLang="en-US" sz="2200" dirty="0"/>
          </a:p>
          <a:p>
            <a:r>
              <a:rPr lang="en-US" altLang="en-US" sz="2200" dirty="0"/>
              <a:t>A box for each recursive call</a:t>
            </a:r>
          </a:p>
          <a:p>
            <a:endParaRPr lang="en-US" altLang="en-US" sz="2200" dirty="0"/>
          </a:p>
          <a:p>
            <a:r>
              <a:rPr lang="en-US" altLang="en-US" sz="2200" dirty="0"/>
              <a:t>An arrow from each caller </a:t>
            </a:r>
          </a:p>
          <a:p>
            <a:pPr lvl="1"/>
            <a:r>
              <a:rPr lang="en-US" altLang="en-US" sz="2100" dirty="0"/>
              <a:t>to </a:t>
            </a:r>
            <a:r>
              <a:rPr lang="en-US" altLang="en-US" sz="2100" dirty="0" err="1"/>
              <a:t>callee</a:t>
            </a:r>
            <a:endParaRPr lang="en-US" altLang="en-US" sz="2100" dirty="0"/>
          </a:p>
          <a:p>
            <a:endParaRPr lang="en-US" altLang="en-US" sz="2200" dirty="0"/>
          </a:p>
          <a:p>
            <a:r>
              <a:rPr lang="en-US" altLang="en-US" sz="2200" dirty="0"/>
              <a:t>An arrow from each </a:t>
            </a:r>
            <a:r>
              <a:rPr lang="en-US" altLang="en-US" sz="2200" dirty="0" err="1"/>
              <a:t>callee</a:t>
            </a:r>
            <a:r>
              <a:rPr lang="en-US" altLang="en-US" sz="2200" dirty="0"/>
              <a:t> </a:t>
            </a:r>
          </a:p>
          <a:p>
            <a:pPr lvl="1"/>
            <a:r>
              <a:rPr lang="en-US" altLang="en-US" sz="2100" dirty="0"/>
              <a:t>to caller showing return value</a:t>
            </a:r>
          </a:p>
        </p:txBody>
      </p:sp>
      <p:sp>
        <p:nvSpPr>
          <p:cNvPr id="548868" name="Text Box 4"/>
          <p:cNvSpPr txBox="1">
            <a:spLocks noChangeArrowheads="1"/>
          </p:cNvSpPr>
          <p:nvPr/>
        </p:nvSpPr>
        <p:spPr bwMode="auto">
          <a:xfrm>
            <a:off x="5181600" y="1752600"/>
            <a:ext cx="352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tx2"/>
                </a:solidFill>
                <a:latin typeface="Tahoma" pitchFamily="34" charset="0"/>
              </a:rPr>
              <a:t>Example recursion trace:</a:t>
            </a:r>
          </a:p>
        </p:txBody>
      </p:sp>
      <p:grpSp>
        <p:nvGrpSpPr>
          <p:cNvPr id="548869" name="Group 5"/>
          <p:cNvGrpSpPr>
            <a:grpSpLocks noChangeAspect="1"/>
          </p:cNvGrpSpPr>
          <p:nvPr/>
        </p:nvGrpSpPr>
        <p:grpSpPr bwMode="auto">
          <a:xfrm>
            <a:off x="4602163" y="2398713"/>
            <a:ext cx="4237037" cy="3316287"/>
            <a:chOff x="2899" y="1511"/>
            <a:chExt cx="2669" cy="2089"/>
          </a:xfrm>
        </p:grpSpPr>
        <p:sp>
          <p:nvSpPr>
            <p:cNvPr id="548870" name="AutoShape 6"/>
            <p:cNvSpPr>
              <a:spLocks noChangeAspect="1" noChangeArrowheads="1" noTextEdit="1"/>
            </p:cNvSpPr>
            <p:nvPr/>
          </p:nvSpPr>
          <p:spPr bwMode="auto">
            <a:xfrm>
              <a:off x="2899" y="1511"/>
              <a:ext cx="2669" cy="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8871" name="Freeform 7"/>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endParaRPr lang="en-US"/>
            </a:p>
          </p:txBody>
        </p:sp>
        <p:sp>
          <p:nvSpPr>
            <p:cNvPr id="548872" name="Freeform 8"/>
            <p:cNvSpPr>
              <a:spLocks/>
            </p:cNvSpPr>
            <p:nvPr/>
          </p:nvSpPr>
          <p:spPr bwMode="auto">
            <a:xfrm>
              <a:off x="2910" y="175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192 h 768"/>
                <a:gd name="T18" fmla="*/ 0 w 3840"/>
                <a:gd name="T19" fmla="*/ 576 h 768"/>
                <a:gd name="T20" fmla="*/ 192 w 3840"/>
                <a:gd name="T21"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192"/>
                  </a:ln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873" name="Rectangle 9"/>
            <p:cNvSpPr>
              <a:spLocks noChangeArrowheads="1"/>
            </p:cNvSpPr>
            <p:nvPr/>
          </p:nvSpPr>
          <p:spPr bwMode="auto">
            <a:xfrm>
              <a:off x="2954" y="1796"/>
              <a:ext cx="8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recursiveFactorial</a:t>
              </a:r>
              <a:endParaRPr lang="en-US" altLang="en-US" sz="2400">
                <a:latin typeface="Tahoma" pitchFamily="34" charset="0"/>
              </a:endParaRPr>
            </a:p>
          </p:txBody>
        </p:sp>
        <p:sp>
          <p:nvSpPr>
            <p:cNvPr id="548874" name="Rectangle 10"/>
            <p:cNvSpPr>
              <a:spLocks noChangeArrowheads="1"/>
            </p:cNvSpPr>
            <p:nvPr/>
          </p:nvSpPr>
          <p:spPr bwMode="auto">
            <a:xfrm>
              <a:off x="3756" y="1796"/>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75" name="Rectangle 11"/>
            <p:cNvSpPr>
              <a:spLocks noChangeArrowheads="1"/>
            </p:cNvSpPr>
            <p:nvPr/>
          </p:nvSpPr>
          <p:spPr bwMode="auto">
            <a:xfrm>
              <a:off x="3790" y="1796"/>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4</a:t>
              </a:r>
              <a:endParaRPr lang="en-US" altLang="en-US" sz="2400">
                <a:latin typeface="Tahoma" pitchFamily="34" charset="0"/>
              </a:endParaRPr>
            </a:p>
          </p:txBody>
        </p:sp>
        <p:sp>
          <p:nvSpPr>
            <p:cNvPr id="548876" name="Rectangle 12"/>
            <p:cNvSpPr>
              <a:spLocks noChangeArrowheads="1"/>
            </p:cNvSpPr>
            <p:nvPr/>
          </p:nvSpPr>
          <p:spPr bwMode="auto">
            <a:xfrm>
              <a:off x="3850" y="1796"/>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77" name="Line 13"/>
            <p:cNvSpPr>
              <a:spLocks noChangeShapeType="1"/>
            </p:cNvSpPr>
            <p:nvPr/>
          </p:nvSpPr>
          <p:spPr bwMode="auto">
            <a:xfrm>
              <a:off x="3470" y="1960"/>
              <a:ext cx="44"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878" name="Freeform 14"/>
            <p:cNvSpPr>
              <a:spLocks/>
            </p:cNvSpPr>
            <p:nvPr/>
          </p:nvSpPr>
          <p:spPr bwMode="auto">
            <a:xfrm>
              <a:off x="3498" y="2130"/>
              <a:ext cx="30" cy="34"/>
            </a:xfrm>
            <a:custGeom>
              <a:avLst/>
              <a:gdLst>
                <a:gd name="T0" fmla="*/ 30 w 30"/>
                <a:gd name="T1" fmla="*/ 0 h 34"/>
                <a:gd name="T2" fmla="*/ 23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879" name="Freeform 15"/>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endParaRPr lang="en-US"/>
            </a:p>
          </p:txBody>
        </p:sp>
        <p:sp>
          <p:nvSpPr>
            <p:cNvPr id="548880" name="Freeform 16"/>
            <p:cNvSpPr>
              <a:spLocks/>
            </p:cNvSpPr>
            <p:nvPr/>
          </p:nvSpPr>
          <p:spPr bwMode="auto">
            <a:xfrm>
              <a:off x="3011" y="2164"/>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881" name="Rectangle 17"/>
            <p:cNvSpPr>
              <a:spLocks noChangeArrowheads="1"/>
            </p:cNvSpPr>
            <p:nvPr/>
          </p:nvSpPr>
          <p:spPr bwMode="auto">
            <a:xfrm>
              <a:off x="3056" y="2203"/>
              <a:ext cx="8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recursiveFactorial</a:t>
              </a:r>
              <a:endParaRPr lang="en-US" altLang="en-US" sz="2400">
                <a:latin typeface="Tahoma" pitchFamily="34" charset="0"/>
              </a:endParaRPr>
            </a:p>
          </p:txBody>
        </p:sp>
        <p:sp>
          <p:nvSpPr>
            <p:cNvPr id="548882" name="Rectangle 18"/>
            <p:cNvSpPr>
              <a:spLocks noChangeArrowheads="1"/>
            </p:cNvSpPr>
            <p:nvPr/>
          </p:nvSpPr>
          <p:spPr bwMode="auto">
            <a:xfrm>
              <a:off x="3858" y="2203"/>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83" name="Rectangle 19"/>
            <p:cNvSpPr>
              <a:spLocks noChangeArrowheads="1"/>
            </p:cNvSpPr>
            <p:nvPr/>
          </p:nvSpPr>
          <p:spPr bwMode="auto">
            <a:xfrm>
              <a:off x="3892" y="2203"/>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3</a:t>
              </a:r>
              <a:endParaRPr lang="en-US" altLang="en-US" sz="2400">
                <a:latin typeface="Tahoma" pitchFamily="34" charset="0"/>
              </a:endParaRPr>
            </a:p>
          </p:txBody>
        </p:sp>
        <p:sp>
          <p:nvSpPr>
            <p:cNvPr id="548884" name="Rectangle 20"/>
            <p:cNvSpPr>
              <a:spLocks noChangeArrowheads="1"/>
            </p:cNvSpPr>
            <p:nvPr/>
          </p:nvSpPr>
          <p:spPr bwMode="auto">
            <a:xfrm>
              <a:off x="3951" y="2203"/>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85" name="Line 21"/>
            <p:cNvSpPr>
              <a:spLocks noChangeShapeType="1"/>
            </p:cNvSpPr>
            <p:nvPr/>
          </p:nvSpPr>
          <p:spPr bwMode="auto">
            <a:xfrm>
              <a:off x="3572" y="2367"/>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886" name="Freeform 22"/>
            <p:cNvSpPr>
              <a:spLocks/>
            </p:cNvSpPr>
            <p:nvPr/>
          </p:nvSpPr>
          <p:spPr bwMode="auto">
            <a:xfrm>
              <a:off x="3600" y="2537"/>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887" name="Freeform 23"/>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endParaRPr lang="en-US"/>
            </a:p>
          </p:txBody>
        </p:sp>
        <p:sp>
          <p:nvSpPr>
            <p:cNvPr id="548888" name="Freeform 24"/>
            <p:cNvSpPr>
              <a:spLocks/>
            </p:cNvSpPr>
            <p:nvPr/>
          </p:nvSpPr>
          <p:spPr bwMode="auto">
            <a:xfrm>
              <a:off x="3113" y="2571"/>
              <a:ext cx="1019"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889" name="Rectangle 25"/>
            <p:cNvSpPr>
              <a:spLocks noChangeArrowheads="1"/>
            </p:cNvSpPr>
            <p:nvPr/>
          </p:nvSpPr>
          <p:spPr bwMode="auto">
            <a:xfrm>
              <a:off x="3158" y="2611"/>
              <a:ext cx="8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recursiveFactorial</a:t>
              </a:r>
              <a:endParaRPr lang="en-US" altLang="en-US" sz="2400">
                <a:latin typeface="Tahoma" pitchFamily="34" charset="0"/>
              </a:endParaRPr>
            </a:p>
          </p:txBody>
        </p:sp>
        <p:sp>
          <p:nvSpPr>
            <p:cNvPr id="548890" name="Rectangle 26"/>
            <p:cNvSpPr>
              <a:spLocks noChangeArrowheads="1"/>
            </p:cNvSpPr>
            <p:nvPr/>
          </p:nvSpPr>
          <p:spPr bwMode="auto">
            <a:xfrm>
              <a:off x="3960" y="2611"/>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91" name="Rectangle 27"/>
            <p:cNvSpPr>
              <a:spLocks noChangeArrowheads="1"/>
            </p:cNvSpPr>
            <p:nvPr/>
          </p:nvSpPr>
          <p:spPr bwMode="auto">
            <a:xfrm>
              <a:off x="3994" y="26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2</a:t>
              </a:r>
              <a:endParaRPr lang="en-US" altLang="en-US" sz="2400">
                <a:latin typeface="Tahoma" pitchFamily="34" charset="0"/>
              </a:endParaRPr>
            </a:p>
          </p:txBody>
        </p:sp>
        <p:sp>
          <p:nvSpPr>
            <p:cNvPr id="548892" name="Rectangle 28"/>
            <p:cNvSpPr>
              <a:spLocks noChangeArrowheads="1"/>
            </p:cNvSpPr>
            <p:nvPr/>
          </p:nvSpPr>
          <p:spPr bwMode="auto">
            <a:xfrm>
              <a:off x="4053" y="2611"/>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93" name="Line 29"/>
            <p:cNvSpPr>
              <a:spLocks noChangeShapeType="1"/>
            </p:cNvSpPr>
            <p:nvPr/>
          </p:nvSpPr>
          <p:spPr bwMode="auto">
            <a:xfrm>
              <a:off x="3673" y="2775"/>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894" name="Freeform 30"/>
            <p:cNvSpPr>
              <a:spLocks/>
            </p:cNvSpPr>
            <p:nvPr/>
          </p:nvSpPr>
          <p:spPr bwMode="auto">
            <a:xfrm>
              <a:off x="3702" y="2945"/>
              <a:ext cx="30" cy="34"/>
            </a:xfrm>
            <a:custGeom>
              <a:avLst/>
              <a:gdLst>
                <a:gd name="T0" fmla="*/ 30 w 30"/>
                <a:gd name="T1" fmla="*/ 0 h 34"/>
                <a:gd name="T2" fmla="*/ 22 w 30"/>
                <a:gd name="T3" fmla="*/ 34 h 34"/>
                <a:gd name="T4" fmla="*/ 0 w 30"/>
                <a:gd name="T5" fmla="*/ 7 h 34"/>
                <a:gd name="T6" fmla="*/ 30 w 30"/>
                <a:gd name="T7" fmla="*/ 0 h 34"/>
              </a:gdLst>
              <a:ahLst/>
              <a:cxnLst>
                <a:cxn ang="0">
                  <a:pos x="T0" y="T1"/>
                </a:cxn>
                <a:cxn ang="0">
                  <a:pos x="T2" y="T3"/>
                </a:cxn>
                <a:cxn ang="0">
                  <a:pos x="T4" y="T5"/>
                </a:cxn>
                <a:cxn ang="0">
                  <a:pos x="T6" y="T7"/>
                </a:cxn>
              </a:cxnLst>
              <a:rect l="0" t="0" r="r" b="b"/>
              <a:pathLst>
                <a:path w="30" h="34">
                  <a:moveTo>
                    <a:pt x="30" y="0"/>
                  </a:moveTo>
                  <a:lnTo>
                    <a:pt x="22" y="34"/>
                  </a:lnTo>
                  <a:lnTo>
                    <a:pt x="0" y="7"/>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895" name="Freeform 31"/>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endParaRPr lang="en-US"/>
            </a:p>
          </p:txBody>
        </p:sp>
        <p:sp>
          <p:nvSpPr>
            <p:cNvPr id="548896" name="Freeform 32"/>
            <p:cNvSpPr>
              <a:spLocks/>
            </p:cNvSpPr>
            <p:nvPr/>
          </p:nvSpPr>
          <p:spPr bwMode="auto">
            <a:xfrm>
              <a:off x="3215" y="2979"/>
              <a:ext cx="1019" cy="203"/>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897" name="Rectangle 33"/>
            <p:cNvSpPr>
              <a:spLocks noChangeArrowheads="1"/>
            </p:cNvSpPr>
            <p:nvPr/>
          </p:nvSpPr>
          <p:spPr bwMode="auto">
            <a:xfrm>
              <a:off x="3260" y="3018"/>
              <a:ext cx="8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recursiveFactorial</a:t>
              </a:r>
              <a:endParaRPr lang="en-US" altLang="en-US" sz="2400">
                <a:latin typeface="Tahoma" pitchFamily="34" charset="0"/>
              </a:endParaRPr>
            </a:p>
          </p:txBody>
        </p:sp>
        <p:sp>
          <p:nvSpPr>
            <p:cNvPr id="548898" name="Rectangle 34"/>
            <p:cNvSpPr>
              <a:spLocks noChangeArrowheads="1"/>
            </p:cNvSpPr>
            <p:nvPr/>
          </p:nvSpPr>
          <p:spPr bwMode="auto">
            <a:xfrm>
              <a:off x="4062" y="3018"/>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899" name="Rectangle 35"/>
            <p:cNvSpPr>
              <a:spLocks noChangeArrowheads="1"/>
            </p:cNvSpPr>
            <p:nvPr/>
          </p:nvSpPr>
          <p:spPr bwMode="auto">
            <a:xfrm>
              <a:off x="4096" y="30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1</a:t>
              </a:r>
              <a:endParaRPr lang="en-US" altLang="en-US" sz="2400">
                <a:latin typeface="Tahoma" pitchFamily="34" charset="0"/>
              </a:endParaRPr>
            </a:p>
          </p:txBody>
        </p:sp>
        <p:sp>
          <p:nvSpPr>
            <p:cNvPr id="548900" name="Rectangle 36"/>
            <p:cNvSpPr>
              <a:spLocks noChangeArrowheads="1"/>
            </p:cNvSpPr>
            <p:nvPr/>
          </p:nvSpPr>
          <p:spPr bwMode="auto">
            <a:xfrm>
              <a:off x="4155" y="3018"/>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901" name="Line 37"/>
            <p:cNvSpPr>
              <a:spLocks noChangeShapeType="1"/>
            </p:cNvSpPr>
            <p:nvPr/>
          </p:nvSpPr>
          <p:spPr bwMode="auto">
            <a:xfrm>
              <a:off x="3775" y="3182"/>
              <a:ext cx="45" cy="177"/>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02" name="Freeform 38"/>
            <p:cNvSpPr>
              <a:spLocks/>
            </p:cNvSpPr>
            <p:nvPr/>
          </p:nvSpPr>
          <p:spPr bwMode="auto">
            <a:xfrm>
              <a:off x="3803" y="3352"/>
              <a:ext cx="31" cy="34"/>
            </a:xfrm>
            <a:custGeom>
              <a:avLst/>
              <a:gdLst>
                <a:gd name="T0" fmla="*/ 31 w 31"/>
                <a:gd name="T1" fmla="*/ 0 h 34"/>
                <a:gd name="T2" fmla="*/ 23 w 31"/>
                <a:gd name="T3" fmla="*/ 34 h 34"/>
                <a:gd name="T4" fmla="*/ 0 w 31"/>
                <a:gd name="T5" fmla="*/ 7 h 34"/>
                <a:gd name="T6" fmla="*/ 31 w 31"/>
                <a:gd name="T7" fmla="*/ 0 h 34"/>
              </a:gdLst>
              <a:ahLst/>
              <a:cxnLst>
                <a:cxn ang="0">
                  <a:pos x="T0" y="T1"/>
                </a:cxn>
                <a:cxn ang="0">
                  <a:pos x="T2" y="T3"/>
                </a:cxn>
                <a:cxn ang="0">
                  <a:pos x="T4" y="T5"/>
                </a:cxn>
                <a:cxn ang="0">
                  <a:pos x="T6" y="T7"/>
                </a:cxn>
              </a:cxnLst>
              <a:rect l="0" t="0" r="r" b="b"/>
              <a:pathLst>
                <a:path w="31" h="34">
                  <a:moveTo>
                    <a:pt x="31" y="0"/>
                  </a:moveTo>
                  <a:lnTo>
                    <a:pt x="23" y="34"/>
                  </a:lnTo>
                  <a:lnTo>
                    <a:pt x="0" y="7"/>
                  </a:lnTo>
                  <a:lnTo>
                    <a:pt x="3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03" name="Freeform 39"/>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solidFill>
              <a:srgbClr val="FFFFFF"/>
            </a:solidFill>
            <a:ln w="0">
              <a:solidFill>
                <a:srgbClr val="000000"/>
              </a:solidFill>
              <a:prstDash val="solid"/>
              <a:round/>
              <a:headEnd/>
              <a:tailEnd/>
            </a:ln>
          </p:spPr>
          <p:txBody>
            <a:bodyPr/>
            <a:lstStyle/>
            <a:p>
              <a:endParaRPr lang="en-US"/>
            </a:p>
          </p:txBody>
        </p:sp>
        <p:sp>
          <p:nvSpPr>
            <p:cNvPr id="548904" name="Freeform 40"/>
            <p:cNvSpPr>
              <a:spLocks/>
            </p:cNvSpPr>
            <p:nvPr/>
          </p:nvSpPr>
          <p:spPr bwMode="auto">
            <a:xfrm>
              <a:off x="3317" y="3386"/>
              <a:ext cx="1018" cy="204"/>
            </a:xfrm>
            <a:custGeom>
              <a:avLst/>
              <a:gdLst>
                <a:gd name="T0" fmla="*/ 192 w 3840"/>
                <a:gd name="T1" fmla="*/ 768 h 768"/>
                <a:gd name="T2" fmla="*/ 3648 w 3840"/>
                <a:gd name="T3" fmla="*/ 768 h 768"/>
                <a:gd name="T4" fmla="*/ 3840 w 3840"/>
                <a:gd name="T5" fmla="*/ 576 h 768"/>
                <a:gd name="T6" fmla="*/ 3840 w 3840"/>
                <a:gd name="T7" fmla="*/ 576 h 768"/>
                <a:gd name="T8" fmla="*/ 3840 w 3840"/>
                <a:gd name="T9" fmla="*/ 192 h 768"/>
                <a:gd name="T10" fmla="*/ 3648 w 3840"/>
                <a:gd name="T11" fmla="*/ 0 h 768"/>
                <a:gd name="T12" fmla="*/ 192 w 3840"/>
                <a:gd name="T13" fmla="*/ 0 h 768"/>
                <a:gd name="T14" fmla="*/ 0 w 3840"/>
                <a:gd name="T15" fmla="*/ 192 h 768"/>
                <a:gd name="T16" fmla="*/ 0 w 3840"/>
                <a:gd name="T17" fmla="*/ 576 h 768"/>
                <a:gd name="T18" fmla="*/ 192 w 3840"/>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0" h="768">
                  <a:moveTo>
                    <a:pt x="192" y="768"/>
                  </a:moveTo>
                  <a:lnTo>
                    <a:pt x="3648" y="768"/>
                  </a:lnTo>
                  <a:cubicBezTo>
                    <a:pt x="3754" y="768"/>
                    <a:pt x="3840" y="682"/>
                    <a:pt x="3840" y="576"/>
                  </a:cubicBezTo>
                  <a:cubicBezTo>
                    <a:pt x="3840" y="576"/>
                    <a:pt x="3840" y="576"/>
                    <a:pt x="3840" y="576"/>
                  </a:cubicBezTo>
                  <a:lnTo>
                    <a:pt x="3840" y="192"/>
                  </a:lnTo>
                  <a:cubicBezTo>
                    <a:pt x="3840" y="86"/>
                    <a:pt x="3754" y="0"/>
                    <a:pt x="3648" y="0"/>
                  </a:cubicBezTo>
                  <a:lnTo>
                    <a:pt x="192" y="0"/>
                  </a:lnTo>
                  <a:cubicBezTo>
                    <a:pt x="86" y="0"/>
                    <a:pt x="0" y="86"/>
                    <a:pt x="0" y="192"/>
                  </a:cubicBezTo>
                  <a:lnTo>
                    <a:pt x="0" y="576"/>
                  </a:lnTo>
                  <a:cubicBezTo>
                    <a:pt x="0" y="682"/>
                    <a:pt x="86" y="768"/>
                    <a:pt x="192" y="768"/>
                  </a:cubicBezTo>
                  <a:close/>
                </a:path>
              </a:pathLst>
            </a:cu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05" name="Rectangle 41"/>
            <p:cNvSpPr>
              <a:spLocks noChangeArrowheads="1"/>
            </p:cNvSpPr>
            <p:nvPr/>
          </p:nvSpPr>
          <p:spPr bwMode="auto">
            <a:xfrm>
              <a:off x="3362" y="3426"/>
              <a:ext cx="88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recursiveFactorial</a:t>
              </a:r>
              <a:endParaRPr lang="en-US" altLang="en-US" sz="2400">
                <a:latin typeface="Tahoma" pitchFamily="34" charset="0"/>
              </a:endParaRPr>
            </a:p>
          </p:txBody>
        </p:sp>
        <p:sp>
          <p:nvSpPr>
            <p:cNvPr id="548906" name="Rectangle 42"/>
            <p:cNvSpPr>
              <a:spLocks noChangeArrowheads="1"/>
            </p:cNvSpPr>
            <p:nvPr/>
          </p:nvSpPr>
          <p:spPr bwMode="auto">
            <a:xfrm>
              <a:off x="4164" y="3426"/>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907" name="Rectangle 43"/>
            <p:cNvSpPr>
              <a:spLocks noChangeArrowheads="1"/>
            </p:cNvSpPr>
            <p:nvPr/>
          </p:nvSpPr>
          <p:spPr bwMode="auto">
            <a:xfrm>
              <a:off x="4198" y="3426"/>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0</a:t>
              </a:r>
              <a:endParaRPr lang="en-US" altLang="en-US" sz="2400">
                <a:latin typeface="Tahoma" pitchFamily="34" charset="0"/>
              </a:endParaRPr>
            </a:p>
          </p:txBody>
        </p:sp>
        <p:sp>
          <p:nvSpPr>
            <p:cNvPr id="548908" name="Rectangle 44"/>
            <p:cNvSpPr>
              <a:spLocks noChangeArrowheads="1"/>
            </p:cNvSpPr>
            <p:nvPr/>
          </p:nvSpPr>
          <p:spPr bwMode="auto">
            <a:xfrm>
              <a:off x="4257" y="3426"/>
              <a:ext cx="8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3366FF"/>
                  </a:solidFill>
                </a:rPr>
                <a:t>)</a:t>
              </a:r>
              <a:endParaRPr lang="en-US" altLang="en-US" sz="2400">
                <a:latin typeface="Tahoma" pitchFamily="34" charset="0"/>
              </a:endParaRPr>
            </a:p>
          </p:txBody>
        </p:sp>
        <p:sp>
          <p:nvSpPr>
            <p:cNvPr id="548909" name="Freeform 45"/>
            <p:cNvSpPr>
              <a:spLocks/>
            </p:cNvSpPr>
            <p:nvPr/>
          </p:nvSpPr>
          <p:spPr bwMode="auto">
            <a:xfrm>
              <a:off x="4257" y="3094"/>
              <a:ext cx="184" cy="394"/>
            </a:xfrm>
            <a:custGeom>
              <a:avLst/>
              <a:gdLst>
                <a:gd name="T0" fmla="*/ 78 w 184"/>
                <a:gd name="T1" fmla="*/ 394 h 394"/>
                <a:gd name="T2" fmla="*/ 122 w 184"/>
                <a:gd name="T3" fmla="*/ 355 h 394"/>
                <a:gd name="T4" fmla="*/ 154 w 184"/>
                <a:gd name="T5" fmla="*/ 315 h 394"/>
                <a:gd name="T6" fmla="*/ 175 w 184"/>
                <a:gd name="T7" fmla="*/ 276 h 394"/>
                <a:gd name="T8" fmla="*/ 184 w 184"/>
                <a:gd name="T9" fmla="*/ 237 h 394"/>
                <a:gd name="T10" fmla="*/ 182 w 184"/>
                <a:gd name="T11" fmla="*/ 197 h 394"/>
                <a:gd name="T12" fmla="*/ 168 w 184"/>
                <a:gd name="T13" fmla="*/ 158 h 394"/>
                <a:gd name="T14" fmla="*/ 143 w 184"/>
                <a:gd name="T15" fmla="*/ 118 h 394"/>
                <a:gd name="T16" fmla="*/ 107 w 184"/>
                <a:gd name="T17" fmla="*/ 79 h 394"/>
                <a:gd name="T18" fmla="*/ 59 w 184"/>
                <a:gd name="T19" fmla="*/ 40 h 394"/>
                <a:gd name="T20" fmla="*/ 0 w 184"/>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4">
                  <a:moveTo>
                    <a:pt x="78" y="394"/>
                  </a:moveTo>
                  <a:lnTo>
                    <a:pt x="122" y="355"/>
                  </a:lnTo>
                  <a:lnTo>
                    <a:pt x="154" y="315"/>
                  </a:lnTo>
                  <a:lnTo>
                    <a:pt x="175" y="276"/>
                  </a:lnTo>
                  <a:lnTo>
                    <a:pt x="184" y="237"/>
                  </a:lnTo>
                  <a:lnTo>
                    <a:pt x="182" y="197"/>
                  </a:lnTo>
                  <a:lnTo>
                    <a:pt x="168" y="158"/>
                  </a:lnTo>
                  <a:lnTo>
                    <a:pt x="143" y="118"/>
                  </a:lnTo>
                  <a:lnTo>
                    <a:pt x="107"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10" name="Freeform 46"/>
            <p:cNvSpPr>
              <a:spLocks/>
            </p:cNvSpPr>
            <p:nvPr/>
          </p:nvSpPr>
          <p:spPr bwMode="auto">
            <a:xfrm>
              <a:off x="4234" y="3080"/>
              <a:ext cx="34" cy="30"/>
            </a:xfrm>
            <a:custGeom>
              <a:avLst/>
              <a:gdLst>
                <a:gd name="T0" fmla="*/ 18 w 34"/>
                <a:gd name="T1" fmla="*/ 30 h 30"/>
                <a:gd name="T2" fmla="*/ 0 w 34"/>
                <a:gd name="T3" fmla="*/ 0 h 30"/>
                <a:gd name="T4" fmla="*/ 34 w 34"/>
                <a:gd name="T5" fmla="*/ 3 h 30"/>
                <a:gd name="T6" fmla="*/ 18 w 34"/>
                <a:gd name="T7" fmla="*/ 30 h 30"/>
              </a:gdLst>
              <a:ahLst/>
              <a:cxnLst>
                <a:cxn ang="0">
                  <a:pos x="T0" y="T1"/>
                </a:cxn>
                <a:cxn ang="0">
                  <a:pos x="T2" y="T3"/>
                </a:cxn>
                <a:cxn ang="0">
                  <a:pos x="T4" y="T5"/>
                </a:cxn>
                <a:cxn ang="0">
                  <a:pos x="T6" y="T7"/>
                </a:cxn>
              </a:cxnLst>
              <a:rect l="0" t="0" r="r" b="b"/>
              <a:pathLst>
                <a:path w="34" h="30">
                  <a:moveTo>
                    <a:pt x="18" y="30"/>
                  </a:moveTo>
                  <a:lnTo>
                    <a:pt x="0" y="0"/>
                  </a:lnTo>
                  <a:lnTo>
                    <a:pt x="34" y="3"/>
                  </a:lnTo>
                  <a:lnTo>
                    <a:pt x="18"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11" name="Rectangle 47"/>
            <p:cNvSpPr>
              <a:spLocks noChangeArrowheads="1"/>
            </p:cNvSpPr>
            <p:nvPr/>
          </p:nvSpPr>
          <p:spPr bwMode="auto">
            <a:xfrm>
              <a:off x="4490" y="3218"/>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return </a:t>
              </a:r>
              <a:endParaRPr lang="en-US" altLang="en-US" sz="2400">
                <a:latin typeface="Tahoma" pitchFamily="34" charset="0"/>
              </a:endParaRPr>
            </a:p>
          </p:txBody>
        </p:sp>
        <p:sp>
          <p:nvSpPr>
            <p:cNvPr id="548912" name="Rectangle 48"/>
            <p:cNvSpPr>
              <a:spLocks noChangeArrowheads="1"/>
            </p:cNvSpPr>
            <p:nvPr/>
          </p:nvSpPr>
          <p:spPr bwMode="auto">
            <a:xfrm>
              <a:off x="4783" y="3218"/>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1</a:t>
              </a:r>
              <a:endParaRPr lang="en-US" altLang="en-US" sz="2400">
                <a:latin typeface="Tahoma" pitchFamily="34" charset="0"/>
              </a:endParaRPr>
            </a:p>
          </p:txBody>
        </p:sp>
        <p:sp>
          <p:nvSpPr>
            <p:cNvPr id="548913" name="Rectangle 49"/>
            <p:cNvSpPr>
              <a:spLocks noChangeArrowheads="1"/>
            </p:cNvSpPr>
            <p:nvPr/>
          </p:nvSpPr>
          <p:spPr bwMode="auto">
            <a:xfrm>
              <a:off x="3523" y="2008"/>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FF"/>
                  </a:solidFill>
                </a:rPr>
                <a:t>call</a:t>
              </a:r>
              <a:endParaRPr lang="en-US" altLang="en-US" sz="2400">
                <a:latin typeface="Tahoma" pitchFamily="34" charset="0"/>
              </a:endParaRPr>
            </a:p>
          </p:txBody>
        </p:sp>
        <p:sp>
          <p:nvSpPr>
            <p:cNvPr id="548914" name="Rectangle 50"/>
            <p:cNvSpPr>
              <a:spLocks noChangeArrowheads="1"/>
            </p:cNvSpPr>
            <p:nvPr/>
          </p:nvSpPr>
          <p:spPr bwMode="auto">
            <a:xfrm>
              <a:off x="3625" y="2419"/>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FF"/>
                  </a:solidFill>
                </a:rPr>
                <a:t>call</a:t>
              </a:r>
              <a:endParaRPr lang="en-US" altLang="en-US" sz="2400">
                <a:latin typeface="Tahoma" pitchFamily="34" charset="0"/>
              </a:endParaRPr>
            </a:p>
          </p:txBody>
        </p:sp>
        <p:sp>
          <p:nvSpPr>
            <p:cNvPr id="548915" name="Rectangle 51"/>
            <p:cNvSpPr>
              <a:spLocks noChangeArrowheads="1"/>
            </p:cNvSpPr>
            <p:nvPr/>
          </p:nvSpPr>
          <p:spPr bwMode="auto">
            <a:xfrm>
              <a:off x="3727" y="2827"/>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FF"/>
                  </a:solidFill>
                </a:rPr>
                <a:t>call</a:t>
              </a:r>
              <a:endParaRPr lang="en-US" altLang="en-US" sz="2400">
                <a:latin typeface="Tahoma" pitchFamily="34" charset="0"/>
              </a:endParaRPr>
            </a:p>
          </p:txBody>
        </p:sp>
        <p:sp>
          <p:nvSpPr>
            <p:cNvPr id="548916" name="Rectangle 52"/>
            <p:cNvSpPr>
              <a:spLocks noChangeArrowheads="1"/>
            </p:cNvSpPr>
            <p:nvPr/>
          </p:nvSpPr>
          <p:spPr bwMode="auto">
            <a:xfrm>
              <a:off x="3828" y="3243"/>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FF"/>
                  </a:solidFill>
                </a:rPr>
                <a:t>call</a:t>
              </a:r>
              <a:endParaRPr lang="en-US" altLang="en-US" sz="2400">
                <a:latin typeface="Tahoma" pitchFamily="34" charset="0"/>
              </a:endParaRPr>
            </a:p>
          </p:txBody>
        </p:sp>
        <p:sp>
          <p:nvSpPr>
            <p:cNvPr id="548917" name="Freeform 53"/>
            <p:cNvSpPr>
              <a:spLocks/>
            </p:cNvSpPr>
            <p:nvPr/>
          </p:nvSpPr>
          <p:spPr bwMode="auto">
            <a:xfrm>
              <a:off x="4155" y="2687"/>
              <a:ext cx="184" cy="393"/>
            </a:xfrm>
            <a:custGeom>
              <a:avLst/>
              <a:gdLst>
                <a:gd name="T0" fmla="*/ 79 w 184"/>
                <a:gd name="T1" fmla="*/ 393 h 393"/>
                <a:gd name="T2" fmla="*/ 122 w 184"/>
                <a:gd name="T3" fmla="*/ 354 h 393"/>
                <a:gd name="T4" fmla="*/ 154 w 184"/>
                <a:gd name="T5" fmla="*/ 315 h 393"/>
                <a:gd name="T6" fmla="*/ 175 w 184"/>
                <a:gd name="T7" fmla="*/ 275 h 393"/>
                <a:gd name="T8" fmla="*/ 184 w 184"/>
                <a:gd name="T9" fmla="*/ 236 h 393"/>
                <a:gd name="T10" fmla="*/ 182 w 184"/>
                <a:gd name="T11" fmla="*/ 197 h 393"/>
                <a:gd name="T12" fmla="*/ 169 w 184"/>
                <a:gd name="T13" fmla="*/ 157 h 393"/>
                <a:gd name="T14" fmla="*/ 144 w 184"/>
                <a:gd name="T15" fmla="*/ 118 h 393"/>
                <a:gd name="T16" fmla="*/ 107 w 184"/>
                <a:gd name="T17" fmla="*/ 78 h 393"/>
                <a:gd name="T18" fmla="*/ 60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9" y="393"/>
                  </a:moveTo>
                  <a:lnTo>
                    <a:pt x="122" y="354"/>
                  </a:lnTo>
                  <a:lnTo>
                    <a:pt x="154" y="315"/>
                  </a:lnTo>
                  <a:lnTo>
                    <a:pt x="175" y="275"/>
                  </a:lnTo>
                  <a:lnTo>
                    <a:pt x="184" y="236"/>
                  </a:lnTo>
                  <a:lnTo>
                    <a:pt x="182" y="197"/>
                  </a:lnTo>
                  <a:lnTo>
                    <a:pt x="169" y="157"/>
                  </a:lnTo>
                  <a:lnTo>
                    <a:pt x="144" y="118"/>
                  </a:lnTo>
                  <a:lnTo>
                    <a:pt x="107" y="78"/>
                  </a:lnTo>
                  <a:lnTo>
                    <a:pt x="60"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18" name="Freeform 54"/>
            <p:cNvSpPr>
              <a:spLocks/>
            </p:cNvSpPr>
            <p:nvPr/>
          </p:nvSpPr>
          <p:spPr bwMode="auto">
            <a:xfrm>
              <a:off x="4132" y="2673"/>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19" name="Freeform 55"/>
            <p:cNvSpPr>
              <a:spLocks/>
            </p:cNvSpPr>
            <p:nvPr/>
          </p:nvSpPr>
          <p:spPr bwMode="auto">
            <a:xfrm>
              <a:off x="4054" y="2279"/>
              <a:ext cx="183" cy="394"/>
            </a:xfrm>
            <a:custGeom>
              <a:avLst/>
              <a:gdLst>
                <a:gd name="T0" fmla="*/ 78 w 183"/>
                <a:gd name="T1" fmla="*/ 394 h 394"/>
                <a:gd name="T2" fmla="*/ 121 w 183"/>
                <a:gd name="T3" fmla="*/ 355 h 394"/>
                <a:gd name="T4" fmla="*/ 153 w 183"/>
                <a:gd name="T5" fmla="*/ 315 h 394"/>
                <a:gd name="T6" fmla="*/ 174 w 183"/>
                <a:gd name="T7" fmla="*/ 276 h 394"/>
                <a:gd name="T8" fmla="*/ 183 w 183"/>
                <a:gd name="T9" fmla="*/ 237 h 394"/>
                <a:gd name="T10" fmla="*/ 181 w 183"/>
                <a:gd name="T11" fmla="*/ 197 h 394"/>
                <a:gd name="T12" fmla="*/ 168 w 183"/>
                <a:gd name="T13" fmla="*/ 158 h 394"/>
                <a:gd name="T14" fmla="*/ 143 w 183"/>
                <a:gd name="T15" fmla="*/ 119 h 394"/>
                <a:gd name="T16" fmla="*/ 106 w 183"/>
                <a:gd name="T17" fmla="*/ 79 h 394"/>
                <a:gd name="T18" fmla="*/ 59 w 183"/>
                <a:gd name="T19" fmla="*/ 40 h 394"/>
                <a:gd name="T20" fmla="*/ 0 w 183"/>
                <a:gd name="T21"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3" h="394">
                  <a:moveTo>
                    <a:pt x="78" y="394"/>
                  </a:moveTo>
                  <a:lnTo>
                    <a:pt x="121" y="355"/>
                  </a:lnTo>
                  <a:lnTo>
                    <a:pt x="153" y="315"/>
                  </a:lnTo>
                  <a:lnTo>
                    <a:pt x="174" y="276"/>
                  </a:lnTo>
                  <a:lnTo>
                    <a:pt x="183" y="237"/>
                  </a:lnTo>
                  <a:lnTo>
                    <a:pt x="181" y="197"/>
                  </a:lnTo>
                  <a:lnTo>
                    <a:pt x="168" y="158"/>
                  </a:lnTo>
                  <a:lnTo>
                    <a:pt x="143" y="119"/>
                  </a:lnTo>
                  <a:lnTo>
                    <a:pt x="106" y="79"/>
                  </a:lnTo>
                  <a:lnTo>
                    <a:pt x="59" y="40"/>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20" name="Freeform 56"/>
            <p:cNvSpPr>
              <a:spLocks/>
            </p:cNvSpPr>
            <p:nvPr/>
          </p:nvSpPr>
          <p:spPr bwMode="auto">
            <a:xfrm>
              <a:off x="4030" y="2265"/>
              <a:ext cx="35" cy="30"/>
            </a:xfrm>
            <a:custGeom>
              <a:avLst/>
              <a:gdLst>
                <a:gd name="T0" fmla="*/ 19 w 35"/>
                <a:gd name="T1" fmla="*/ 30 h 30"/>
                <a:gd name="T2" fmla="*/ 0 w 35"/>
                <a:gd name="T3" fmla="*/ 0 h 30"/>
                <a:gd name="T4" fmla="*/ 35 w 35"/>
                <a:gd name="T5" fmla="*/ 3 h 30"/>
                <a:gd name="T6" fmla="*/ 19 w 35"/>
                <a:gd name="T7" fmla="*/ 30 h 30"/>
              </a:gdLst>
              <a:ahLst/>
              <a:cxnLst>
                <a:cxn ang="0">
                  <a:pos x="T0" y="T1"/>
                </a:cxn>
                <a:cxn ang="0">
                  <a:pos x="T2" y="T3"/>
                </a:cxn>
                <a:cxn ang="0">
                  <a:pos x="T4" y="T5"/>
                </a:cxn>
                <a:cxn ang="0">
                  <a:pos x="T6" y="T7"/>
                </a:cxn>
              </a:cxnLst>
              <a:rect l="0" t="0" r="r" b="b"/>
              <a:pathLst>
                <a:path w="35" h="30">
                  <a:moveTo>
                    <a:pt x="19" y="30"/>
                  </a:moveTo>
                  <a:lnTo>
                    <a:pt x="0" y="0"/>
                  </a:lnTo>
                  <a:lnTo>
                    <a:pt x="35" y="3"/>
                  </a:lnTo>
                  <a:lnTo>
                    <a:pt x="19"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21" name="Freeform 57"/>
            <p:cNvSpPr>
              <a:spLocks/>
            </p:cNvSpPr>
            <p:nvPr/>
          </p:nvSpPr>
          <p:spPr bwMode="auto">
            <a:xfrm>
              <a:off x="3952" y="1872"/>
              <a:ext cx="184" cy="393"/>
            </a:xfrm>
            <a:custGeom>
              <a:avLst/>
              <a:gdLst>
                <a:gd name="T0" fmla="*/ 78 w 184"/>
                <a:gd name="T1" fmla="*/ 393 h 393"/>
                <a:gd name="T2" fmla="*/ 121 w 184"/>
                <a:gd name="T3" fmla="*/ 354 h 393"/>
                <a:gd name="T4" fmla="*/ 154 w 184"/>
                <a:gd name="T5" fmla="*/ 315 h 393"/>
                <a:gd name="T6" fmla="*/ 174 w 184"/>
                <a:gd name="T7" fmla="*/ 275 h 393"/>
                <a:gd name="T8" fmla="*/ 184 w 184"/>
                <a:gd name="T9" fmla="*/ 236 h 393"/>
                <a:gd name="T10" fmla="*/ 181 w 184"/>
                <a:gd name="T11" fmla="*/ 197 h 393"/>
                <a:gd name="T12" fmla="*/ 168 w 184"/>
                <a:gd name="T13" fmla="*/ 157 h 393"/>
                <a:gd name="T14" fmla="*/ 143 w 184"/>
                <a:gd name="T15" fmla="*/ 118 h 393"/>
                <a:gd name="T16" fmla="*/ 107 w 184"/>
                <a:gd name="T17" fmla="*/ 79 h 393"/>
                <a:gd name="T18" fmla="*/ 59 w 184"/>
                <a:gd name="T19" fmla="*/ 39 h 393"/>
                <a:gd name="T20" fmla="*/ 0 w 184"/>
                <a:gd name="T21" fmla="*/ 0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393">
                  <a:moveTo>
                    <a:pt x="78" y="393"/>
                  </a:moveTo>
                  <a:lnTo>
                    <a:pt x="121" y="354"/>
                  </a:lnTo>
                  <a:lnTo>
                    <a:pt x="154" y="315"/>
                  </a:lnTo>
                  <a:lnTo>
                    <a:pt x="174" y="275"/>
                  </a:lnTo>
                  <a:lnTo>
                    <a:pt x="184" y="236"/>
                  </a:lnTo>
                  <a:lnTo>
                    <a:pt x="181" y="197"/>
                  </a:lnTo>
                  <a:lnTo>
                    <a:pt x="168" y="157"/>
                  </a:lnTo>
                  <a:lnTo>
                    <a:pt x="143" y="118"/>
                  </a:lnTo>
                  <a:lnTo>
                    <a:pt x="107" y="79"/>
                  </a:lnTo>
                  <a:lnTo>
                    <a:pt x="59" y="39"/>
                  </a:lnTo>
                  <a:lnTo>
                    <a:pt x="0"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22" name="Freeform 58"/>
            <p:cNvSpPr>
              <a:spLocks/>
            </p:cNvSpPr>
            <p:nvPr/>
          </p:nvSpPr>
          <p:spPr bwMode="auto">
            <a:xfrm>
              <a:off x="3928" y="1858"/>
              <a:ext cx="35" cy="29"/>
            </a:xfrm>
            <a:custGeom>
              <a:avLst/>
              <a:gdLst>
                <a:gd name="T0" fmla="*/ 19 w 35"/>
                <a:gd name="T1" fmla="*/ 29 h 29"/>
                <a:gd name="T2" fmla="*/ 0 w 35"/>
                <a:gd name="T3" fmla="*/ 0 h 29"/>
                <a:gd name="T4" fmla="*/ 35 w 35"/>
                <a:gd name="T5" fmla="*/ 2 h 29"/>
                <a:gd name="T6" fmla="*/ 19 w 35"/>
                <a:gd name="T7" fmla="*/ 29 h 29"/>
              </a:gdLst>
              <a:ahLst/>
              <a:cxnLst>
                <a:cxn ang="0">
                  <a:pos x="T0" y="T1"/>
                </a:cxn>
                <a:cxn ang="0">
                  <a:pos x="T2" y="T3"/>
                </a:cxn>
                <a:cxn ang="0">
                  <a:pos x="T4" y="T5"/>
                </a:cxn>
                <a:cxn ang="0">
                  <a:pos x="T6" y="T7"/>
                </a:cxn>
              </a:cxnLst>
              <a:rect l="0" t="0" r="r" b="b"/>
              <a:pathLst>
                <a:path w="35" h="29">
                  <a:moveTo>
                    <a:pt x="19" y="29"/>
                  </a:moveTo>
                  <a:lnTo>
                    <a:pt x="0" y="0"/>
                  </a:lnTo>
                  <a:lnTo>
                    <a:pt x="35" y="2"/>
                  </a:lnTo>
                  <a:lnTo>
                    <a:pt x="19" y="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23" name="Rectangle 59"/>
            <p:cNvSpPr>
              <a:spLocks noChangeArrowheads="1"/>
            </p:cNvSpPr>
            <p:nvPr/>
          </p:nvSpPr>
          <p:spPr bwMode="auto">
            <a:xfrm>
              <a:off x="4393" y="2819"/>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return </a:t>
              </a:r>
              <a:endParaRPr lang="en-US" altLang="en-US" sz="2400">
                <a:latin typeface="Tahoma" pitchFamily="34" charset="0"/>
              </a:endParaRPr>
            </a:p>
          </p:txBody>
        </p:sp>
        <p:sp>
          <p:nvSpPr>
            <p:cNvPr id="548924" name="Rectangle 60"/>
            <p:cNvSpPr>
              <a:spLocks noChangeArrowheads="1"/>
            </p:cNvSpPr>
            <p:nvPr/>
          </p:nvSpPr>
          <p:spPr bwMode="auto">
            <a:xfrm>
              <a:off x="4690"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1</a:t>
              </a:r>
              <a:endParaRPr lang="en-US" altLang="en-US" sz="2400">
                <a:latin typeface="Tahoma" pitchFamily="34" charset="0"/>
              </a:endParaRPr>
            </a:p>
          </p:txBody>
        </p:sp>
        <p:sp>
          <p:nvSpPr>
            <p:cNvPr id="548925" name="Rectangle 61"/>
            <p:cNvSpPr>
              <a:spLocks noChangeArrowheads="1"/>
            </p:cNvSpPr>
            <p:nvPr/>
          </p:nvSpPr>
          <p:spPr bwMode="auto">
            <a:xfrm>
              <a:off x="4745" y="2819"/>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a:t>
              </a:r>
              <a:endParaRPr lang="en-US" altLang="en-US" sz="2400">
                <a:latin typeface="Tahoma" pitchFamily="34" charset="0"/>
              </a:endParaRPr>
            </a:p>
          </p:txBody>
        </p:sp>
        <p:sp>
          <p:nvSpPr>
            <p:cNvPr id="548926" name="Rectangle 62"/>
            <p:cNvSpPr>
              <a:spLocks noChangeArrowheads="1"/>
            </p:cNvSpPr>
            <p:nvPr/>
          </p:nvSpPr>
          <p:spPr bwMode="auto">
            <a:xfrm>
              <a:off x="4783"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1 </a:t>
              </a:r>
              <a:endParaRPr lang="en-US" altLang="en-US" sz="2400">
                <a:latin typeface="Tahoma" pitchFamily="34" charset="0"/>
              </a:endParaRPr>
            </a:p>
          </p:txBody>
        </p:sp>
        <p:sp>
          <p:nvSpPr>
            <p:cNvPr id="548927" name="Rectangle 63"/>
            <p:cNvSpPr>
              <a:spLocks noChangeArrowheads="1"/>
            </p:cNvSpPr>
            <p:nvPr/>
          </p:nvSpPr>
          <p:spPr bwMode="auto">
            <a:xfrm>
              <a:off x="4868" y="281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 </a:t>
              </a:r>
              <a:endParaRPr lang="en-US" altLang="en-US" sz="2400">
                <a:latin typeface="Tahoma" pitchFamily="34" charset="0"/>
              </a:endParaRPr>
            </a:p>
          </p:txBody>
        </p:sp>
        <p:sp>
          <p:nvSpPr>
            <p:cNvPr id="548928" name="Rectangle 64"/>
            <p:cNvSpPr>
              <a:spLocks noChangeArrowheads="1"/>
            </p:cNvSpPr>
            <p:nvPr/>
          </p:nvSpPr>
          <p:spPr bwMode="auto">
            <a:xfrm>
              <a:off x="4957" y="2819"/>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1</a:t>
              </a:r>
              <a:endParaRPr lang="en-US" altLang="en-US" sz="2400">
                <a:latin typeface="Tahoma" pitchFamily="34" charset="0"/>
              </a:endParaRPr>
            </a:p>
          </p:txBody>
        </p:sp>
        <p:sp>
          <p:nvSpPr>
            <p:cNvPr id="548929" name="Rectangle 65"/>
            <p:cNvSpPr>
              <a:spLocks noChangeArrowheads="1"/>
            </p:cNvSpPr>
            <p:nvPr/>
          </p:nvSpPr>
          <p:spPr bwMode="auto">
            <a:xfrm>
              <a:off x="4299" y="2411"/>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return </a:t>
              </a:r>
              <a:endParaRPr lang="en-US" altLang="en-US" sz="2400">
                <a:latin typeface="Tahoma" pitchFamily="34" charset="0"/>
              </a:endParaRPr>
            </a:p>
          </p:txBody>
        </p:sp>
        <p:sp>
          <p:nvSpPr>
            <p:cNvPr id="548930" name="Rectangle 66"/>
            <p:cNvSpPr>
              <a:spLocks noChangeArrowheads="1"/>
            </p:cNvSpPr>
            <p:nvPr/>
          </p:nvSpPr>
          <p:spPr bwMode="auto">
            <a:xfrm>
              <a:off x="4592"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2</a:t>
              </a:r>
              <a:endParaRPr lang="en-US" altLang="en-US" sz="2400">
                <a:latin typeface="Tahoma" pitchFamily="34" charset="0"/>
              </a:endParaRPr>
            </a:p>
          </p:txBody>
        </p:sp>
        <p:sp>
          <p:nvSpPr>
            <p:cNvPr id="548931" name="Rectangle 67"/>
            <p:cNvSpPr>
              <a:spLocks noChangeArrowheads="1"/>
            </p:cNvSpPr>
            <p:nvPr/>
          </p:nvSpPr>
          <p:spPr bwMode="auto">
            <a:xfrm>
              <a:off x="4652" y="2411"/>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a:t>
              </a:r>
              <a:endParaRPr lang="en-US" altLang="en-US" sz="2400">
                <a:latin typeface="Tahoma" pitchFamily="34" charset="0"/>
              </a:endParaRPr>
            </a:p>
          </p:txBody>
        </p:sp>
        <p:sp>
          <p:nvSpPr>
            <p:cNvPr id="548932" name="Rectangle 68"/>
            <p:cNvSpPr>
              <a:spLocks noChangeArrowheads="1"/>
            </p:cNvSpPr>
            <p:nvPr/>
          </p:nvSpPr>
          <p:spPr bwMode="auto">
            <a:xfrm>
              <a:off x="4690"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1 </a:t>
              </a:r>
              <a:endParaRPr lang="en-US" altLang="en-US" sz="2400">
                <a:latin typeface="Tahoma" pitchFamily="34" charset="0"/>
              </a:endParaRPr>
            </a:p>
          </p:txBody>
        </p:sp>
        <p:sp>
          <p:nvSpPr>
            <p:cNvPr id="548933" name="Rectangle 69"/>
            <p:cNvSpPr>
              <a:spLocks noChangeArrowheads="1"/>
            </p:cNvSpPr>
            <p:nvPr/>
          </p:nvSpPr>
          <p:spPr bwMode="auto">
            <a:xfrm>
              <a:off x="4775" y="2411"/>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 </a:t>
              </a:r>
              <a:endParaRPr lang="en-US" altLang="en-US" sz="2400">
                <a:latin typeface="Tahoma" pitchFamily="34" charset="0"/>
              </a:endParaRPr>
            </a:p>
          </p:txBody>
        </p:sp>
        <p:sp>
          <p:nvSpPr>
            <p:cNvPr id="548934" name="Rectangle 70"/>
            <p:cNvSpPr>
              <a:spLocks noChangeArrowheads="1"/>
            </p:cNvSpPr>
            <p:nvPr/>
          </p:nvSpPr>
          <p:spPr bwMode="auto">
            <a:xfrm>
              <a:off x="4864" y="2411"/>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2</a:t>
              </a:r>
              <a:endParaRPr lang="en-US" altLang="en-US" sz="2400">
                <a:latin typeface="Tahoma" pitchFamily="34" charset="0"/>
              </a:endParaRPr>
            </a:p>
          </p:txBody>
        </p:sp>
        <p:sp>
          <p:nvSpPr>
            <p:cNvPr id="548935" name="Rectangle 71"/>
            <p:cNvSpPr>
              <a:spLocks noChangeArrowheads="1"/>
            </p:cNvSpPr>
            <p:nvPr/>
          </p:nvSpPr>
          <p:spPr bwMode="auto">
            <a:xfrm>
              <a:off x="4164" y="2004"/>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return </a:t>
              </a:r>
              <a:endParaRPr lang="en-US" altLang="en-US" sz="2400">
                <a:latin typeface="Tahoma" pitchFamily="34" charset="0"/>
              </a:endParaRPr>
            </a:p>
          </p:txBody>
        </p:sp>
        <p:sp>
          <p:nvSpPr>
            <p:cNvPr id="548936" name="Rectangle 72"/>
            <p:cNvSpPr>
              <a:spLocks noChangeArrowheads="1"/>
            </p:cNvSpPr>
            <p:nvPr/>
          </p:nvSpPr>
          <p:spPr bwMode="auto">
            <a:xfrm>
              <a:off x="4461"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3</a:t>
              </a:r>
              <a:endParaRPr lang="en-US" altLang="en-US" sz="2400">
                <a:latin typeface="Tahoma" pitchFamily="34" charset="0"/>
              </a:endParaRPr>
            </a:p>
          </p:txBody>
        </p:sp>
        <p:sp>
          <p:nvSpPr>
            <p:cNvPr id="548937" name="Rectangle 73"/>
            <p:cNvSpPr>
              <a:spLocks noChangeArrowheads="1"/>
            </p:cNvSpPr>
            <p:nvPr/>
          </p:nvSpPr>
          <p:spPr bwMode="auto">
            <a:xfrm>
              <a:off x="4516" y="2004"/>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a:t>
              </a:r>
              <a:endParaRPr lang="en-US" altLang="en-US" sz="2400">
                <a:latin typeface="Tahoma" pitchFamily="34" charset="0"/>
              </a:endParaRPr>
            </a:p>
          </p:txBody>
        </p:sp>
        <p:sp>
          <p:nvSpPr>
            <p:cNvPr id="548938" name="Rectangle 74"/>
            <p:cNvSpPr>
              <a:spLocks noChangeArrowheads="1"/>
            </p:cNvSpPr>
            <p:nvPr/>
          </p:nvSpPr>
          <p:spPr bwMode="auto">
            <a:xfrm>
              <a:off x="4554"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2 </a:t>
              </a:r>
              <a:endParaRPr lang="en-US" altLang="en-US" sz="2400">
                <a:latin typeface="Tahoma" pitchFamily="34" charset="0"/>
              </a:endParaRPr>
            </a:p>
          </p:txBody>
        </p:sp>
        <p:sp>
          <p:nvSpPr>
            <p:cNvPr id="548939" name="Rectangle 75"/>
            <p:cNvSpPr>
              <a:spLocks noChangeArrowheads="1"/>
            </p:cNvSpPr>
            <p:nvPr/>
          </p:nvSpPr>
          <p:spPr bwMode="auto">
            <a:xfrm>
              <a:off x="4639" y="2004"/>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 </a:t>
              </a:r>
              <a:endParaRPr lang="en-US" altLang="en-US" sz="2400">
                <a:latin typeface="Tahoma" pitchFamily="34" charset="0"/>
              </a:endParaRPr>
            </a:p>
          </p:txBody>
        </p:sp>
        <p:sp>
          <p:nvSpPr>
            <p:cNvPr id="548940" name="Rectangle 76"/>
            <p:cNvSpPr>
              <a:spLocks noChangeArrowheads="1"/>
            </p:cNvSpPr>
            <p:nvPr/>
          </p:nvSpPr>
          <p:spPr bwMode="auto">
            <a:xfrm>
              <a:off x="4728" y="2004"/>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6</a:t>
              </a:r>
              <a:endParaRPr lang="en-US" altLang="en-US" sz="2400">
                <a:latin typeface="Tahoma" pitchFamily="34" charset="0"/>
              </a:endParaRPr>
            </a:p>
          </p:txBody>
        </p:sp>
        <p:sp>
          <p:nvSpPr>
            <p:cNvPr id="548941" name="Freeform 77"/>
            <p:cNvSpPr>
              <a:spLocks/>
            </p:cNvSpPr>
            <p:nvPr/>
          </p:nvSpPr>
          <p:spPr bwMode="auto">
            <a:xfrm>
              <a:off x="3928" y="1681"/>
              <a:ext cx="298" cy="177"/>
            </a:xfrm>
            <a:custGeom>
              <a:avLst/>
              <a:gdLst>
                <a:gd name="T0" fmla="*/ 0 w 298"/>
                <a:gd name="T1" fmla="*/ 177 h 177"/>
                <a:gd name="T2" fmla="*/ 64 w 298"/>
                <a:gd name="T3" fmla="*/ 173 h 177"/>
                <a:gd name="T4" fmla="*/ 121 w 298"/>
                <a:gd name="T5" fmla="*/ 163 h 177"/>
                <a:gd name="T6" fmla="*/ 171 w 298"/>
                <a:gd name="T7" fmla="*/ 144 h 177"/>
                <a:gd name="T8" fmla="*/ 214 w 298"/>
                <a:gd name="T9" fmla="*/ 119 h 177"/>
                <a:gd name="T10" fmla="*/ 249 w 298"/>
                <a:gd name="T11" fmla="*/ 87 h 177"/>
                <a:gd name="T12" fmla="*/ 277 w 298"/>
                <a:gd name="T13" fmla="*/ 47 h 177"/>
                <a:gd name="T14" fmla="*/ 298 w 298"/>
                <a:gd name="T15" fmla="*/ 0 h 1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8" h="177">
                  <a:moveTo>
                    <a:pt x="0" y="177"/>
                  </a:moveTo>
                  <a:lnTo>
                    <a:pt x="64" y="173"/>
                  </a:lnTo>
                  <a:lnTo>
                    <a:pt x="121" y="163"/>
                  </a:lnTo>
                  <a:lnTo>
                    <a:pt x="171" y="144"/>
                  </a:lnTo>
                  <a:lnTo>
                    <a:pt x="214" y="119"/>
                  </a:lnTo>
                  <a:lnTo>
                    <a:pt x="249" y="87"/>
                  </a:lnTo>
                  <a:lnTo>
                    <a:pt x="277" y="47"/>
                  </a:lnTo>
                  <a:lnTo>
                    <a:pt x="298" y="0"/>
                  </a:lnTo>
                </a:path>
              </a:pathLst>
            </a:custGeom>
            <a:noFill/>
            <a:ln w="15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8942" name="Freeform 78"/>
            <p:cNvSpPr>
              <a:spLocks/>
            </p:cNvSpPr>
            <p:nvPr/>
          </p:nvSpPr>
          <p:spPr bwMode="auto">
            <a:xfrm>
              <a:off x="4210" y="1654"/>
              <a:ext cx="30" cy="35"/>
            </a:xfrm>
            <a:custGeom>
              <a:avLst/>
              <a:gdLst>
                <a:gd name="T0" fmla="*/ 30 w 30"/>
                <a:gd name="T1" fmla="*/ 35 h 35"/>
                <a:gd name="T2" fmla="*/ 24 w 30"/>
                <a:gd name="T3" fmla="*/ 0 h 35"/>
                <a:gd name="T4" fmla="*/ 0 w 30"/>
                <a:gd name="T5" fmla="*/ 26 h 35"/>
                <a:gd name="T6" fmla="*/ 30 w 30"/>
                <a:gd name="T7" fmla="*/ 35 h 35"/>
              </a:gdLst>
              <a:ahLst/>
              <a:cxnLst>
                <a:cxn ang="0">
                  <a:pos x="T0" y="T1"/>
                </a:cxn>
                <a:cxn ang="0">
                  <a:pos x="T2" y="T3"/>
                </a:cxn>
                <a:cxn ang="0">
                  <a:pos x="T4" y="T5"/>
                </a:cxn>
                <a:cxn ang="0">
                  <a:pos x="T6" y="T7"/>
                </a:cxn>
              </a:cxnLst>
              <a:rect l="0" t="0" r="r" b="b"/>
              <a:pathLst>
                <a:path w="30" h="35">
                  <a:moveTo>
                    <a:pt x="30" y="35"/>
                  </a:moveTo>
                  <a:lnTo>
                    <a:pt x="24" y="0"/>
                  </a:lnTo>
                  <a:lnTo>
                    <a:pt x="0" y="26"/>
                  </a:lnTo>
                  <a:lnTo>
                    <a:pt x="30" y="3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43" name="Rectangle 79"/>
            <p:cNvSpPr>
              <a:spLocks noChangeArrowheads="1"/>
            </p:cNvSpPr>
            <p:nvPr/>
          </p:nvSpPr>
          <p:spPr bwMode="auto">
            <a:xfrm>
              <a:off x="3884" y="1537"/>
              <a:ext cx="35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return </a:t>
              </a:r>
              <a:endParaRPr lang="en-US" altLang="en-US" sz="2400">
                <a:latin typeface="Tahoma" pitchFamily="34" charset="0"/>
              </a:endParaRPr>
            </a:p>
          </p:txBody>
        </p:sp>
        <p:sp>
          <p:nvSpPr>
            <p:cNvPr id="548944" name="Rectangle 80"/>
            <p:cNvSpPr>
              <a:spLocks noChangeArrowheads="1"/>
            </p:cNvSpPr>
            <p:nvPr/>
          </p:nvSpPr>
          <p:spPr bwMode="auto">
            <a:xfrm>
              <a:off x="4176" y="1537"/>
              <a:ext cx="10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4</a:t>
              </a:r>
              <a:endParaRPr lang="en-US" altLang="en-US" sz="2400">
                <a:latin typeface="Tahoma" pitchFamily="34" charset="0"/>
              </a:endParaRPr>
            </a:p>
          </p:txBody>
        </p:sp>
        <p:sp>
          <p:nvSpPr>
            <p:cNvPr id="548945" name="Rectangle 81"/>
            <p:cNvSpPr>
              <a:spLocks noChangeArrowheads="1"/>
            </p:cNvSpPr>
            <p:nvPr/>
          </p:nvSpPr>
          <p:spPr bwMode="auto">
            <a:xfrm>
              <a:off x="4232" y="1537"/>
              <a:ext cx="8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a:t>
              </a:r>
              <a:endParaRPr lang="en-US" altLang="en-US" sz="2400">
                <a:latin typeface="Tahoma" pitchFamily="34" charset="0"/>
              </a:endParaRPr>
            </a:p>
          </p:txBody>
        </p:sp>
        <p:sp>
          <p:nvSpPr>
            <p:cNvPr id="548946" name="Rectangle 82"/>
            <p:cNvSpPr>
              <a:spLocks noChangeArrowheads="1"/>
            </p:cNvSpPr>
            <p:nvPr/>
          </p:nvSpPr>
          <p:spPr bwMode="auto">
            <a:xfrm>
              <a:off x="4274"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6 </a:t>
              </a:r>
              <a:endParaRPr lang="en-US" altLang="en-US" sz="2400">
                <a:latin typeface="Tahoma" pitchFamily="34" charset="0"/>
              </a:endParaRPr>
            </a:p>
          </p:txBody>
        </p:sp>
        <p:sp>
          <p:nvSpPr>
            <p:cNvPr id="548947" name="Rectangle 83"/>
            <p:cNvSpPr>
              <a:spLocks noChangeArrowheads="1"/>
            </p:cNvSpPr>
            <p:nvPr/>
          </p:nvSpPr>
          <p:spPr bwMode="auto">
            <a:xfrm>
              <a:off x="4359" y="1537"/>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 </a:t>
              </a:r>
              <a:endParaRPr lang="en-US" altLang="en-US" sz="2400">
                <a:latin typeface="Tahoma" pitchFamily="34" charset="0"/>
              </a:endParaRPr>
            </a:p>
          </p:txBody>
        </p:sp>
        <p:sp>
          <p:nvSpPr>
            <p:cNvPr id="548948" name="Rectangle 84"/>
            <p:cNvSpPr>
              <a:spLocks noChangeArrowheads="1"/>
            </p:cNvSpPr>
            <p:nvPr/>
          </p:nvSpPr>
          <p:spPr bwMode="auto">
            <a:xfrm>
              <a:off x="4444" y="1537"/>
              <a:ext cx="16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24</a:t>
              </a:r>
              <a:endParaRPr lang="en-US" altLang="en-US" sz="2400">
                <a:latin typeface="Tahoma" pitchFamily="34" charset="0"/>
              </a:endParaRPr>
            </a:p>
          </p:txBody>
        </p:sp>
        <p:sp>
          <p:nvSpPr>
            <p:cNvPr id="548949" name="Line 85"/>
            <p:cNvSpPr>
              <a:spLocks noChangeShapeType="1"/>
            </p:cNvSpPr>
            <p:nvPr/>
          </p:nvSpPr>
          <p:spPr bwMode="auto">
            <a:xfrm>
              <a:off x="4590" y="1603"/>
              <a:ext cx="329" cy="1"/>
            </a:xfrm>
            <a:prstGeom prst="line">
              <a:avLst/>
            </a:prstGeom>
            <a:noFill/>
            <a:ln w="1588"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50" name="Freeform 86"/>
            <p:cNvSpPr>
              <a:spLocks/>
            </p:cNvSpPr>
            <p:nvPr/>
          </p:nvSpPr>
          <p:spPr bwMode="auto">
            <a:xfrm>
              <a:off x="4915" y="1588"/>
              <a:ext cx="32" cy="31"/>
            </a:xfrm>
            <a:custGeom>
              <a:avLst/>
              <a:gdLst>
                <a:gd name="T0" fmla="*/ 0 w 32"/>
                <a:gd name="T1" fmla="*/ 0 h 31"/>
                <a:gd name="T2" fmla="*/ 32 w 32"/>
                <a:gd name="T3" fmla="*/ 15 h 31"/>
                <a:gd name="T4" fmla="*/ 0 w 32"/>
                <a:gd name="T5" fmla="*/ 31 h 31"/>
                <a:gd name="T6" fmla="*/ 0 w 32"/>
                <a:gd name="T7" fmla="*/ 0 h 31"/>
              </a:gdLst>
              <a:ahLst/>
              <a:cxnLst>
                <a:cxn ang="0">
                  <a:pos x="T0" y="T1"/>
                </a:cxn>
                <a:cxn ang="0">
                  <a:pos x="T2" y="T3"/>
                </a:cxn>
                <a:cxn ang="0">
                  <a:pos x="T4" y="T5"/>
                </a:cxn>
                <a:cxn ang="0">
                  <a:pos x="T6" y="T7"/>
                </a:cxn>
              </a:cxnLst>
              <a:rect l="0" t="0" r="r" b="b"/>
              <a:pathLst>
                <a:path w="32" h="31">
                  <a:moveTo>
                    <a:pt x="0" y="0"/>
                  </a:moveTo>
                  <a:lnTo>
                    <a:pt x="32" y="15"/>
                  </a:lnTo>
                  <a:lnTo>
                    <a:pt x="0" y="31"/>
                  </a:lnTo>
                  <a:lnTo>
                    <a:pt x="0" y="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51" name="Rectangle 87"/>
            <p:cNvSpPr>
              <a:spLocks noChangeArrowheads="1"/>
            </p:cNvSpPr>
            <p:nvPr/>
          </p:nvSpPr>
          <p:spPr bwMode="auto">
            <a:xfrm>
              <a:off x="4978" y="1541"/>
              <a:ext cx="611"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a:solidFill>
                    <a:srgbClr val="0000FF"/>
                  </a:solidFill>
                </a:rPr>
                <a:t>final answer</a:t>
              </a:r>
              <a:endParaRPr lang="en-US" altLang="en-US" sz="2400">
                <a:latin typeface="Tahoma" pitchFamily="34" charset="0"/>
              </a:endParaRPr>
            </a:p>
          </p:txBody>
        </p:sp>
        <p:sp>
          <p:nvSpPr>
            <p:cNvPr id="548952" name="Line 88"/>
            <p:cNvSpPr>
              <a:spLocks noChangeShapeType="1"/>
            </p:cNvSpPr>
            <p:nvPr/>
          </p:nvSpPr>
          <p:spPr bwMode="auto">
            <a:xfrm flipV="1">
              <a:off x="4794" y="2971"/>
              <a:ext cx="1" cy="257"/>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53" name="Freeform 89"/>
            <p:cNvSpPr>
              <a:spLocks/>
            </p:cNvSpPr>
            <p:nvPr/>
          </p:nvSpPr>
          <p:spPr bwMode="auto">
            <a:xfrm>
              <a:off x="4776" y="2939"/>
              <a:ext cx="36" cy="37"/>
            </a:xfrm>
            <a:custGeom>
              <a:avLst/>
              <a:gdLst>
                <a:gd name="T0" fmla="*/ 0 w 36"/>
                <a:gd name="T1" fmla="*/ 37 h 37"/>
                <a:gd name="T2" fmla="*/ 18 w 36"/>
                <a:gd name="T3" fmla="*/ 0 h 37"/>
                <a:gd name="T4" fmla="*/ 36 w 36"/>
                <a:gd name="T5" fmla="*/ 37 h 37"/>
                <a:gd name="T6" fmla="*/ 0 w 36"/>
                <a:gd name="T7" fmla="*/ 37 h 37"/>
              </a:gdLst>
              <a:ahLst/>
              <a:cxnLst>
                <a:cxn ang="0">
                  <a:pos x="T0" y="T1"/>
                </a:cxn>
                <a:cxn ang="0">
                  <a:pos x="T2" y="T3"/>
                </a:cxn>
                <a:cxn ang="0">
                  <a:pos x="T4" y="T5"/>
                </a:cxn>
                <a:cxn ang="0">
                  <a:pos x="T6" y="T7"/>
                </a:cxn>
              </a:cxnLst>
              <a:rect l="0" t="0" r="r" b="b"/>
              <a:pathLst>
                <a:path w="36" h="37">
                  <a:moveTo>
                    <a:pt x="0" y="37"/>
                  </a:moveTo>
                  <a:lnTo>
                    <a:pt x="18" y="0"/>
                  </a:lnTo>
                  <a:lnTo>
                    <a:pt x="36" y="37"/>
                  </a:lnTo>
                  <a:lnTo>
                    <a:pt x="0" y="3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54" name="Line 90"/>
            <p:cNvSpPr>
              <a:spLocks noChangeShapeType="1"/>
            </p:cNvSpPr>
            <p:nvPr/>
          </p:nvSpPr>
          <p:spPr bwMode="auto">
            <a:xfrm flipH="1" flipV="1">
              <a:off x="4736" y="2558"/>
              <a:ext cx="185" cy="268"/>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55" name="Freeform 91"/>
            <p:cNvSpPr>
              <a:spLocks/>
            </p:cNvSpPr>
            <p:nvPr/>
          </p:nvSpPr>
          <p:spPr bwMode="auto">
            <a:xfrm>
              <a:off x="4717" y="2532"/>
              <a:ext cx="36" cy="40"/>
            </a:xfrm>
            <a:custGeom>
              <a:avLst/>
              <a:gdLst>
                <a:gd name="T0" fmla="*/ 6 w 36"/>
                <a:gd name="T1" fmla="*/ 40 h 40"/>
                <a:gd name="T2" fmla="*/ 0 w 36"/>
                <a:gd name="T3" fmla="*/ 0 h 40"/>
                <a:gd name="T4" fmla="*/ 36 w 36"/>
                <a:gd name="T5" fmla="*/ 19 h 40"/>
                <a:gd name="T6" fmla="*/ 6 w 36"/>
                <a:gd name="T7" fmla="*/ 40 h 40"/>
              </a:gdLst>
              <a:ahLst/>
              <a:cxnLst>
                <a:cxn ang="0">
                  <a:pos x="T0" y="T1"/>
                </a:cxn>
                <a:cxn ang="0">
                  <a:pos x="T2" y="T3"/>
                </a:cxn>
                <a:cxn ang="0">
                  <a:pos x="T4" y="T5"/>
                </a:cxn>
                <a:cxn ang="0">
                  <a:pos x="T6" y="T7"/>
                </a:cxn>
              </a:cxnLst>
              <a:rect l="0" t="0" r="r" b="b"/>
              <a:pathLst>
                <a:path w="36" h="40">
                  <a:moveTo>
                    <a:pt x="6" y="40"/>
                  </a:moveTo>
                  <a:lnTo>
                    <a:pt x="0" y="0"/>
                  </a:lnTo>
                  <a:lnTo>
                    <a:pt x="36" y="19"/>
                  </a:lnTo>
                  <a:lnTo>
                    <a:pt x="6"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56" name="Line 92"/>
            <p:cNvSpPr>
              <a:spLocks noChangeShapeType="1"/>
            </p:cNvSpPr>
            <p:nvPr/>
          </p:nvSpPr>
          <p:spPr bwMode="auto">
            <a:xfrm flipH="1" flipV="1">
              <a:off x="4611" y="2148"/>
              <a:ext cx="234" cy="270"/>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57" name="Freeform 93"/>
            <p:cNvSpPr>
              <a:spLocks/>
            </p:cNvSpPr>
            <p:nvPr/>
          </p:nvSpPr>
          <p:spPr bwMode="auto">
            <a:xfrm>
              <a:off x="4590" y="2124"/>
              <a:ext cx="38" cy="40"/>
            </a:xfrm>
            <a:custGeom>
              <a:avLst/>
              <a:gdLst>
                <a:gd name="T0" fmla="*/ 10 w 38"/>
                <a:gd name="T1" fmla="*/ 40 h 40"/>
                <a:gd name="T2" fmla="*/ 0 w 38"/>
                <a:gd name="T3" fmla="*/ 0 h 40"/>
                <a:gd name="T4" fmla="*/ 38 w 38"/>
                <a:gd name="T5" fmla="*/ 16 h 40"/>
                <a:gd name="T6" fmla="*/ 10 w 38"/>
                <a:gd name="T7" fmla="*/ 40 h 40"/>
              </a:gdLst>
              <a:ahLst/>
              <a:cxnLst>
                <a:cxn ang="0">
                  <a:pos x="T0" y="T1"/>
                </a:cxn>
                <a:cxn ang="0">
                  <a:pos x="T2" y="T3"/>
                </a:cxn>
                <a:cxn ang="0">
                  <a:pos x="T4" y="T5"/>
                </a:cxn>
                <a:cxn ang="0">
                  <a:pos x="T6" y="T7"/>
                </a:cxn>
              </a:cxnLst>
              <a:rect l="0" t="0" r="r" b="b"/>
              <a:pathLst>
                <a:path w="38" h="40">
                  <a:moveTo>
                    <a:pt x="10" y="40"/>
                  </a:moveTo>
                  <a:lnTo>
                    <a:pt x="0" y="0"/>
                  </a:lnTo>
                  <a:lnTo>
                    <a:pt x="38" y="16"/>
                  </a:lnTo>
                  <a:lnTo>
                    <a:pt x="10" y="4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58" name="Line 94"/>
            <p:cNvSpPr>
              <a:spLocks noChangeShapeType="1"/>
            </p:cNvSpPr>
            <p:nvPr/>
          </p:nvSpPr>
          <p:spPr bwMode="auto">
            <a:xfrm flipH="1" flipV="1">
              <a:off x="4335" y="1675"/>
              <a:ext cx="408" cy="336"/>
            </a:xfrm>
            <a:prstGeom prst="line">
              <a:avLst/>
            </a:prstGeom>
            <a:noFill/>
            <a:ln w="6350" cap="rnd">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59" name="Freeform 95"/>
            <p:cNvSpPr>
              <a:spLocks/>
            </p:cNvSpPr>
            <p:nvPr/>
          </p:nvSpPr>
          <p:spPr bwMode="auto">
            <a:xfrm>
              <a:off x="4310" y="1654"/>
              <a:ext cx="40" cy="38"/>
            </a:xfrm>
            <a:custGeom>
              <a:avLst/>
              <a:gdLst>
                <a:gd name="T0" fmla="*/ 17 w 40"/>
                <a:gd name="T1" fmla="*/ 38 h 38"/>
                <a:gd name="T2" fmla="*/ 0 w 40"/>
                <a:gd name="T3" fmla="*/ 0 h 38"/>
                <a:gd name="T4" fmla="*/ 40 w 40"/>
                <a:gd name="T5" fmla="*/ 10 h 38"/>
                <a:gd name="T6" fmla="*/ 17 w 40"/>
                <a:gd name="T7" fmla="*/ 38 h 38"/>
              </a:gdLst>
              <a:ahLst/>
              <a:cxnLst>
                <a:cxn ang="0">
                  <a:pos x="T0" y="T1"/>
                </a:cxn>
                <a:cxn ang="0">
                  <a:pos x="T2" y="T3"/>
                </a:cxn>
                <a:cxn ang="0">
                  <a:pos x="T4" y="T5"/>
                </a:cxn>
                <a:cxn ang="0">
                  <a:pos x="T6" y="T7"/>
                </a:cxn>
              </a:cxnLst>
              <a:rect l="0" t="0" r="r" b="b"/>
              <a:pathLst>
                <a:path w="40" h="38">
                  <a:moveTo>
                    <a:pt x="17" y="38"/>
                  </a:moveTo>
                  <a:lnTo>
                    <a:pt x="0" y="0"/>
                  </a:lnTo>
                  <a:lnTo>
                    <a:pt x="40" y="10"/>
                  </a:lnTo>
                  <a:lnTo>
                    <a:pt x="17" y="3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60" name="Line 96"/>
            <p:cNvSpPr>
              <a:spLocks noChangeShapeType="1"/>
            </p:cNvSpPr>
            <p:nvPr/>
          </p:nvSpPr>
          <p:spPr bwMode="auto">
            <a:xfrm>
              <a:off x="3368" y="1552"/>
              <a:ext cx="44" cy="178"/>
            </a:xfrm>
            <a:prstGeom prst="line">
              <a:avLst/>
            </a:prstGeom>
            <a:noFill/>
            <a:ln w="15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8961" name="Freeform 97"/>
            <p:cNvSpPr>
              <a:spLocks/>
            </p:cNvSpPr>
            <p:nvPr/>
          </p:nvSpPr>
          <p:spPr bwMode="auto">
            <a:xfrm>
              <a:off x="3396" y="1722"/>
              <a:ext cx="30" cy="34"/>
            </a:xfrm>
            <a:custGeom>
              <a:avLst/>
              <a:gdLst>
                <a:gd name="T0" fmla="*/ 30 w 30"/>
                <a:gd name="T1" fmla="*/ 0 h 34"/>
                <a:gd name="T2" fmla="*/ 23 w 30"/>
                <a:gd name="T3" fmla="*/ 34 h 34"/>
                <a:gd name="T4" fmla="*/ 0 w 30"/>
                <a:gd name="T5" fmla="*/ 8 h 34"/>
                <a:gd name="T6" fmla="*/ 30 w 30"/>
                <a:gd name="T7" fmla="*/ 0 h 34"/>
              </a:gdLst>
              <a:ahLst/>
              <a:cxnLst>
                <a:cxn ang="0">
                  <a:pos x="T0" y="T1"/>
                </a:cxn>
                <a:cxn ang="0">
                  <a:pos x="T2" y="T3"/>
                </a:cxn>
                <a:cxn ang="0">
                  <a:pos x="T4" y="T5"/>
                </a:cxn>
                <a:cxn ang="0">
                  <a:pos x="T6" y="T7"/>
                </a:cxn>
              </a:cxnLst>
              <a:rect l="0" t="0" r="r" b="b"/>
              <a:pathLst>
                <a:path w="30" h="34">
                  <a:moveTo>
                    <a:pt x="30" y="0"/>
                  </a:moveTo>
                  <a:lnTo>
                    <a:pt x="23" y="34"/>
                  </a:lnTo>
                  <a:lnTo>
                    <a:pt x="0" y="8"/>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8962" name="Rectangle 98"/>
            <p:cNvSpPr>
              <a:spLocks noChangeArrowheads="1"/>
            </p:cNvSpPr>
            <p:nvPr/>
          </p:nvSpPr>
          <p:spPr bwMode="auto">
            <a:xfrm>
              <a:off x="3421" y="1600"/>
              <a:ext cx="17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FF"/>
                  </a:solidFill>
                </a:rPr>
                <a:t>call</a:t>
              </a:r>
              <a:endParaRPr lang="en-US" altLang="en-US" sz="2400">
                <a:latin typeface="Tahoma" pitchFamily="34" charset="0"/>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0" y="0"/>
            <a:ext cx="8001000" cy="1417638"/>
          </a:xfrm>
        </p:spPr>
        <p:txBody>
          <a:bodyPr/>
          <a:lstStyle/>
          <a:p>
            <a:r>
              <a:rPr lang="en-US" altLang="en-US" dirty="0" smtClean="0"/>
              <a:t>Example IV using </a:t>
            </a:r>
            <a:r>
              <a:rPr lang="en-US" altLang="en-US" dirty="0"/>
              <a:t>recursion: </a:t>
            </a:r>
            <a:r>
              <a:rPr lang="en-US" altLang="en-US" dirty="0" smtClean="0"/>
              <a:t>Binary Search</a:t>
            </a:r>
            <a:endParaRPr lang="en-US" altLang="en-US" dirty="0"/>
          </a:p>
        </p:txBody>
      </p:sp>
      <p:sp>
        <p:nvSpPr>
          <p:cNvPr id="553987" name="Rectangle 3"/>
          <p:cNvSpPr>
            <a:spLocks noGrp="1" noChangeArrowheads="1"/>
          </p:cNvSpPr>
          <p:nvPr>
            <p:ph type="body" idx="1"/>
          </p:nvPr>
        </p:nvSpPr>
        <p:spPr>
          <a:xfrm>
            <a:off x="0" y="1371600"/>
            <a:ext cx="8686800" cy="5486400"/>
          </a:xfrm>
        </p:spPr>
        <p:txBody>
          <a:bodyPr/>
          <a:lstStyle/>
          <a:p>
            <a:pPr>
              <a:lnSpc>
                <a:spcPct val="90000"/>
              </a:lnSpc>
            </a:pPr>
            <a:r>
              <a:rPr lang="en-US" altLang="en-US" dirty="0"/>
              <a:t>A binary search </a:t>
            </a:r>
          </a:p>
          <a:p>
            <a:pPr lvl="1">
              <a:lnSpc>
                <a:spcPct val="90000"/>
              </a:lnSpc>
            </a:pPr>
            <a:r>
              <a:rPr lang="en-US" altLang="en-US" dirty="0"/>
              <a:t>Assumes the list of items in the search pool is sorted</a:t>
            </a:r>
          </a:p>
          <a:p>
            <a:pPr lvl="1">
              <a:lnSpc>
                <a:spcPct val="90000"/>
              </a:lnSpc>
            </a:pPr>
            <a:endParaRPr lang="en-US" altLang="en-US" dirty="0"/>
          </a:p>
          <a:p>
            <a:pPr lvl="1">
              <a:lnSpc>
                <a:spcPct val="90000"/>
              </a:lnSpc>
            </a:pPr>
            <a:r>
              <a:rPr lang="en-US" altLang="en-US" dirty="0"/>
              <a:t>Eliminates a large part of search pool with 1 comparison</a:t>
            </a:r>
          </a:p>
          <a:p>
            <a:pPr lvl="1">
              <a:lnSpc>
                <a:spcPct val="90000"/>
              </a:lnSpc>
            </a:pPr>
            <a:endParaRPr lang="en-US" altLang="en-US" dirty="0"/>
          </a:p>
          <a:p>
            <a:pPr lvl="1">
              <a:lnSpc>
                <a:spcPct val="90000"/>
              </a:lnSpc>
            </a:pPr>
            <a:r>
              <a:rPr lang="en-US" altLang="en-US" dirty="0"/>
              <a:t>Examines the middle element of the list</a:t>
            </a:r>
          </a:p>
          <a:p>
            <a:pPr lvl="2">
              <a:lnSpc>
                <a:spcPct val="90000"/>
              </a:lnSpc>
            </a:pPr>
            <a:r>
              <a:rPr lang="en-US" altLang="en-US" dirty="0"/>
              <a:t>If it matches the target, the search is over</a:t>
            </a:r>
          </a:p>
          <a:p>
            <a:pPr lvl="2">
              <a:lnSpc>
                <a:spcPct val="90000"/>
              </a:lnSpc>
            </a:pPr>
            <a:endParaRPr lang="en-US" altLang="en-US" dirty="0"/>
          </a:p>
          <a:p>
            <a:pPr lvl="2">
              <a:lnSpc>
                <a:spcPct val="90000"/>
              </a:lnSpc>
            </a:pPr>
            <a:r>
              <a:rPr lang="en-US" altLang="en-US" dirty="0"/>
              <a:t>Otherwise, only one half of the remaining elements </a:t>
            </a:r>
          </a:p>
          <a:p>
            <a:pPr lvl="3">
              <a:lnSpc>
                <a:spcPct val="90000"/>
              </a:lnSpc>
            </a:pPr>
            <a:r>
              <a:rPr lang="en-US" altLang="en-US" dirty="0"/>
              <a:t>Need to be searched</a:t>
            </a:r>
          </a:p>
          <a:p>
            <a:pPr lvl="3">
              <a:lnSpc>
                <a:spcPct val="90000"/>
              </a:lnSpc>
            </a:pPr>
            <a:endParaRPr lang="en-US" altLang="en-US" dirty="0"/>
          </a:p>
          <a:p>
            <a:pPr lvl="1">
              <a:lnSpc>
                <a:spcPct val="90000"/>
              </a:lnSpc>
            </a:pPr>
            <a:r>
              <a:rPr lang="en-US" altLang="en-US" dirty="0"/>
              <a:t>Then examines the middle element of remaining pool</a:t>
            </a:r>
          </a:p>
          <a:p>
            <a:pPr lvl="1">
              <a:lnSpc>
                <a:spcPct val="90000"/>
              </a:lnSpc>
            </a:pPr>
            <a:endParaRPr lang="en-US" altLang="en-US" dirty="0"/>
          </a:p>
          <a:p>
            <a:pPr lvl="1">
              <a:lnSpc>
                <a:spcPct val="90000"/>
              </a:lnSpc>
            </a:pPr>
            <a:r>
              <a:rPr lang="en-US" altLang="en-US" dirty="0"/>
              <a:t>Eventually, the target is found or data is exhausted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0" y="0"/>
            <a:ext cx="8001000" cy="1417638"/>
          </a:xfrm>
        </p:spPr>
        <p:txBody>
          <a:bodyPr/>
          <a:lstStyle/>
          <a:p>
            <a:r>
              <a:rPr lang="en-US" altLang="en-US" dirty="0"/>
              <a:t>Example </a:t>
            </a:r>
            <a:r>
              <a:rPr lang="en-US" altLang="en-US" dirty="0" smtClean="0"/>
              <a:t>IV </a:t>
            </a:r>
            <a:r>
              <a:rPr lang="en-US" altLang="en-US" dirty="0"/>
              <a:t>using recursion: Binary </a:t>
            </a:r>
            <a:r>
              <a:rPr lang="en-US" altLang="en-US" dirty="0" smtClean="0"/>
              <a:t>Search (cont’d)</a:t>
            </a:r>
            <a:endParaRPr lang="en-US" altLang="en-US" dirty="0"/>
          </a:p>
        </p:txBody>
      </p:sp>
      <p:sp>
        <p:nvSpPr>
          <p:cNvPr id="556035" name="Rectangle 3"/>
          <p:cNvSpPr>
            <a:spLocks noGrp="1" noChangeArrowheads="1"/>
          </p:cNvSpPr>
          <p:nvPr>
            <p:ph type="body" idx="1"/>
          </p:nvPr>
        </p:nvSpPr>
        <p:spPr>
          <a:xfrm>
            <a:off x="0" y="1295400"/>
            <a:ext cx="9144000" cy="5562600"/>
          </a:xfrm>
        </p:spPr>
        <p:txBody>
          <a:bodyPr/>
          <a:lstStyle/>
          <a:p>
            <a:r>
              <a:rPr lang="en-US" altLang="en-US" dirty="0"/>
              <a:t>Example: </a:t>
            </a:r>
          </a:p>
          <a:p>
            <a:pPr lvl="1"/>
            <a:r>
              <a:rPr lang="en-US" altLang="en-US" dirty="0"/>
              <a:t>Search a sorted array for a given value</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r>
              <a:rPr lang="en-US" altLang="en-US" dirty="0"/>
              <a:t>BS(A, key, start, end)</a:t>
            </a:r>
          </a:p>
          <a:p>
            <a:pPr lvl="2"/>
            <a:r>
              <a:rPr lang="en-US" altLang="en-US" dirty="0"/>
              <a:t>Look for </a:t>
            </a:r>
            <a:r>
              <a:rPr lang="en-US" altLang="en-US" i="1" dirty="0"/>
              <a:t>key </a:t>
            </a:r>
            <a:r>
              <a:rPr lang="en-US" altLang="en-US" dirty="0"/>
              <a:t>in the array A</a:t>
            </a:r>
          </a:p>
          <a:p>
            <a:pPr lvl="3"/>
            <a:r>
              <a:rPr lang="en-US" altLang="en-US" dirty="0"/>
              <a:t>where elements are sorted according to ascending order</a:t>
            </a:r>
          </a:p>
          <a:p>
            <a:pPr lvl="2"/>
            <a:endParaRPr lang="en-US" altLang="en-US" dirty="0"/>
          </a:p>
          <a:p>
            <a:pPr lvl="2"/>
            <a:r>
              <a:rPr lang="en-US" altLang="en-US" dirty="0"/>
              <a:t>A method that calls itself with a smaller input set</a:t>
            </a:r>
            <a:endParaRPr lang="en-US" altLang="en-US" i="1" dirty="0"/>
          </a:p>
        </p:txBody>
      </p:sp>
      <p:sp>
        <p:nvSpPr>
          <p:cNvPr id="556036" name="Rectangle 4"/>
          <p:cNvSpPr>
            <a:spLocks noChangeArrowheads="1"/>
          </p:cNvSpPr>
          <p:nvPr/>
        </p:nvSpPr>
        <p:spPr bwMode="auto">
          <a:xfrm>
            <a:off x="2057400" y="3429000"/>
            <a:ext cx="4572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6037" name="Line 5"/>
          <p:cNvSpPr>
            <a:spLocks noChangeShapeType="1"/>
          </p:cNvSpPr>
          <p:nvPr/>
        </p:nvSpPr>
        <p:spPr bwMode="auto">
          <a:xfrm>
            <a:off x="2133600" y="2971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38" name="Text Box 6"/>
          <p:cNvSpPr txBox="1">
            <a:spLocks noChangeArrowheads="1"/>
          </p:cNvSpPr>
          <p:nvPr/>
        </p:nvSpPr>
        <p:spPr bwMode="auto">
          <a:xfrm>
            <a:off x="152400" y="2376488"/>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start: index of 1</a:t>
            </a:r>
            <a:r>
              <a:rPr lang="en-US" altLang="en-US" b="1" baseline="30000"/>
              <a:t>st </a:t>
            </a:r>
            <a:r>
              <a:rPr lang="en-US" altLang="en-US" b="1"/>
              <a:t>element </a:t>
            </a:r>
          </a:p>
          <a:p>
            <a:pPr algn="ctr"/>
            <a:r>
              <a:rPr lang="en-US" altLang="en-US" b="1"/>
              <a:t>in search pool</a:t>
            </a:r>
          </a:p>
        </p:txBody>
      </p:sp>
      <p:sp>
        <p:nvSpPr>
          <p:cNvPr id="556039" name="Text Box 7"/>
          <p:cNvSpPr txBox="1">
            <a:spLocks noChangeArrowheads="1"/>
          </p:cNvSpPr>
          <p:nvPr/>
        </p:nvSpPr>
        <p:spPr bwMode="auto">
          <a:xfrm>
            <a:off x="5410200" y="2362200"/>
            <a:ext cx="3352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end: index of 1</a:t>
            </a:r>
            <a:r>
              <a:rPr lang="en-US" altLang="en-US" b="1" baseline="30000"/>
              <a:t>st </a:t>
            </a:r>
            <a:r>
              <a:rPr lang="en-US" altLang="en-US" b="1"/>
              <a:t>element </a:t>
            </a:r>
          </a:p>
          <a:p>
            <a:pPr algn="ctr"/>
            <a:r>
              <a:rPr lang="en-US" altLang="en-US" b="1"/>
              <a:t>in search pool</a:t>
            </a:r>
          </a:p>
        </p:txBody>
      </p:sp>
      <p:sp>
        <p:nvSpPr>
          <p:cNvPr id="556040" name="Line 8"/>
          <p:cNvSpPr>
            <a:spLocks noChangeShapeType="1"/>
          </p:cNvSpPr>
          <p:nvPr/>
        </p:nvSpPr>
        <p:spPr bwMode="auto">
          <a:xfrm>
            <a:off x="6553200" y="2971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41" name="Line 9"/>
          <p:cNvSpPr>
            <a:spLocks noChangeShapeType="1"/>
          </p:cNvSpPr>
          <p:nvPr/>
        </p:nvSpPr>
        <p:spPr bwMode="auto">
          <a:xfrm>
            <a:off x="43434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42" name="Line 10"/>
          <p:cNvSpPr>
            <a:spLocks noChangeShapeType="1"/>
          </p:cNvSpPr>
          <p:nvPr/>
        </p:nvSpPr>
        <p:spPr bwMode="auto">
          <a:xfrm>
            <a:off x="4495800" y="3429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43" name="Line 11"/>
          <p:cNvSpPr>
            <a:spLocks noChangeShapeType="1"/>
          </p:cNvSpPr>
          <p:nvPr/>
        </p:nvSpPr>
        <p:spPr bwMode="auto">
          <a:xfrm>
            <a:off x="4419600" y="29718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6044" name="Text Box 12"/>
          <p:cNvSpPr txBox="1">
            <a:spLocks noChangeArrowheads="1"/>
          </p:cNvSpPr>
          <p:nvPr/>
        </p:nvSpPr>
        <p:spPr bwMode="auto">
          <a:xfrm>
            <a:off x="2743200" y="2605088"/>
            <a:ext cx="335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1"/>
              <a:t>middle</a:t>
            </a:r>
          </a:p>
        </p:txBody>
      </p:sp>
      <p:sp>
        <p:nvSpPr>
          <p:cNvPr id="556045" name="Text Box 13"/>
          <p:cNvSpPr txBox="1">
            <a:spLocks noChangeArrowheads="1"/>
          </p:cNvSpPr>
          <p:nvPr/>
        </p:nvSpPr>
        <p:spPr bwMode="auto">
          <a:xfrm>
            <a:off x="6858000" y="3429000"/>
            <a:ext cx="385763"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a:t>A</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76200" y="0"/>
            <a:ext cx="8077200" cy="1417638"/>
          </a:xfrm>
        </p:spPr>
        <p:txBody>
          <a:bodyPr/>
          <a:lstStyle/>
          <a:p>
            <a:r>
              <a:rPr lang="en-US" altLang="en-US" dirty="0"/>
              <a:t>Binary search recursion: pseudo-code</a:t>
            </a:r>
          </a:p>
        </p:txBody>
      </p:sp>
      <p:sp>
        <p:nvSpPr>
          <p:cNvPr id="557059" name="Text Box 3"/>
          <p:cNvSpPr txBox="1">
            <a:spLocks noChangeArrowheads="1"/>
          </p:cNvSpPr>
          <p:nvPr/>
        </p:nvSpPr>
        <p:spPr bwMode="auto">
          <a:xfrm>
            <a:off x="76200" y="1619250"/>
            <a:ext cx="92202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200" b="1" dirty="0" smtClean="0">
                <a:latin typeface="Courier New" pitchFamily="49" charset="0"/>
                <a:cs typeface="Courier New" pitchFamily="49" charset="0"/>
              </a:rPr>
              <a:t>// Refer to </a:t>
            </a:r>
            <a:r>
              <a:rPr lang="en-US" altLang="en-US" sz="2200" b="1" dirty="0" err="1" smtClean="0">
                <a:latin typeface="Courier New" pitchFamily="49" charset="0"/>
                <a:cs typeface="Courier New" pitchFamily="49" charset="0"/>
              </a:rPr>
              <a:t>BinarySearchApp</a:t>
            </a:r>
            <a:r>
              <a:rPr lang="en-US" altLang="en-US" sz="2200" b="1" dirty="0" smtClean="0">
                <a:latin typeface="Courier New" pitchFamily="49" charset="0"/>
                <a:cs typeface="Courier New" pitchFamily="49" charset="0"/>
              </a:rPr>
              <a:t> project</a:t>
            </a:r>
          </a:p>
          <a:p>
            <a:endParaRPr lang="en-US" altLang="en-US" sz="2200" b="1" dirty="0" smtClean="0">
              <a:latin typeface="Courier New" pitchFamily="49" charset="0"/>
              <a:cs typeface="Courier New" pitchFamily="49" charset="0"/>
            </a:endParaRPr>
          </a:p>
          <a:p>
            <a:r>
              <a:rPr lang="en-US" altLang="en-US" sz="2200" b="1" dirty="0" smtClean="0">
                <a:latin typeface="Courier New" pitchFamily="49" charset="0"/>
                <a:cs typeface="Courier New" pitchFamily="49" charset="0"/>
              </a:rPr>
              <a:t>Boolean </a:t>
            </a:r>
            <a:r>
              <a:rPr lang="en-US" altLang="en-US" sz="2200" b="1" dirty="0">
                <a:latin typeface="Courier New" pitchFamily="49" charset="0"/>
                <a:cs typeface="Courier New" pitchFamily="49" charset="0"/>
              </a:rPr>
              <a:t>BS(A, key, start, end)</a:t>
            </a:r>
          </a:p>
          <a:p>
            <a:r>
              <a:rPr lang="en-US" altLang="en-US" sz="2200" b="1" dirty="0">
                <a:latin typeface="Courier New" pitchFamily="49" charset="0"/>
                <a:cs typeface="Courier New" pitchFamily="49" charset="0"/>
              </a:rPr>
              <a:t>	mid = (</a:t>
            </a:r>
            <a:r>
              <a:rPr lang="en-US" altLang="en-US" sz="2200" b="1" dirty="0" err="1">
                <a:latin typeface="Courier New" pitchFamily="49" charset="0"/>
                <a:cs typeface="Courier New" pitchFamily="49" charset="0"/>
              </a:rPr>
              <a:t>start+end</a:t>
            </a:r>
            <a:r>
              <a:rPr lang="en-US" altLang="en-US" sz="2200" b="1" dirty="0">
                <a:latin typeface="Courier New" pitchFamily="49" charset="0"/>
                <a:cs typeface="Courier New" pitchFamily="49" charset="0"/>
              </a:rPr>
              <a:t>)/2</a:t>
            </a:r>
          </a:p>
          <a:p>
            <a:r>
              <a:rPr lang="en-US" altLang="en-US" sz="2200" b="1" dirty="0">
                <a:latin typeface="Courier New" pitchFamily="49" charset="0"/>
                <a:cs typeface="Courier New" pitchFamily="49" charset="0"/>
              </a:rPr>
              <a:t>	if(A[mid] == key)</a:t>
            </a:r>
          </a:p>
          <a:p>
            <a:r>
              <a:rPr lang="en-US" altLang="en-US" sz="2200" b="1" dirty="0">
                <a:latin typeface="Courier New" pitchFamily="49" charset="0"/>
                <a:cs typeface="Courier New" pitchFamily="49" charset="0"/>
              </a:rPr>
              <a:t>		return true</a:t>
            </a:r>
          </a:p>
          <a:p>
            <a:r>
              <a:rPr lang="en-US" altLang="en-US" sz="2200" b="1" dirty="0">
                <a:latin typeface="Courier New" pitchFamily="49" charset="0"/>
                <a:cs typeface="Courier New" pitchFamily="49" charset="0"/>
              </a:rPr>
              <a:t>	else</a:t>
            </a:r>
          </a:p>
          <a:p>
            <a:r>
              <a:rPr lang="en-US" altLang="en-US" sz="2200" b="1" dirty="0">
                <a:latin typeface="Courier New" pitchFamily="49" charset="0"/>
                <a:cs typeface="Courier New" pitchFamily="49" charset="0"/>
              </a:rPr>
              <a:t>		if(end &lt;= start)</a:t>
            </a:r>
          </a:p>
          <a:p>
            <a:r>
              <a:rPr lang="en-US" altLang="en-US" sz="2200" b="1" dirty="0">
                <a:latin typeface="Courier New" pitchFamily="49" charset="0"/>
                <a:cs typeface="Courier New" pitchFamily="49" charset="0"/>
              </a:rPr>
              <a:t>			return false</a:t>
            </a:r>
          </a:p>
          <a:p>
            <a:r>
              <a:rPr lang="en-US" altLang="en-US" sz="2200" b="1" dirty="0">
                <a:latin typeface="Courier New" pitchFamily="49" charset="0"/>
                <a:cs typeface="Courier New" pitchFamily="49" charset="0"/>
              </a:rPr>
              <a:t>	 	else</a:t>
            </a:r>
          </a:p>
          <a:p>
            <a:r>
              <a:rPr lang="en-US" altLang="en-US" sz="2200" b="1" dirty="0">
                <a:latin typeface="Courier New" pitchFamily="49" charset="0"/>
                <a:cs typeface="Courier New" pitchFamily="49" charset="0"/>
              </a:rPr>
              <a:t>			if (A[mid] &gt; key)</a:t>
            </a:r>
          </a:p>
          <a:p>
            <a:r>
              <a:rPr lang="en-US" altLang="en-US" sz="2200" b="1" dirty="0">
                <a:latin typeface="Courier New" pitchFamily="49" charset="0"/>
                <a:cs typeface="Courier New" pitchFamily="49" charset="0"/>
              </a:rPr>
              <a:t>				return BS(A, key, start, mid-1)</a:t>
            </a:r>
          </a:p>
          <a:p>
            <a:r>
              <a:rPr lang="en-US" altLang="en-US" sz="2200" b="1" dirty="0">
                <a:latin typeface="Courier New" pitchFamily="49" charset="0"/>
                <a:cs typeface="Courier New" pitchFamily="49" charset="0"/>
              </a:rPr>
              <a:t>			else</a:t>
            </a:r>
          </a:p>
          <a:p>
            <a:r>
              <a:rPr lang="en-US" altLang="en-US" sz="2200" b="1" dirty="0">
                <a:latin typeface="Courier New" pitchFamily="49" charset="0"/>
                <a:cs typeface="Courier New" pitchFamily="49" charset="0"/>
              </a:rPr>
              <a:t>				return BS(A, key, mid+1, end)</a:t>
            </a:r>
          </a:p>
          <a:p>
            <a:r>
              <a:rPr lang="en-US" altLang="en-US" sz="2200" b="1" dirty="0">
                <a:latin typeface="Courier New" pitchFamily="49" charset="0"/>
                <a:cs typeface="Courier New" pitchFamily="49" charset="0"/>
              </a:rPr>
              <a:t>			  </a:t>
            </a:r>
          </a:p>
          <a:p>
            <a:r>
              <a:rPr lang="en-US" altLang="en-US" sz="2200" b="1" dirty="0">
                <a:latin typeface="Courier New" pitchFamily="49" charset="0"/>
                <a:cs typeface="Courier New" pitchFamily="49" charset="0"/>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0" y="0"/>
            <a:ext cx="8001000" cy="1417638"/>
          </a:xfrm>
        </p:spPr>
        <p:txBody>
          <a:bodyPr/>
          <a:lstStyle/>
          <a:p>
            <a:r>
              <a:rPr lang="en-US" altLang="en-US" dirty="0" smtClean="0"/>
              <a:t>Example V using recursion: </a:t>
            </a:r>
            <a:r>
              <a:rPr lang="en-US" altLang="en-US" dirty="0"/>
              <a:t>Towers of Hanoi</a:t>
            </a:r>
          </a:p>
        </p:txBody>
      </p:sp>
      <p:sp>
        <p:nvSpPr>
          <p:cNvPr id="560131" name="Rectangle 3"/>
          <p:cNvSpPr>
            <a:spLocks noGrp="1" noChangeArrowheads="1"/>
          </p:cNvSpPr>
          <p:nvPr>
            <p:ph type="body" idx="1"/>
          </p:nvPr>
        </p:nvSpPr>
        <p:spPr>
          <a:xfrm>
            <a:off x="0" y="1524000"/>
            <a:ext cx="9144000" cy="5334000"/>
          </a:xfrm>
        </p:spPr>
        <p:txBody>
          <a:bodyPr/>
          <a:lstStyle/>
          <a:p>
            <a:r>
              <a:rPr lang="en-US" altLang="en-US" dirty="0"/>
              <a:t>Given</a:t>
            </a:r>
          </a:p>
          <a:p>
            <a:pPr lvl="1"/>
            <a:r>
              <a:rPr lang="en-US" altLang="en-US" dirty="0"/>
              <a:t>A platform with three pegs sticking out of it</a:t>
            </a:r>
          </a:p>
          <a:p>
            <a:pPr lvl="1"/>
            <a:endParaRPr lang="en-US" altLang="en-US" dirty="0"/>
          </a:p>
          <a:p>
            <a:pPr lvl="1"/>
            <a:r>
              <a:rPr lang="en-US" altLang="en-US" dirty="0"/>
              <a:t>Each peg is a stack that can accommodate n disks</a:t>
            </a:r>
          </a:p>
          <a:p>
            <a:pPr lvl="1"/>
            <a:endParaRPr lang="en-US" altLang="en-US" dirty="0"/>
          </a:p>
          <a:p>
            <a:pPr lvl="1"/>
            <a:r>
              <a:rPr lang="en-US" altLang="en-US" dirty="0"/>
              <a:t>Puzzle</a:t>
            </a:r>
          </a:p>
          <a:p>
            <a:pPr lvl="2"/>
            <a:r>
              <a:rPr lang="en-US" altLang="en-US" dirty="0"/>
              <a:t>Move all disks from peg a to peg c, one disk at a time</a:t>
            </a:r>
          </a:p>
          <a:p>
            <a:pPr lvl="2"/>
            <a:endParaRPr lang="en-US" altLang="en-US" dirty="0"/>
          </a:p>
          <a:p>
            <a:pPr lvl="2"/>
            <a:r>
              <a:rPr lang="en-US" altLang="en-US" dirty="0"/>
              <a:t>So that we never place a larger disk on top of smaller </a:t>
            </a:r>
            <a:r>
              <a:rPr lang="en-US" altLang="en-US" dirty="0" smtClean="0"/>
              <a:t>one</a:t>
            </a:r>
          </a:p>
          <a:p>
            <a:pPr lvl="2"/>
            <a:endParaRPr lang="en-US" altLang="en-US" dirty="0"/>
          </a:p>
          <a:p>
            <a:r>
              <a:rPr lang="en-US" altLang="en-US" dirty="0" smtClean="0"/>
              <a:t>Refer to </a:t>
            </a:r>
            <a:r>
              <a:rPr lang="en-US" altLang="en-US" dirty="0" err="1" smtClean="0">
                <a:latin typeface="Courier" pitchFamily="49" charset="0"/>
              </a:rPr>
              <a:t>TowersOfHanoiApp</a:t>
            </a:r>
            <a:r>
              <a:rPr lang="en-US" altLang="en-US" dirty="0" smtClean="0"/>
              <a:t> project</a:t>
            </a:r>
            <a:endParaRPr lang="en-US"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sz="quarter"/>
          </p:nvPr>
        </p:nvSpPr>
        <p:spPr>
          <a:xfrm>
            <a:off x="0" y="0"/>
            <a:ext cx="7543800" cy="1295400"/>
          </a:xfrm>
        </p:spPr>
        <p:txBody>
          <a:bodyPr/>
          <a:lstStyle/>
          <a:p>
            <a:r>
              <a:rPr lang="en-US" altLang="en-US" dirty="0"/>
              <a:t>Towers of Hanoi</a:t>
            </a:r>
          </a:p>
        </p:txBody>
      </p:sp>
      <p:grpSp>
        <p:nvGrpSpPr>
          <p:cNvPr id="566275" name="Group 3"/>
          <p:cNvGrpSpPr>
            <a:grpSpLocks/>
          </p:cNvGrpSpPr>
          <p:nvPr/>
        </p:nvGrpSpPr>
        <p:grpSpPr bwMode="auto">
          <a:xfrm>
            <a:off x="1049338" y="1447800"/>
            <a:ext cx="3446462" cy="1752600"/>
            <a:chOff x="480" y="912"/>
            <a:chExt cx="2352" cy="1104"/>
          </a:xfrm>
        </p:grpSpPr>
        <p:sp>
          <p:nvSpPr>
            <p:cNvPr id="566276" name="Rectangle 4"/>
            <p:cNvSpPr>
              <a:spLocks noChangeArrowheads="1"/>
            </p:cNvSpPr>
            <p:nvPr/>
          </p:nvSpPr>
          <p:spPr bwMode="auto">
            <a:xfrm>
              <a:off x="480" y="158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77" name="Rectangle 5"/>
            <p:cNvSpPr>
              <a:spLocks noChangeArrowheads="1"/>
            </p:cNvSpPr>
            <p:nvPr/>
          </p:nvSpPr>
          <p:spPr bwMode="auto">
            <a:xfrm>
              <a:off x="882"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78" name="AutoShape 6"/>
            <p:cNvSpPr>
              <a:spLocks noChangeArrowheads="1"/>
            </p:cNvSpPr>
            <p:nvPr/>
          </p:nvSpPr>
          <p:spPr bwMode="auto">
            <a:xfrm>
              <a:off x="576" y="144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79" name="AutoShape 7"/>
            <p:cNvSpPr>
              <a:spLocks noChangeArrowheads="1"/>
            </p:cNvSpPr>
            <p:nvPr/>
          </p:nvSpPr>
          <p:spPr bwMode="auto">
            <a:xfrm>
              <a:off x="664" y="1296"/>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80" name="AutoShape 8"/>
            <p:cNvSpPr>
              <a:spLocks noChangeArrowheads="1"/>
            </p:cNvSpPr>
            <p:nvPr/>
          </p:nvSpPr>
          <p:spPr bwMode="auto">
            <a:xfrm>
              <a:off x="750" y="1152"/>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81" name="Rectangle 9"/>
            <p:cNvSpPr>
              <a:spLocks noChangeArrowheads="1"/>
            </p:cNvSpPr>
            <p:nvPr/>
          </p:nvSpPr>
          <p:spPr bwMode="auto">
            <a:xfrm>
              <a:off x="1633"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82" name="Rectangle 10"/>
            <p:cNvSpPr>
              <a:spLocks noChangeArrowheads="1"/>
            </p:cNvSpPr>
            <p:nvPr/>
          </p:nvSpPr>
          <p:spPr bwMode="auto">
            <a:xfrm>
              <a:off x="2352"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83" name="Text Box 11"/>
            <p:cNvSpPr txBox="1">
              <a:spLocks noChangeArrowheads="1"/>
            </p:cNvSpPr>
            <p:nvPr/>
          </p:nvSpPr>
          <p:spPr bwMode="auto">
            <a:xfrm>
              <a:off x="799" y="1766"/>
              <a:ext cx="17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Original Configuration</a:t>
              </a:r>
            </a:p>
          </p:txBody>
        </p:sp>
      </p:grpSp>
      <p:grpSp>
        <p:nvGrpSpPr>
          <p:cNvPr id="566284" name="Group 12"/>
          <p:cNvGrpSpPr>
            <a:grpSpLocks/>
          </p:cNvGrpSpPr>
          <p:nvPr/>
        </p:nvGrpSpPr>
        <p:grpSpPr bwMode="auto">
          <a:xfrm>
            <a:off x="4994275" y="1447800"/>
            <a:ext cx="3446463" cy="1752600"/>
            <a:chOff x="3408" y="912"/>
            <a:chExt cx="2352" cy="1104"/>
          </a:xfrm>
        </p:grpSpPr>
        <p:sp>
          <p:nvSpPr>
            <p:cNvPr id="566285" name="Rectangle 13"/>
            <p:cNvSpPr>
              <a:spLocks noChangeArrowheads="1"/>
            </p:cNvSpPr>
            <p:nvPr/>
          </p:nvSpPr>
          <p:spPr bwMode="auto">
            <a:xfrm>
              <a:off x="3408" y="158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86" name="Rectangle 14"/>
            <p:cNvSpPr>
              <a:spLocks noChangeArrowheads="1"/>
            </p:cNvSpPr>
            <p:nvPr/>
          </p:nvSpPr>
          <p:spPr bwMode="auto">
            <a:xfrm>
              <a:off x="3810"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87" name="AutoShape 15"/>
            <p:cNvSpPr>
              <a:spLocks noChangeArrowheads="1"/>
            </p:cNvSpPr>
            <p:nvPr/>
          </p:nvSpPr>
          <p:spPr bwMode="auto">
            <a:xfrm>
              <a:off x="3504" y="144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88" name="AutoShape 16"/>
            <p:cNvSpPr>
              <a:spLocks noChangeArrowheads="1"/>
            </p:cNvSpPr>
            <p:nvPr/>
          </p:nvSpPr>
          <p:spPr bwMode="auto">
            <a:xfrm>
              <a:off x="3592" y="1296"/>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89" name="Rectangle 17"/>
            <p:cNvSpPr>
              <a:spLocks noChangeArrowheads="1"/>
            </p:cNvSpPr>
            <p:nvPr/>
          </p:nvSpPr>
          <p:spPr bwMode="auto">
            <a:xfrm>
              <a:off x="4561"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90" name="Rectangle 18"/>
            <p:cNvSpPr>
              <a:spLocks noChangeArrowheads="1"/>
            </p:cNvSpPr>
            <p:nvPr/>
          </p:nvSpPr>
          <p:spPr bwMode="auto">
            <a:xfrm>
              <a:off x="5280"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91" name="Text Box 19"/>
            <p:cNvSpPr txBox="1">
              <a:spLocks noChangeArrowheads="1"/>
            </p:cNvSpPr>
            <p:nvPr/>
          </p:nvSpPr>
          <p:spPr bwMode="auto">
            <a:xfrm>
              <a:off x="4255" y="176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1</a:t>
              </a:r>
            </a:p>
          </p:txBody>
        </p:sp>
        <p:sp>
          <p:nvSpPr>
            <p:cNvPr id="566292" name="AutoShape 20"/>
            <p:cNvSpPr>
              <a:spLocks noChangeArrowheads="1"/>
            </p:cNvSpPr>
            <p:nvPr/>
          </p:nvSpPr>
          <p:spPr bwMode="auto">
            <a:xfrm>
              <a:off x="5157" y="1419"/>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grpSp>
      <p:grpSp>
        <p:nvGrpSpPr>
          <p:cNvPr id="566293" name="Group 21"/>
          <p:cNvGrpSpPr>
            <a:grpSpLocks/>
          </p:cNvGrpSpPr>
          <p:nvPr/>
        </p:nvGrpSpPr>
        <p:grpSpPr bwMode="auto">
          <a:xfrm>
            <a:off x="4994275" y="4114800"/>
            <a:ext cx="3446463" cy="1752600"/>
            <a:chOff x="3408" y="2592"/>
            <a:chExt cx="2352" cy="1104"/>
          </a:xfrm>
        </p:grpSpPr>
        <p:sp>
          <p:nvSpPr>
            <p:cNvPr id="566294" name="Rectangle 22"/>
            <p:cNvSpPr>
              <a:spLocks noChangeArrowheads="1"/>
            </p:cNvSpPr>
            <p:nvPr/>
          </p:nvSpPr>
          <p:spPr bwMode="auto">
            <a:xfrm>
              <a:off x="4561"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95" name="Rectangle 23"/>
            <p:cNvSpPr>
              <a:spLocks noChangeArrowheads="1"/>
            </p:cNvSpPr>
            <p:nvPr/>
          </p:nvSpPr>
          <p:spPr bwMode="auto">
            <a:xfrm>
              <a:off x="3408" y="326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96" name="Rectangle 24"/>
            <p:cNvSpPr>
              <a:spLocks noChangeArrowheads="1"/>
            </p:cNvSpPr>
            <p:nvPr/>
          </p:nvSpPr>
          <p:spPr bwMode="auto">
            <a:xfrm>
              <a:off x="3810"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297" name="AutoShape 25"/>
            <p:cNvSpPr>
              <a:spLocks noChangeArrowheads="1"/>
            </p:cNvSpPr>
            <p:nvPr/>
          </p:nvSpPr>
          <p:spPr bwMode="auto">
            <a:xfrm>
              <a:off x="3504" y="312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98" name="AutoShape 26"/>
            <p:cNvSpPr>
              <a:spLocks noChangeArrowheads="1"/>
            </p:cNvSpPr>
            <p:nvPr/>
          </p:nvSpPr>
          <p:spPr bwMode="auto">
            <a:xfrm>
              <a:off x="4359" y="3120"/>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299" name="Rectangle 27"/>
            <p:cNvSpPr>
              <a:spLocks noChangeArrowheads="1"/>
            </p:cNvSpPr>
            <p:nvPr/>
          </p:nvSpPr>
          <p:spPr bwMode="auto">
            <a:xfrm>
              <a:off x="5280"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300" name="Text Box 28"/>
            <p:cNvSpPr txBox="1">
              <a:spLocks noChangeArrowheads="1"/>
            </p:cNvSpPr>
            <p:nvPr/>
          </p:nvSpPr>
          <p:spPr bwMode="auto">
            <a:xfrm>
              <a:off x="4255" y="344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3</a:t>
              </a:r>
            </a:p>
          </p:txBody>
        </p:sp>
        <p:sp>
          <p:nvSpPr>
            <p:cNvPr id="566301" name="AutoShape 29"/>
            <p:cNvSpPr>
              <a:spLocks noChangeArrowheads="1"/>
            </p:cNvSpPr>
            <p:nvPr/>
          </p:nvSpPr>
          <p:spPr bwMode="auto">
            <a:xfrm>
              <a:off x="4446" y="2976"/>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grpSp>
      <p:grpSp>
        <p:nvGrpSpPr>
          <p:cNvPr id="566302" name="Group 30"/>
          <p:cNvGrpSpPr>
            <a:grpSpLocks/>
          </p:cNvGrpSpPr>
          <p:nvPr/>
        </p:nvGrpSpPr>
        <p:grpSpPr bwMode="auto">
          <a:xfrm>
            <a:off x="1066800" y="4114800"/>
            <a:ext cx="3446463" cy="1752600"/>
            <a:chOff x="480" y="2592"/>
            <a:chExt cx="2352" cy="1104"/>
          </a:xfrm>
        </p:grpSpPr>
        <p:sp>
          <p:nvSpPr>
            <p:cNvPr id="566303" name="Rectangle 31"/>
            <p:cNvSpPr>
              <a:spLocks noChangeArrowheads="1"/>
            </p:cNvSpPr>
            <p:nvPr/>
          </p:nvSpPr>
          <p:spPr bwMode="auto">
            <a:xfrm>
              <a:off x="480" y="326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304" name="Rectangle 32"/>
            <p:cNvSpPr>
              <a:spLocks noChangeArrowheads="1"/>
            </p:cNvSpPr>
            <p:nvPr/>
          </p:nvSpPr>
          <p:spPr bwMode="auto">
            <a:xfrm>
              <a:off x="882"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305" name="AutoShape 33"/>
            <p:cNvSpPr>
              <a:spLocks noChangeArrowheads="1"/>
            </p:cNvSpPr>
            <p:nvPr/>
          </p:nvSpPr>
          <p:spPr bwMode="auto">
            <a:xfrm>
              <a:off x="576" y="312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6306" name="Rectangle 34"/>
            <p:cNvSpPr>
              <a:spLocks noChangeArrowheads="1"/>
            </p:cNvSpPr>
            <p:nvPr/>
          </p:nvSpPr>
          <p:spPr bwMode="auto">
            <a:xfrm>
              <a:off x="1633"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307" name="Rectangle 35"/>
            <p:cNvSpPr>
              <a:spLocks noChangeArrowheads="1"/>
            </p:cNvSpPr>
            <p:nvPr/>
          </p:nvSpPr>
          <p:spPr bwMode="auto">
            <a:xfrm>
              <a:off x="2352"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308" name="Text Box 36"/>
            <p:cNvSpPr txBox="1">
              <a:spLocks noChangeArrowheads="1"/>
            </p:cNvSpPr>
            <p:nvPr/>
          </p:nvSpPr>
          <p:spPr bwMode="auto">
            <a:xfrm>
              <a:off x="1327" y="344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2</a:t>
              </a:r>
            </a:p>
          </p:txBody>
        </p:sp>
        <p:sp>
          <p:nvSpPr>
            <p:cNvPr id="566309" name="AutoShape 37"/>
            <p:cNvSpPr>
              <a:spLocks noChangeArrowheads="1"/>
            </p:cNvSpPr>
            <p:nvPr/>
          </p:nvSpPr>
          <p:spPr bwMode="auto">
            <a:xfrm>
              <a:off x="2238" y="3120"/>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6310" name="AutoShape 38"/>
            <p:cNvSpPr>
              <a:spLocks noChangeArrowheads="1"/>
            </p:cNvSpPr>
            <p:nvPr/>
          </p:nvSpPr>
          <p:spPr bwMode="auto">
            <a:xfrm>
              <a:off x="1428" y="3120"/>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66275"/>
                                        </p:tgtEl>
                                        <p:attrNameLst>
                                          <p:attrName>style.visibility</p:attrName>
                                        </p:attrNameLst>
                                      </p:cBhvr>
                                      <p:to>
                                        <p:strVal val="visible"/>
                                      </p:to>
                                    </p:set>
                                    <p:anim calcmode="lin" valueType="num">
                                      <p:cBhvr additive="base">
                                        <p:cTn id="7" dur="500" fill="hold"/>
                                        <p:tgtEl>
                                          <p:spTgt spid="566275"/>
                                        </p:tgtEl>
                                        <p:attrNameLst>
                                          <p:attrName>ppt_x</p:attrName>
                                        </p:attrNameLst>
                                      </p:cBhvr>
                                      <p:tavLst>
                                        <p:tav tm="0">
                                          <p:val>
                                            <p:strVal val="1+#ppt_w/2"/>
                                          </p:val>
                                        </p:tav>
                                        <p:tav tm="100000">
                                          <p:val>
                                            <p:strVal val="#ppt_x"/>
                                          </p:val>
                                        </p:tav>
                                      </p:tavLst>
                                    </p:anim>
                                    <p:anim calcmode="lin" valueType="num">
                                      <p:cBhvr additive="base">
                                        <p:cTn id="8" dur="500" fill="hold"/>
                                        <p:tgtEl>
                                          <p:spTgt spid="5662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66284"/>
                                        </p:tgtEl>
                                        <p:attrNameLst>
                                          <p:attrName>style.visibility</p:attrName>
                                        </p:attrNameLst>
                                      </p:cBhvr>
                                      <p:to>
                                        <p:strVal val="visible"/>
                                      </p:to>
                                    </p:set>
                                    <p:anim calcmode="lin" valueType="num">
                                      <p:cBhvr additive="base">
                                        <p:cTn id="13" dur="500" fill="hold"/>
                                        <p:tgtEl>
                                          <p:spTgt spid="566284"/>
                                        </p:tgtEl>
                                        <p:attrNameLst>
                                          <p:attrName>ppt_x</p:attrName>
                                        </p:attrNameLst>
                                      </p:cBhvr>
                                      <p:tavLst>
                                        <p:tav tm="0">
                                          <p:val>
                                            <p:strVal val="1+#ppt_w/2"/>
                                          </p:val>
                                        </p:tav>
                                        <p:tav tm="100000">
                                          <p:val>
                                            <p:strVal val="#ppt_x"/>
                                          </p:val>
                                        </p:tav>
                                      </p:tavLst>
                                    </p:anim>
                                    <p:anim calcmode="lin" valueType="num">
                                      <p:cBhvr additive="base">
                                        <p:cTn id="14" dur="500" fill="hold"/>
                                        <p:tgtEl>
                                          <p:spTgt spid="56628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66302"/>
                                        </p:tgtEl>
                                        <p:attrNameLst>
                                          <p:attrName>style.visibility</p:attrName>
                                        </p:attrNameLst>
                                      </p:cBhvr>
                                      <p:to>
                                        <p:strVal val="visible"/>
                                      </p:to>
                                    </p:set>
                                    <p:anim calcmode="lin" valueType="num">
                                      <p:cBhvr additive="base">
                                        <p:cTn id="19" dur="500" fill="hold"/>
                                        <p:tgtEl>
                                          <p:spTgt spid="566302"/>
                                        </p:tgtEl>
                                        <p:attrNameLst>
                                          <p:attrName>ppt_x</p:attrName>
                                        </p:attrNameLst>
                                      </p:cBhvr>
                                      <p:tavLst>
                                        <p:tav tm="0">
                                          <p:val>
                                            <p:strVal val="1+#ppt_w/2"/>
                                          </p:val>
                                        </p:tav>
                                        <p:tav tm="100000">
                                          <p:val>
                                            <p:strVal val="#ppt_x"/>
                                          </p:val>
                                        </p:tav>
                                      </p:tavLst>
                                    </p:anim>
                                    <p:anim calcmode="lin" valueType="num">
                                      <p:cBhvr additive="base">
                                        <p:cTn id="20" dur="500" fill="hold"/>
                                        <p:tgtEl>
                                          <p:spTgt spid="56630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66293"/>
                                        </p:tgtEl>
                                        <p:attrNameLst>
                                          <p:attrName>style.visibility</p:attrName>
                                        </p:attrNameLst>
                                      </p:cBhvr>
                                      <p:to>
                                        <p:strVal val="visible"/>
                                      </p:to>
                                    </p:set>
                                    <p:anim calcmode="lin" valueType="num">
                                      <p:cBhvr additive="base">
                                        <p:cTn id="25" dur="500" fill="hold"/>
                                        <p:tgtEl>
                                          <p:spTgt spid="566293"/>
                                        </p:tgtEl>
                                        <p:attrNameLst>
                                          <p:attrName>ppt_x</p:attrName>
                                        </p:attrNameLst>
                                      </p:cBhvr>
                                      <p:tavLst>
                                        <p:tav tm="0">
                                          <p:val>
                                            <p:strVal val="1+#ppt_w/2"/>
                                          </p:val>
                                        </p:tav>
                                        <p:tav tm="100000">
                                          <p:val>
                                            <p:strVal val="#ppt_x"/>
                                          </p:val>
                                        </p:tav>
                                      </p:tavLst>
                                    </p:anim>
                                    <p:anim calcmode="lin" valueType="num">
                                      <p:cBhvr additive="base">
                                        <p:cTn id="26" dur="500" fill="hold"/>
                                        <p:tgtEl>
                                          <p:spTgt spid="5662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sz="quarter"/>
          </p:nvPr>
        </p:nvSpPr>
        <p:spPr>
          <a:xfrm>
            <a:off x="0" y="-35560"/>
            <a:ext cx="7543800" cy="1295400"/>
          </a:xfrm>
        </p:spPr>
        <p:txBody>
          <a:bodyPr/>
          <a:lstStyle/>
          <a:p>
            <a:r>
              <a:rPr lang="en-US" altLang="en-US" dirty="0"/>
              <a:t>Towers of Hanoi</a:t>
            </a:r>
          </a:p>
        </p:txBody>
      </p:sp>
      <p:grpSp>
        <p:nvGrpSpPr>
          <p:cNvPr id="567299" name="Group 3"/>
          <p:cNvGrpSpPr>
            <a:grpSpLocks/>
          </p:cNvGrpSpPr>
          <p:nvPr/>
        </p:nvGrpSpPr>
        <p:grpSpPr bwMode="auto">
          <a:xfrm>
            <a:off x="1125538" y="1447800"/>
            <a:ext cx="3446462" cy="1752600"/>
            <a:chOff x="443" y="912"/>
            <a:chExt cx="2171" cy="1104"/>
          </a:xfrm>
        </p:grpSpPr>
        <p:sp>
          <p:nvSpPr>
            <p:cNvPr id="567300" name="Rectangle 4"/>
            <p:cNvSpPr>
              <a:spLocks noChangeArrowheads="1"/>
            </p:cNvSpPr>
            <p:nvPr/>
          </p:nvSpPr>
          <p:spPr bwMode="auto">
            <a:xfrm>
              <a:off x="2171" y="912"/>
              <a:ext cx="43"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01" name="Rectangle 5"/>
            <p:cNvSpPr>
              <a:spLocks noChangeArrowheads="1"/>
            </p:cNvSpPr>
            <p:nvPr/>
          </p:nvSpPr>
          <p:spPr bwMode="auto">
            <a:xfrm>
              <a:off x="1507" y="912"/>
              <a:ext cx="44"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02" name="Rectangle 6"/>
            <p:cNvSpPr>
              <a:spLocks noChangeArrowheads="1"/>
            </p:cNvSpPr>
            <p:nvPr/>
          </p:nvSpPr>
          <p:spPr bwMode="auto">
            <a:xfrm>
              <a:off x="443" y="1584"/>
              <a:ext cx="2171"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3" name="Rectangle 7"/>
            <p:cNvSpPr>
              <a:spLocks noChangeArrowheads="1"/>
            </p:cNvSpPr>
            <p:nvPr/>
          </p:nvSpPr>
          <p:spPr bwMode="auto">
            <a:xfrm>
              <a:off x="814" y="912"/>
              <a:ext cx="44"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04" name="AutoShape 8"/>
            <p:cNvSpPr>
              <a:spLocks noChangeArrowheads="1"/>
            </p:cNvSpPr>
            <p:nvPr/>
          </p:nvSpPr>
          <p:spPr bwMode="auto">
            <a:xfrm>
              <a:off x="1905" y="1440"/>
              <a:ext cx="5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5" name="AutoShape 9"/>
            <p:cNvSpPr>
              <a:spLocks noChangeArrowheads="1"/>
            </p:cNvSpPr>
            <p:nvPr/>
          </p:nvSpPr>
          <p:spPr bwMode="auto">
            <a:xfrm>
              <a:off x="1314" y="1440"/>
              <a:ext cx="41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06" name="AutoShape 10"/>
            <p:cNvSpPr>
              <a:spLocks noChangeArrowheads="1"/>
            </p:cNvSpPr>
            <p:nvPr/>
          </p:nvSpPr>
          <p:spPr bwMode="auto">
            <a:xfrm>
              <a:off x="1393" y="1296"/>
              <a:ext cx="255"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07" name="Text Box 11"/>
            <p:cNvSpPr txBox="1">
              <a:spLocks noChangeArrowheads="1"/>
            </p:cNvSpPr>
            <p:nvPr/>
          </p:nvSpPr>
          <p:spPr bwMode="auto">
            <a:xfrm>
              <a:off x="1225" y="1766"/>
              <a:ext cx="6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4</a:t>
              </a:r>
            </a:p>
          </p:txBody>
        </p:sp>
      </p:grpSp>
      <p:grpSp>
        <p:nvGrpSpPr>
          <p:cNvPr id="567308" name="Group 12"/>
          <p:cNvGrpSpPr>
            <a:grpSpLocks/>
          </p:cNvGrpSpPr>
          <p:nvPr/>
        </p:nvGrpSpPr>
        <p:grpSpPr bwMode="auto">
          <a:xfrm>
            <a:off x="4994275" y="1447800"/>
            <a:ext cx="3446463" cy="1752600"/>
            <a:chOff x="3408" y="912"/>
            <a:chExt cx="2352" cy="1104"/>
          </a:xfrm>
        </p:grpSpPr>
        <p:sp>
          <p:nvSpPr>
            <p:cNvPr id="567309" name="Rectangle 13"/>
            <p:cNvSpPr>
              <a:spLocks noChangeArrowheads="1"/>
            </p:cNvSpPr>
            <p:nvPr/>
          </p:nvSpPr>
          <p:spPr bwMode="auto">
            <a:xfrm>
              <a:off x="3408" y="158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0" name="Rectangle 14"/>
            <p:cNvSpPr>
              <a:spLocks noChangeArrowheads="1"/>
            </p:cNvSpPr>
            <p:nvPr/>
          </p:nvSpPr>
          <p:spPr bwMode="auto">
            <a:xfrm>
              <a:off x="3810"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11" name="Rectangle 15"/>
            <p:cNvSpPr>
              <a:spLocks noChangeArrowheads="1"/>
            </p:cNvSpPr>
            <p:nvPr/>
          </p:nvSpPr>
          <p:spPr bwMode="auto">
            <a:xfrm>
              <a:off x="4561"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12" name="Rectangle 16"/>
            <p:cNvSpPr>
              <a:spLocks noChangeArrowheads="1"/>
            </p:cNvSpPr>
            <p:nvPr/>
          </p:nvSpPr>
          <p:spPr bwMode="auto">
            <a:xfrm>
              <a:off x="5280" y="91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13" name="Text Box 17"/>
            <p:cNvSpPr txBox="1">
              <a:spLocks noChangeArrowheads="1"/>
            </p:cNvSpPr>
            <p:nvPr/>
          </p:nvSpPr>
          <p:spPr bwMode="auto">
            <a:xfrm>
              <a:off x="4255" y="176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5</a:t>
              </a:r>
            </a:p>
          </p:txBody>
        </p:sp>
        <p:sp>
          <p:nvSpPr>
            <p:cNvPr id="567314" name="AutoShape 18"/>
            <p:cNvSpPr>
              <a:spLocks noChangeArrowheads="1"/>
            </p:cNvSpPr>
            <p:nvPr/>
          </p:nvSpPr>
          <p:spPr bwMode="auto">
            <a:xfrm>
              <a:off x="3687" y="1440"/>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15" name="AutoShape 19"/>
            <p:cNvSpPr>
              <a:spLocks noChangeArrowheads="1"/>
            </p:cNvSpPr>
            <p:nvPr/>
          </p:nvSpPr>
          <p:spPr bwMode="auto">
            <a:xfrm>
              <a:off x="4983" y="144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6" name="AutoShape 20"/>
            <p:cNvSpPr>
              <a:spLocks noChangeArrowheads="1"/>
            </p:cNvSpPr>
            <p:nvPr/>
          </p:nvSpPr>
          <p:spPr bwMode="auto">
            <a:xfrm>
              <a:off x="4359" y="1440"/>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7317" name="Group 21"/>
          <p:cNvGrpSpPr>
            <a:grpSpLocks/>
          </p:cNvGrpSpPr>
          <p:nvPr/>
        </p:nvGrpSpPr>
        <p:grpSpPr bwMode="auto">
          <a:xfrm>
            <a:off x="1125538" y="4114800"/>
            <a:ext cx="3446462" cy="1752600"/>
            <a:chOff x="480" y="2592"/>
            <a:chExt cx="2352" cy="1104"/>
          </a:xfrm>
        </p:grpSpPr>
        <p:sp>
          <p:nvSpPr>
            <p:cNvPr id="567318" name="Rectangle 22"/>
            <p:cNvSpPr>
              <a:spLocks noChangeArrowheads="1"/>
            </p:cNvSpPr>
            <p:nvPr/>
          </p:nvSpPr>
          <p:spPr bwMode="auto">
            <a:xfrm>
              <a:off x="480" y="326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19" name="Rectangle 23"/>
            <p:cNvSpPr>
              <a:spLocks noChangeArrowheads="1"/>
            </p:cNvSpPr>
            <p:nvPr/>
          </p:nvSpPr>
          <p:spPr bwMode="auto">
            <a:xfrm>
              <a:off x="882"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20" name="Rectangle 24"/>
            <p:cNvSpPr>
              <a:spLocks noChangeArrowheads="1"/>
            </p:cNvSpPr>
            <p:nvPr/>
          </p:nvSpPr>
          <p:spPr bwMode="auto">
            <a:xfrm>
              <a:off x="1633"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21" name="Rectangle 25"/>
            <p:cNvSpPr>
              <a:spLocks noChangeArrowheads="1"/>
            </p:cNvSpPr>
            <p:nvPr/>
          </p:nvSpPr>
          <p:spPr bwMode="auto">
            <a:xfrm>
              <a:off x="2352"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22" name="Text Box 26"/>
            <p:cNvSpPr txBox="1">
              <a:spLocks noChangeArrowheads="1"/>
            </p:cNvSpPr>
            <p:nvPr/>
          </p:nvSpPr>
          <p:spPr bwMode="auto">
            <a:xfrm>
              <a:off x="1327" y="3446"/>
              <a:ext cx="6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6</a:t>
              </a:r>
            </a:p>
          </p:txBody>
        </p:sp>
        <p:sp>
          <p:nvSpPr>
            <p:cNvPr id="567323" name="AutoShape 27"/>
            <p:cNvSpPr>
              <a:spLocks noChangeArrowheads="1"/>
            </p:cNvSpPr>
            <p:nvPr/>
          </p:nvSpPr>
          <p:spPr bwMode="auto">
            <a:xfrm>
              <a:off x="768" y="3120"/>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24" name="AutoShape 28"/>
            <p:cNvSpPr>
              <a:spLocks noChangeArrowheads="1"/>
            </p:cNvSpPr>
            <p:nvPr/>
          </p:nvSpPr>
          <p:spPr bwMode="auto">
            <a:xfrm>
              <a:off x="2143" y="2976"/>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5" name="AutoShape 29"/>
            <p:cNvSpPr>
              <a:spLocks noChangeArrowheads="1"/>
            </p:cNvSpPr>
            <p:nvPr/>
          </p:nvSpPr>
          <p:spPr bwMode="auto">
            <a:xfrm>
              <a:off x="2061" y="312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67326" name="Group 30"/>
          <p:cNvGrpSpPr>
            <a:grpSpLocks/>
          </p:cNvGrpSpPr>
          <p:nvPr/>
        </p:nvGrpSpPr>
        <p:grpSpPr bwMode="auto">
          <a:xfrm>
            <a:off x="4994275" y="4114800"/>
            <a:ext cx="3446463" cy="1752600"/>
            <a:chOff x="3408" y="2592"/>
            <a:chExt cx="2352" cy="1104"/>
          </a:xfrm>
        </p:grpSpPr>
        <p:sp>
          <p:nvSpPr>
            <p:cNvPr id="567327" name="Rectangle 31"/>
            <p:cNvSpPr>
              <a:spLocks noChangeArrowheads="1"/>
            </p:cNvSpPr>
            <p:nvPr/>
          </p:nvSpPr>
          <p:spPr bwMode="auto">
            <a:xfrm>
              <a:off x="4561"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28" name="Rectangle 32"/>
            <p:cNvSpPr>
              <a:spLocks noChangeArrowheads="1"/>
            </p:cNvSpPr>
            <p:nvPr/>
          </p:nvSpPr>
          <p:spPr bwMode="auto">
            <a:xfrm>
              <a:off x="3408" y="3264"/>
              <a:ext cx="2352" cy="48"/>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29" name="Rectangle 33"/>
            <p:cNvSpPr>
              <a:spLocks noChangeArrowheads="1"/>
            </p:cNvSpPr>
            <p:nvPr/>
          </p:nvSpPr>
          <p:spPr bwMode="auto">
            <a:xfrm>
              <a:off x="3810"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30" name="Rectangle 34"/>
            <p:cNvSpPr>
              <a:spLocks noChangeArrowheads="1"/>
            </p:cNvSpPr>
            <p:nvPr/>
          </p:nvSpPr>
          <p:spPr bwMode="auto">
            <a:xfrm>
              <a:off x="5280" y="2592"/>
              <a:ext cx="47" cy="720"/>
            </a:xfrm>
            <a:prstGeom prst="rect">
              <a:avLst/>
            </a:prstGeom>
            <a:solidFill>
              <a:schemeClr val="hlink"/>
            </a:solidFill>
            <a:ln>
              <a:noFill/>
            </a:ln>
            <a:effectLst/>
            <a:extLs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sp>
          <p:nvSpPr>
            <p:cNvPr id="567331" name="Text Box 35"/>
            <p:cNvSpPr txBox="1">
              <a:spLocks noChangeArrowheads="1"/>
            </p:cNvSpPr>
            <p:nvPr/>
          </p:nvSpPr>
          <p:spPr bwMode="auto">
            <a:xfrm>
              <a:off x="4008" y="3446"/>
              <a:ext cx="115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000">
                  <a:latin typeface="Times New Roman" pitchFamily="18" charset="0"/>
                </a:rPr>
                <a:t>Move 7</a:t>
              </a:r>
              <a:r>
                <a:rPr lang="en-US" altLang="en-US" sz="2000">
                  <a:latin typeface="Times New Roman" pitchFamily="18" charset="0"/>
                  <a:cs typeface="Times New Roman" pitchFamily="18" charset="0"/>
                </a:rPr>
                <a:t> (done)</a:t>
              </a:r>
            </a:p>
          </p:txBody>
        </p:sp>
        <p:sp>
          <p:nvSpPr>
            <p:cNvPr id="567332" name="AutoShape 36"/>
            <p:cNvSpPr>
              <a:spLocks noChangeArrowheads="1"/>
            </p:cNvSpPr>
            <p:nvPr/>
          </p:nvSpPr>
          <p:spPr bwMode="auto">
            <a:xfrm>
              <a:off x="4983" y="3120"/>
              <a:ext cx="624"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3" name="AutoShape 37"/>
            <p:cNvSpPr>
              <a:spLocks noChangeArrowheads="1"/>
            </p:cNvSpPr>
            <p:nvPr/>
          </p:nvSpPr>
          <p:spPr bwMode="auto">
            <a:xfrm>
              <a:off x="5071" y="2976"/>
              <a:ext cx="449"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7334" name="AutoShape 38"/>
            <p:cNvSpPr>
              <a:spLocks noChangeArrowheads="1"/>
            </p:cNvSpPr>
            <p:nvPr/>
          </p:nvSpPr>
          <p:spPr bwMode="auto">
            <a:xfrm>
              <a:off x="5158" y="2832"/>
              <a:ext cx="276" cy="96"/>
            </a:xfrm>
            <a:prstGeom prst="roundRect">
              <a:avLst>
                <a:gd name="adj" fmla="val 50000"/>
              </a:avLst>
            </a:prstGeom>
            <a:solidFill>
              <a:srgbClr val="FF0000"/>
            </a:solidFill>
            <a:ln>
              <a:noFill/>
            </a:ln>
            <a:effectLst/>
            <a:extLst>
              <a:ext uri="{91240B29-F687-4F45-9708-019B960494DF}">
                <a14:hiddenLine xmlns:a14="http://schemas.microsoft.com/office/drawing/2010/main" w="12700">
                  <a:solidFill>
                    <a:srgbClr val="FF0000"/>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tLang="en-US" sz="2400">
                <a:latin typeface="Times New Roman" pitchFamily="18" charset="0"/>
              </a:endParaRP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67299"/>
                                        </p:tgtEl>
                                        <p:attrNameLst>
                                          <p:attrName>style.visibility</p:attrName>
                                        </p:attrNameLst>
                                      </p:cBhvr>
                                      <p:to>
                                        <p:strVal val="visible"/>
                                      </p:to>
                                    </p:set>
                                    <p:anim calcmode="lin" valueType="num">
                                      <p:cBhvr additive="base">
                                        <p:cTn id="7" dur="500" fill="hold"/>
                                        <p:tgtEl>
                                          <p:spTgt spid="567299"/>
                                        </p:tgtEl>
                                        <p:attrNameLst>
                                          <p:attrName>ppt_x</p:attrName>
                                        </p:attrNameLst>
                                      </p:cBhvr>
                                      <p:tavLst>
                                        <p:tav tm="0">
                                          <p:val>
                                            <p:strVal val="1+#ppt_w/2"/>
                                          </p:val>
                                        </p:tav>
                                        <p:tav tm="100000">
                                          <p:val>
                                            <p:strVal val="#ppt_x"/>
                                          </p:val>
                                        </p:tav>
                                      </p:tavLst>
                                    </p:anim>
                                    <p:anim calcmode="lin" valueType="num">
                                      <p:cBhvr additive="base">
                                        <p:cTn id="8" dur="500" fill="hold"/>
                                        <p:tgtEl>
                                          <p:spTgt spid="5672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567308"/>
                                        </p:tgtEl>
                                        <p:attrNameLst>
                                          <p:attrName>style.visibility</p:attrName>
                                        </p:attrNameLst>
                                      </p:cBhvr>
                                      <p:to>
                                        <p:strVal val="visible"/>
                                      </p:to>
                                    </p:set>
                                    <p:anim calcmode="lin" valueType="num">
                                      <p:cBhvr additive="base">
                                        <p:cTn id="13" dur="500" fill="hold"/>
                                        <p:tgtEl>
                                          <p:spTgt spid="567308"/>
                                        </p:tgtEl>
                                        <p:attrNameLst>
                                          <p:attrName>ppt_x</p:attrName>
                                        </p:attrNameLst>
                                      </p:cBhvr>
                                      <p:tavLst>
                                        <p:tav tm="0">
                                          <p:val>
                                            <p:strVal val="1+#ppt_w/2"/>
                                          </p:val>
                                        </p:tav>
                                        <p:tav tm="100000">
                                          <p:val>
                                            <p:strVal val="#ppt_x"/>
                                          </p:val>
                                        </p:tav>
                                      </p:tavLst>
                                    </p:anim>
                                    <p:anim calcmode="lin" valueType="num">
                                      <p:cBhvr additive="base">
                                        <p:cTn id="14" dur="500" fill="hold"/>
                                        <p:tgtEl>
                                          <p:spTgt spid="5673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67317"/>
                                        </p:tgtEl>
                                        <p:attrNameLst>
                                          <p:attrName>style.visibility</p:attrName>
                                        </p:attrNameLst>
                                      </p:cBhvr>
                                      <p:to>
                                        <p:strVal val="visible"/>
                                      </p:to>
                                    </p:set>
                                    <p:anim calcmode="lin" valueType="num">
                                      <p:cBhvr additive="base">
                                        <p:cTn id="19" dur="500" fill="hold"/>
                                        <p:tgtEl>
                                          <p:spTgt spid="567317"/>
                                        </p:tgtEl>
                                        <p:attrNameLst>
                                          <p:attrName>ppt_x</p:attrName>
                                        </p:attrNameLst>
                                      </p:cBhvr>
                                      <p:tavLst>
                                        <p:tav tm="0">
                                          <p:val>
                                            <p:strVal val="1+#ppt_w/2"/>
                                          </p:val>
                                        </p:tav>
                                        <p:tav tm="100000">
                                          <p:val>
                                            <p:strVal val="#ppt_x"/>
                                          </p:val>
                                        </p:tav>
                                      </p:tavLst>
                                    </p:anim>
                                    <p:anim calcmode="lin" valueType="num">
                                      <p:cBhvr additive="base">
                                        <p:cTn id="20" dur="500" fill="hold"/>
                                        <p:tgtEl>
                                          <p:spTgt spid="5673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67326"/>
                                        </p:tgtEl>
                                        <p:attrNameLst>
                                          <p:attrName>style.visibility</p:attrName>
                                        </p:attrNameLst>
                                      </p:cBhvr>
                                      <p:to>
                                        <p:strVal val="visible"/>
                                      </p:to>
                                    </p:set>
                                    <p:anim calcmode="lin" valueType="num">
                                      <p:cBhvr additive="base">
                                        <p:cTn id="25" dur="500" fill="hold"/>
                                        <p:tgtEl>
                                          <p:spTgt spid="567326"/>
                                        </p:tgtEl>
                                        <p:attrNameLst>
                                          <p:attrName>ppt_x</p:attrName>
                                        </p:attrNameLst>
                                      </p:cBhvr>
                                      <p:tavLst>
                                        <p:tav tm="0">
                                          <p:val>
                                            <p:strVal val="1+#ppt_w/2"/>
                                          </p:val>
                                        </p:tav>
                                        <p:tav tm="100000">
                                          <p:val>
                                            <p:strVal val="#ppt_x"/>
                                          </p:val>
                                        </p:tav>
                                      </p:tavLst>
                                    </p:anim>
                                    <p:anim calcmode="lin" valueType="num">
                                      <p:cBhvr additive="base">
                                        <p:cTn id="26" dur="500" fill="hold"/>
                                        <p:tgtEl>
                                          <p:spTgt spid="5673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0" y="0"/>
            <a:ext cx="8001000" cy="1417638"/>
          </a:xfrm>
        </p:spPr>
        <p:txBody>
          <a:bodyPr/>
          <a:lstStyle/>
          <a:p>
            <a:r>
              <a:rPr lang="en-US" altLang="en-US" dirty="0"/>
              <a:t>Canonical example: factorial</a:t>
            </a:r>
          </a:p>
        </p:txBody>
      </p:sp>
      <p:sp>
        <p:nvSpPr>
          <p:cNvPr id="544771" name="Rectangle 3"/>
          <p:cNvSpPr>
            <a:spLocks noGrp="1" noChangeArrowheads="1"/>
          </p:cNvSpPr>
          <p:nvPr>
            <p:ph type="body" idx="1"/>
          </p:nvPr>
        </p:nvSpPr>
        <p:spPr>
          <a:xfrm>
            <a:off x="0" y="1676400"/>
            <a:ext cx="9144000" cy="5181600"/>
          </a:xfrm>
        </p:spPr>
        <p:txBody>
          <a:bodyPr/>
          <a:lstStyle/>
          <a:p>
            <a:r>
              <a:rPr lang="en-US" altLang="en-US" dirty="0"/>
              <a:t>Recursion</a:t>
            </a:r>
          </a:p>
          <a:p>
            <a:pPr lvl="1"/>
            <a:r>
              <a:rPr lang="en-US" altLang="en-US" dirty="0"/>
              <a:t>When a method calls itself</a:t>
            </a:r>
          </a:p>
          <a:p>
            <a:pPr lvl="1"/>
            <a:endParaRPr lang="en-US" altLang="en-US" dirty="0"/>
          </a:p>
          <a:p>
            <a:r>
              <a:rPr lang="en-US" altLang="en-US" dirty="0"/>
              <a:t>Classical example – the factorial function</a:t>
            </a:r>
          </a:p>
          <a:p>
            <a:pPr lvl="1"/>
            <a:r>
              <a:rPr lang="en-US" altLang="en-US" dirty="0"/>
              <a:t>n! = 1</a:t>
            </a:r>
            <a:r>
              <a:rPr lang="en-US" altLang="en-US" dirty="0">
                <a:latin typeface="Tahoma"/>
                <a:cs typeface="Tahoma" pitchFamily="34" charset="0"/>
              </a:rPr>
              <a:t>·</a:t>
            </a:r>
            <a:r>
              <a:rPr lang="en-US" altLang="en-US" dirty="0">
                <a:cs typeface="Tahoma" pitchFamily="34" charset="0"/>
              </a:rPr>
              <a:t> </a:t>
            </a:r>
            <a:r>
              <a:rPr lang="en-US" altLang="en-US" dirty="0"/>
              <a:t>2</a:t>
            </a:r>
            <a:r>
              <a:rPr lang="en-US" altLang="en-US" dirty="0">
                <a:latin typeface="Tahoma"/>
                <a:cs typeface="Tahoma" pitchFamily="34" charset="0"/>
              </a:rPr>
              <a:t>·</a:t>
            </a:r>
            <a:r>
              <a:rPr lang="en-US" altLang="en-US" dirty="0">
                <a:cs typeface="Tahoma" pitchFamily="34" charset="0"/>
              </a:rPr>
              <a:t> </a:t>
            </a:r>
            <a:r>
              <a:rPr lang="en-US" altLang="en-US" dirty="0"/>
              <a:t>3</a:t>
            </a:r>
            <a:r>
              <a:rPr lang="en-US" altLang="en-US" dirty="0">
                <a:latin typeface="Tahoma"/>
                <a:cs typeface="Tahoma" pitchFamily="34" charset="0"/>
              </a:rPr>
              <a:t>·</a:t>
            </a:r>
            <a:r>
              <a:rPr lang="en-US" altLang="en-US" dirty="0">
                <a:cs typeface="Tahoma" pitchFamily="34" charset="0"/>
              </a:rPr>
              <a:t> </a:t>
            </a:r>
            <a:r>
              <a:rPr lang="en-US" altLang="en-US" dirty="0">
                <a:latin typeface="Tahoma"/>
                <a:cs typeface="Tahoma" pitchFamily="34" charset="0"/>
              </a:rPr>
              <a:t>···</a:t>
            </a:r>
            <a:r>
              <a:rPr lang="en-US" altLang="en-US" dirty="0">
                <a:cs typeface="Tahoma" pitchFamily="34" charset="0"/>
              </a:rPr>
              <a:t> </a:t>
            </a:r>
            <a:r>
              <a:rPr lang="en-US" altLang="en-US" dirty="0">
                <a:latin typeface="Tahoma"/>
                <a:cs typeface="Tahoma" pitchFamily="34" charset="0"/>
              </a:rPr>
              <a:t>·</a:t>
            </a:r>
            <a:r>
              <a:rPr lang="en-US" altLang="en-US" dirty="0">
                <a:cs typeface="Tahoma" pitchFamily="34" charset="0"/>
              </a:rPr>
              <a:t> </a:t>
            </a:r>
            <a:r>
              <a:rPr lang="en-US" altLang="en-US" dirty="0"/>
              <a:t>(n-1)</a:t>
            </a:r>
            <a:r>
              <a:rPr lang="en-US" altLang="en-US" dirty="0">
                <a:latin typeface="Tahoma"/>
                <a:cs typeface="Tahoma" pitchFamily="34" charset="0"/>
              </a:rPr>
              <a:t>·</a:t>
            </a:r>
            <a:r>
              <a:rPr lang="en-US" altLang="en-US" dirty="0">
                <a:cs typeface="Tahoma" pitchFamily="34" charset="0"/>
              </a:rPr>
              <a:t> </a:t>
            </a:r>
            <a:r>
              <a:rPr lang="en-US" altLang="en-US" dirty="0"/>
              <a:t>n</a:t>
            </a:r>
          </a:p>
          <a:p>
            <a:pPr lvl="1"/>
            <a:endParaRPr lang="en-US" altLang="en-US" dirty="0"/>
          </a:p>
          <a:p>
            <a:r>
              <a:rPr lang="en-US" altLang="en-US" dirty="0"/>
              <a:t>Recursive definition</a:t>
            </a:r>
          </a:p>
        </p:txBody>
      </p:sp>
      <p:graphicFrame>
        <p:nvGraphicFramePr>
          <p:cNvPr id="544772" name="Object 4"/>
          <p:cNvGraphicFramePr>
            <a:graphicFrameLocks noChangeAspect="1"/>
          </p:cNvGraphicFramePr>
          <p:nvPr/>
        </p:nvGraphicFramePr>
        <p:xfrm>
          <a:off x="2514600" y="4876800"/>
          <a:ext cx="3810000" cy="979488"/>
        </p:xfrm>
        <a:graphic>
          <a:graphicData uri="http://schemas.openxmlformats.org/presentationml/2006/ole">
            <mc:AlternateContent xmlns:mc="http://schemas.openxmlformats.org/markup-compatibility/2006">
              <mc:Choice xmlns:v="urn:schemas-microsoft-com:vml" Requires="v">
                <p:oleObj spid="_x0000_s544798" name="Equation" r:id="rId4" imgW="1777680" imgH="457200" progId="Equation.3">
                  <p:embed/>
                </p:oleObj>
              </mc:Choice>
              <mc:Fallback>
                <p:oleObj name="Equation" r:id="rId4" imgW="177768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876800"/>
                        <a:ext cx="38100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0" y="0"/>
            <a:ext cx="8001000" cy="1417638"/>
          </a:xfrm>
        </p:spPr>
        <p:txBody>
          <a:bodyPr/>
          <a:lstStyle/>
          <a:p>
            <a:r>
              <a:rPr lang="en-US" altLang="en-US" dirty="0" smtClean="0"/>
              <a:t>Example I using recursion: </a:t>
            </a:r>
            <a:br>
              <a:rPr lang="en-US" altLang="en-US" dirty="0" smtClean="0"/>
            </a:br>
            <a:r>
              <a:rPr lang="en-US" altLang="en-US" dirty="0" smtClean="0"/>
              <a:t>Sum of values from 1 to N</a:t>
            </a:r>
            <a:endParaRPr lang="en-US" altLang="en-US" dirty="0"/>
          </a:p>
        </p:txBody>
      </p:sp>
      <p:sp>
        <p:nvSpPr>
          <p:cNvPr id="563203" name="Rectangle 3"/>
          <p:cNvSpPr>
            <a:spLocks noGrp="1" noChangeArrowheads="1"/>
          </p:cNvSpPr>
          <p:nvPr>
            <p:ph type="body" idx="1"/>
          </p:nvPr>
        </p:nvSpPr>
        <p:spPr>
          <a:xfrm>
            <a:off x="0" y="1524001"/>
            <a:ext cx="9144000" cy="1676399"/>
          </a:xfrm>
        </p:spPr>
        <p:txBody>
          <a:bodyPr/>
          <a:lstStyle/>
          <a:p>
            <a:pPr>
              <a:spcBef>
                <a:spcPct val="70000"/>
              </a:spcBef>
            </a:pPr>
            <a:r>
              <a:rPr lang="en-US" altLang="en-US" dirty="0"/>
              <a:t>Problem</a:t>
            </a:r>
          </a:p>
          <a:p>
            <a:pPr lvl="1">
              <a:spcBef>
                <a:spcPct val="70000"/>
              </a:spcBef>
            </a:pPr>
            <a:r>
              <a:rPr lang="en-US" altLang="en-US" dirty="0"/>
              <a:t> computing the sum of all the numbers between 1 and N</a:t>
            </a:r>
          </a:p>
          <a:p>
            <a:pPr>
              <a:spcBef>
                <a:spcPct val="70000"/>
              </a:spcBef>
            </a:pPr>
            <a:r>
              <a:rPr lang="en-US" altLang="en-US" dirty="0"/>
              <a:t>This problem can be recursively defined as:</a:t>
            </a:r>
          </a:p>
        </p:txBody>
      </p:sp>
      <p:graphicFrame>
        <p:nvGraphicFramePr>
          <p:cNvPr id="563204" name="Object 4"/>
          <p:cNvGraphicFramePr>
            <a:graphicFrameLocks noChangeAspect="1"/>
          </p:cNvGraphicFramePr>
          <p:nvPr/>
        </p:nvGraphicFramePr>
        <p:xfrm>
          <a:off x="1143000" y="4038600"/>
          <a:ext cx="6497638" cy="2228850"/>
        </p:xfrm>
        <a:graphic>
          <a:graphicData uri="http://schemas.openxmlformats.org/presentationml/2006/ole">
            <mc:AlternateContent xmlns:mc="http://schemas.openxmlformats.org/markup-compatibility/2006">
              <mc:Choice xmlns:v="urn:schemas-microsoft-com:vml" Requires="v">
                <p:oleObj spid="_x0000_s563230" name="Equation" r:id="rId3" imgW="3352680" imgH="1002960" progId="Equation.3">
                  <p:embed/>
                </p:oleObj>
              </mc:Choice>
              <mc:Fallback>
                <p:oleObj name="Equation" r:id="rId3" imgW="3352680" imgH="10029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038600"/>
                        <a:ext cx="6497638"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04"/>
                                        </p:tgtEl>
                                        <p:attrNameLst>
                                          <p:attrName>style.visibility</p:attrName>
                                        </p:attrNameLst>
                                      </p:cBhvr>
                                      <p:to>
                                        <p:strVal val="visible"/>
                                      </p:to>
                                    </p:set>
                                    <p:anim calcmode="lin" valueType="num">
                                      <p:cBhvr additive="base">
                                        <p:cTn id="7" dur="500" fill="hold"/>
                                        <p:tgtEl>
                                          <p:spTgt spid="563204"/>
                                        </p:tgtEl>
                                        <p:attrNameLst>
                                          <p:attrName>ppt_x</p:attrName>
                                        </p:attrNameLst>
                                      </p:cBhvr>
                                      <p:tavLst>
                                        <p:tav tm="0">
                                          <p:val>
                                            <p:strVal val="#ppt_x"/>
                                          </p:val>
                                        </p:tav>
                                        <p:tav tm="100000">
                                          <p:val>
                                            <p:strVal val="#ppt_x"/>
                                          </p:val>
                                        </p:tav>
                                      </p:tavLst>
                                    </p:anim>
                                    <p:anim calcmode="lin" valueType="num">
                                      <p:cBhvr additive="base">
                                        <p:cTn id="8" dur="500" fill="hold"/>
                                        <p:tgtEl>
                                          <p:spTgt spid="5632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0" y="0"/>
            <a:ext cx="8001000" cy="1417638"/>
          </a:xfrm>
        </p:spPr>
        <p:txBody>
          <a:bodyPr/>
          <a:lstStyle/>
          <a:p>
            <a:r>
              <a:rPr lang="en-US" altLang="en-US" dirty="0"/>
              <a:t>Example I using recursion: </a:t>
            </a:r>
            <a:br>
              <a:rPr lang="en-US" altLang="en-US" dirty="0"/>
            </a:br>
            <a:r>
              <a:rPr lang="en-US" altLang="en-US" dirty="0"/>
              <a:t>Sum of values from 1 to </a:t>
            </a:r>
            <a:r>
              <a:rPr lang="en-US" altLang="en-US" dirty="0" smtClean="0"/>
              <a:t>N (</a:t>
            </a:r>
            <a:r>
              <a:rPr lang="en-US" altLang="en-US" dirty="0" err="1" smtClean="0"/>
              <a:t>ctd</a:t>
            </a:r>
            <a:r>
              <a:rPr lang="en-US" altLang="en-US" dirty="0" smtClean="0"/>
              <a:t>)</a:t>
            </a:r>
            <a:endParaRPr lang="en-US" altLang="en-US" dirty="0"/>
          </a:p>
        </p:txBody>
      </p:sp>
      <p:sp>
        <p:nvSpPr>
          <p:cNvPr id="564227" name="Rectangle 3"/>
          <p:cNvSpPr>
            <a:spLocks noGrp="1" noChangeArrowheads="1"/>
          </p:cNvSpPr>
          <p:nvPr>
            <p:ph type="body" idx="1"/>
          </p:nvPr>
        </p:nvSpPr>
        <p:spPr>
          <a:xfrm>
            <a:off x="609600" y="1447800"/>
            <a:ext cx="8305800" cy="5410200"/>
          </a:xfrm>
        </p:spPr>
        <p:txBody>
          <a:bodyPr/>
          <a:lstStyle/>
          <a:p>
            <a:pPr>
              <a:buFont typeface="Wingdings" pitchFamily="2" charset="2"/>
              <a:buNone/>
            </a:pPr>
            <a:r>
              <a:rPr lang="en-US" altLang="en-US" sz="2200" dirty="0">
                <a:solidFill>
                  <a:srgbClr val="00CC00"/>
                </a:solidFill>
                <a:latin typeface="Courier New" pitchFamily="49" charset="0"/>
                <a:cs typeface="Courier New" pitchFamily="49" charset="0"/>
              </a:rPr>
              <a:t>// This method returns the sum of 1 to </a:t>
            </a:r>
            <a:r>
              <a:rPr lang="en-US" altLang="en-US" sz="2200" dirty="0" err="1" smtClean="0">
                <a:solidFill>
                  <a:srgbClr val="00CC00"/>
                </a:solidFill>
                <a:latin typeface="Courier New" pitchFamily="49" charset="0"/>
                <a:cs typeface="Courier New" pitchFamily="49" charset="0"/>
              </a:rPr>
              <a:t>num</a:t>
            </a:r>
            <a:endParaRPr lang="en-US" altLang="en-US" sz="2200" dirty="0" smtClean="0">
              <a:solidFill>
                <a:srgbClr val="00CC00"/>
              </a:solidFill>
              <a:latin typeface="Courier New" pitchFamily="49" charset="0"/>
              <a:cs typeface="Courier New" pitchFamily="49" charset="0"/>
            </a:endParaRPr>
          </a:p>
          <a:p>
            <a:pPr>
              <a:buFont typeface="Wingdings" pitchFamily="2" charset="2"/>
              <a:buNone/>
            </a:pPr>
            <a:r>
              <a:rPr lang="en-US" altLang="en-US" sz="2200" dirty="0" smtClean="0">
                <a:solidFill>
                  <a:srgbClr val="00CC00"/>
                </a:solidFill>
                <a:latin typeface="Courier New" pitchFamily="49" charset="0"/>
                <a:cs typeface="Courier New" pitchFamily="49" charset="0"/>
              </a:rPr>
              <a:t>// Refer to </a:t>
            </a:r>
            <a:r>
              <a:rPr lang="en-US" altLang="en-US" sz="2200" dirty="0" err="1" smtClean="0">
                <a:solidFill>
                  <a:srgbClr val="00CC00"/>
                </a:solidFill>
                <a:latin typeface="Courier New" pitchFamily="49" charset="0"/>
                <a:cs typeface="Courier New" pitchFamily="49" charset="0"/>
              </a:rPr>
              <a:t>SumApp</a:t>
            </a:r>
            <a:r>
              <a:rPr lang="en-US" altLang="en-US" sz="2200" dirty="0" smtClean="0">
                <a:solidFill>
                  <a:srgbClr val="00CC00"/>
                </a:solidFill>
                <a:latin typeface="Courier New" pitchFamily="49" charset="0"/>
                <a:cs typeface="Courier New" pitchFamily="49" charset="0"/>
              </a:rPr>
              <a:t> project</a:t>
            </a:r>
            <a:endParaRPr lang="en-US" altLang="en-US" sz="2200" dirty="0">
              <a:solidFill>
                <a:srgbClr val="00CC00"/>
              </a:solidFill>
              <a:latin typeface="Courier New" pitchFamily="49" charset="0"/>
              <a:cs typeface="Courier New" pitchFamily="49" charset="0"/>
            </a:endParaRPr>
          </a:p>
          <a:p>
            <a:pPr>
              <a:buFont typeface="Wingdings" pitchFamily="2" charset="2"/>
              <a:buNone/>
            </a:pPr>
            <a:r>
              <a:rPr lang="en-US" altLang="en-US" sz="2200" dirty="0">
                <a:latin typeface="Courier New" pitchFamily="49" charset="0"/>
                <a:cs typeface="Courier New" pitchFamily="49" charset="0"/>
              </a:rPr>
              <a:t>public </a:t>
            </a:r>
            <a:r>
              <a:rPr lang="en-US" altLang="en-US" sz="2200" dirty="0" err="1">
                <a:latin typeface="Courier New" pitchFamily="49" charset="0"/>
                <a:cs typeface="Courier New" pitchFamily="49" charset="0"/>
              </a:rPr>
              <a:t>int</a:t>
            </a:r>
            <a:r>
              <a:rPr lang="en-US" altLang="en-US" sz="2200" dirty="0">
                <a:latin typeface="Courier New" pitchFamily="49" charset="0"/>
                <a:cs typeface="Courier New" pitchFamily="49" charset="0"/>
              </a:rPr>
              <a:t> </a:t>
            </a:r>
            <a:r>
              <a:rPr lang="en-US" altLang="en-US" sz="2200" dirty="0">
                <a:solidFill>
                  <a:srgbClr val="FF3300"/>
                </a:solidFill>
                <a:latin typeface="Courier New" pitchFamily="49" charset="0"/>
                <a:cs typeface="Courier New" pitchFamily="49" charset="0"/>
              </a:rPr>
              <a:t>sum</a:t>
            </a: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int</a:t>
            </a: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num</a:t>
            </a:r>
            <a:r>
              <a:rPr lang="en-US" altLang="en-US" sz="2200" dirty="0">
                <a:latin typeface="Courier New" pitchFamily="49" charset="0"/>
                <a:cs typeface="Courier New" pitchFamily="49" charset="0"/>
              </a:rPr>
              <a:t>)</a:t>
            </a:r>
          </a:p>
          <a:p>
            <a:pPr>
              <a:buFont typeface="Wingdings" pitchFamily="2" charset="2"/>
              <a:buNone/>
            </a:pPr>
            <a:r>
              <a:rPr lang="en-US" altLang="en-US" sz="2200" dirty="0">
                <a:latin typeface="Courier New" pitchFamily="49" charset="0"/>
                <a:cs typeface="Courier New" pitchFamily="49" charset="0"/>
              </a:rPr>
              <a:t>{</a:t>
            </a:r>
          </a:p>
          <a:p>
            <a:pPr>
              <a:buFont typeface="Wingdings" pitchFamily="2" charset="2"/>
              <a:buNone/>
            </a:pPr>
            <a:r>
              <a:rPr lang="en-US" altLang="en-US" sz="2200" dirty="0">
                <a:latin typeface="Courier New" pitchFamily="49" charset="0"/>
                <a:cs typeface="Courier New" pitchFamily="49" charset="0"/>
              </a:rPr>
              <a:t>    </a:t>
            </a:r>
            <a:r>
              <a:rPr lang="en-US" altLang="en-US" sz="2200" dirty="0" err="1">
                <a:latin typeface="Courier New" pitchFamily="49" charset="0"/>
                <a:cs typeface="Courier New" pitchFamily="49" charset="0"/>
              </a:rPr>
              <a:t>int</a:t>
            </a:r>
            <a:r>
              <a:rPr lang="en-US" altLang="en-US" sz="2200" dirty="0">
                <a:latin typeface="Courier New" pitchFamily="49" charset="0"/>
                <a:cs typeface="Courier New" pitchFamily="49" charset="0"/>
              </a:rPr>
              <a:t> result;</a:t>
            </a:r>
          </a:p>
          <a:p>
            <a:pPr>
              <a:buFont typeface="Wingdings" pitchFamily="2" charset="2"/>
              <a:buNone/>
            </a:pPr>
            <a:endParaRPr lang="en-US" altLang="en-US" sz="2200" dirty="0">
              <a:latin typeface="Courier New" pitchFamily="49" charset="0"/>
              <a:cs typeface="Courier New" pitchFamily="49" charset="0"/>
            </a:endParaRPr>
          </a:p>
          <a:p>
            <a:pPr>
              <a:buFont typeface="Wingdings" pitchFamily="2" charset="2"/>
              <a:buNone/>
            </a:pPr>
            <a:r>
              <a:rPr lang="en-US" altLang="en-US" sz="2200" dirty="0">
                <a:latin typeface="Courier New" pitchFamily="49" charset="0"/>
                <a:cs typeface="Courier New" pitchFamily="49" charset="0"/>
              </a:rPr>
              <a:t>    if (</a:t>
            </a:r>
            <a:r>
              <a:rPr lang="en-US" altLang="en-US" sz="2200" dirty="0" err="1">
                <a:latin typeface="Courier New" pitchFamily="49" charset="0"/>
                <a:cs typeface="Courier New" pitchFamily="49" charset="0"/>
              </a:rPr>
              <a:t>num</a:t>
            </a:r>
            <a:r>
              <a:rPr lang="en-US" altLang="en-US" sz="2200" dirty="0">
                <a:latin typeface="Courier New" pitchFamily="49" charset="0"/>
                <a:cs typeface="Courier New" pitchFamily="49" charset="0"/>
              </a:rPr>
              <a:t> == 1)</a:t>
            </a:r>
          </a:p>
          <a:p>
            <a:pPr>
              <a:buFont typeface="Wingdings" pitchFamily="2" charset="2"/>
              <a:buNone/>
            </a:pPr>
            <a:r>
              <a:rPr lang="en-US" altLang="en-US" sz="2200" dirty="0">
                <a:latin typeface="Courier New" pitchFamily="49" charset="0"/>
                <a:cs typeface="Courier New" pitchFamily="49" charset="0"/>
              </a:rPr>
              <a:t>        result = 1;</a:t>
            </a:r>
          </a:p>
          <a:p>
            <a:pPr>
              <a:buFont typeface="Wingdings" pitchFamily="2" charset="2"/>
              <a:buNone/>
            </a:pPr>
            <a:r>
              <a:rPr lang="en-US" altLang="en-US" sz="2200" dirty="0">
                <a:latin typeface="Courier New" pitchFamily="49" charset="0"/>
                <a:cs typeface="Courier New" pitchFamily="49" charset="0"/>
              </a:rPr>
              <a:t>    else</a:t>
            </a:r>
          </a:p>
          <a:p>
            <a:pPr>
              <a:buFont typeface="Wingdings" pitchFamily="2" charset="2"/>
              <a:buNone/>
            </a:pPr>
            <a:r>
              <a:rPr lang="en-US" altLang="en-US" sz="2200" dirty="0">
                <a:latin typeface="Courier New" pitchFamily="49" charset="0"/>
                <a:cs typeface="Courier New" pitchFamily="49" charset="0"/>
              </a:rPr>
              <a:t>        result = </a:t>
            </a:r>
            <a:r>
              <a:rPr lang="en-US" altLang="en-US" sz="2200" dirty="0" err="1">
                <a:latin typeface="Courier New" pitchFamily="49" charset="0"/>
                <a:cs typeface="Courier New" pitchFamily="49" charset="0"/>
              </a:rPr>
              <a:t>num</a:t>
            </a:r>
            <a:r>
              <a:rPr lang="en-US" altLang="en-US" sz="2200" dirty="0">
                <a:latin typeface="Courier New" pitchFamily="49" charset="0"/>
                <a:cs typeface="Courier New" pitchFamily="49" charset="0"/>
              </a:rPr>
              <a:t> + </a:t>
            </a:r>
            <a:r>
              <a:rPr lang="en-US" altLang="en-US" sz="2200" dirty="0">
                <a:solidFill>
                  <a:srgbClr val="FF3300"/>
                </a:solidFill>
                <a:latin typeface="Courier New" pitchFamily="49" charset="0"/>
                <a:cs typeface="Courier New" pitchFamily="49" charset="0"/>
              </a:rPr>
              <a:t>sum</a:t>
            </a:r>
            <a:r>
              <a:rPr lang="en-US" altLang="en-US" sz="2200" dirty="0">
                <a:latin typeface="Courier New" pitchFamily="49" charset="0"/>
                <a:cs typeface="Courier New" pitchFamily="49" charset="0"/>
              </a:rPr>
              <a:t> (n-1);</a:t>
            </a:r>
          </a:p>
          <a:p>
            <a:pPr>
              <a:buFont typeface="Wingdings" pitchFamily="2" charset="2"/>
              <a:buNone/>
            </a:pPr>
            <a:endParaRPr lang="en-US" altLang="en-US" sz="2200" dirty="0">
              <a:latin typeface="Courier New" pitchFamily="49" charset="0"/>
              <a:cs typeface="Courier New" pitchFamily="49" charset="0"/>
            </a:endParaRPr>
          </a:p>
          <a:p>
            <a:pPr>
              <a:buFont typeface="Wingdings" pitchFamily="2" charset="2"/>
              <a:buNone/>
            </a:pPr>
            <a:r>
              <a:rPr lang="en-US" altLang="en-US" sz="2200" dirty="0">
                <a:latin typeface="Courier New" pitchFamily="49" charset="0"/>
                <a:cs typeface="Courier New" pitchFamily="49" charset="0"/>
              </a:rPr>
              <a:t>    return result;</a:t>
            </a:r>
          </a:p>
          <a:p>
            <a:pPr>
              <a:buFont typeface="Wingdings" pitchFamily="2" charset="2"/>
              <a:buNone/>
            </a:pPr>
            <a:r>
              <a:rPr lang="en-US" altLang="en-US" sz="2200" dirty="0">
                <a:latin typeface="Courier New" pitchFamily="49" charset="0"/>
                <a:cs typeface="Courier New" pitchFamily="49" charset="0"/>
              </a:rPr>
              <a:t>}</a:t>
            </a:r>
          </a:p>
        </p:txBody>
      </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564226"/>
                                        </p:tgtEl>
                                        <p:attrNameLst>
                                          <p:attrName>style.visibility</p:attrName>
                                        </p:attrNameLst>
                                      </p:cBhvr>
                                      <p:to>
                                        <p:strVal val="visible"/>
                                      </p:to>
                                    </p:set>
                                    <p:anim calcmode="lin" valueType="num">
                                      <p:cBhvr additive="base">
                                        <p:cTn id="7" dur="500" fill="hold"/>
                                        <p:tgtEl>
                                          <p:spTgt spid="564226"/>
                                        </p:tgtEl>
                                        <p:attrNameLst>
                                          <p:attrName>ppt_x</p:attrName>
                                        </p:attrNameLst>
                                      </p:cBhvr>
                                      <p:tavLst>
                                        <p:tav tm="0">
                                          <p:val>
                                            <p:strVal val="1+#ppt_w/2"/>
                                          </p:val>
                                        </p:tav>
                                        <p:tav tm="100000">
                                          <p:val>
                                            <p:strVal val="#ppt_x"/>
                                          </p:val>
                                        </p:tav>
                                      </p:tavLst>
                                    </p:anim>
                                    <p:anim calcmode="lin" valueType="num">
                                      <p:cBhvr additive="base">
                                        <p:cTn id="8" dur="500" fill="hold"/>
                                        <p:tgtEl>
                                          <p:spTgt spid="5642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4227"/>
                                        </p:tgtEl>
                                        <p:attrNameLst>
                                          <p:attrName>style.visibility</p:attrName>
                                        </p:attrNameLst>
                                      </p:cBhvr>
                                      <p:to>
                                        <p:strVal val="visible"/>
                                      </p:to>
                                    </p:set>
                                    <p:anim calcmode="lin" valueType="num">
                                      <p:cBhvr additive="base">
                                        <p:cTn id="13" dur="500" fill="hold"/>
                                        <p:tgtEl>
                                          <p:spTgt spid="564227"/>
                                        </p:tgtEl>
                                        <p:attrNameLst>
                                          <p:attrName>ppt_x</p:attrName>
                                        </p:attrNameLst>
                                      </p:cBhvr>
                                      <p:tavLst>
                                        <p:tav tm="0">
                                          <p:val>
                                            <p:strVal val="#ppt_x"/>
                                          </p:val>
                                        </p:tav>
                                        <p:tav tm="100000">
                                          <p:val>
                                            <p:strVal val="#ppt_x"/>
                                          </p:val>
                                        </p:tav>
                                      </p:tavLst>
                                    </p:anim>
                                    <p:anim calcmode="lin" valueType="num">
                                      <p:cBhvr additive="base">
                                        <p:cTn id="14" dur="500" fill="hold"/>
                                        <p:tgtEl>
                                          <p:spTgt spid="5642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6" grpId="0" autoUpdateAnimBg="0"/>
      <p:bldP spid="56422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0" y="0"/>
            <a:ext cx="8001000" cy="1417638"/>
          </a:xfrm>
          <a:noFill/>
          <a:ln/>
        </p:spPr>
        <p:txBody>
          <a:bodyPr lIns="92075" tIns="46038" rIns="92075" bIns="46038" anchor="ctr"/>
          <a:lstStyle/>
          <a:p>
            <a:r>
              <a:rPr lang="en-US" altLang="en-US" dirty="0"/>
              <a:t>Example I using recursion: </a:t>
            </a:r>
            <a:br>
              <a:rPr lang="en-US" altLang="en-US" dirty="0"/>
            </a:br>
            <a:r>
              <a:rPr lang="en-US" altLang="en-US" dirty="0"/>
              <a:t>Sum of values from 1 to </a:t>
            </a:r>
            <a:r>
              <a:rPr lang="en-US" altLang="en-US" dirty="0" smtClean="0"/>
              <a:t>N (</a:t>
            </a:r>
            <a:r>
              <a:rPr lang="en-US" altLang="en-US" dirty="0" err="1" smtClean="0"/>
              <a:t>ctd</a:t>
            </a:r>
            <a:r>
              <a:rPr lang="en-US" altLang="en-US" dirty="0" smtClean="0"/>
              <a:t>)</a:t>
            </a:r>
            <a:endParaRPr lang="en-US" altLang="en-US" dirty="0"/>
          </a:p>
        </p:txBody>
      </p:sp>
      <p:grpSp>
        <p:nvGrpSpPr>
          <p:cNvPr id="565251" name="Group 3"/>
          <p:cNvGrpSpPr>
            <a:grpSpLocks/>
          </p:cNvGrpSpPr>
          <p:nvPr/>
        </p:nvGrpSpPr>
        <p:grpSpPr bwMode="auto">
          <a:xfrm>
            <a:off x="1752600" y="1371600"/>
            <a:ext cx="5984875" cy="4468813"/>
            <a:chOff x="1116" y="896"/>
            <a:chExt cx="4084" cy="2815"/>
          </a:xfrm>
        </p:grpSpPr>
        <p:sp>
          <p:nvSpPr>
            <p:cNvPr id="565252" name="Rectangle 4"/>
            <p:cNvSpPr>
              <a:spLocks noChangeArrowheads="1"/>
            </p:cNvSpPr>
            <p:nvPr/>
          </p:nvSpPr>
          <p:spPr bwMode="auto">
            <a:xfrm>
              <a:off x="1116" y="1004"/>
              <a:ext cx="774" cy="3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2000">
                  <a:latin typeface="Courier New" pitchFamily="49" charset="0"/>
                </a:rPr>
                <a:t>main</a:t>
              </a:r>
            </a:p>
          </p:txBody>
        </p:sp>
        <p:sp>
          <p:nvSpPr>
            <p:cNvPr id="565253" name="Rectangle 5"/>
            <p:cNvSpPr>
              <a:spLocks noChangeArrowheads="1"/>
            </p:cNvSpPr>
            <p:nvPr/>
          </p:nvSpPr>
          <p:spPr bwMode="auto">
            <a:xfrm>
              <a:off x="2064" y="1796"/>
              <a:ext cx="774" cy="3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2000">
                  <a:latin typeface="Courier New" pitchFamily="49" charset="0"/>
                </a:rPr>
                <a:t>sum</a:t>
              </a:r>
            </a:p>
          </p:txBody>
        </p:sp>
        <p:sp>
          <p:nvSpPr>
            <p:cNvPr id="565254" name="Line 6"/>
            <p:cNvSpPr>
              <a:spLocks noChangeShapeType="1"/>
            </p:cNvSpPr>
            <p:nvPr/>
          </p:nvSpPr>
          <p:spPr bwMode="auto">
            <a:xfrm>
              <a:off x="1288" y="1328"/>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5" name="Line 7"/>
            <p:cNvSpPr>
              <a:spLocks noChangeShapeType="1"/>
            </p:cNvSpPr>
            <p:nvPr/>
          </p:nvSpPr>
          <p:spPr bwMode="auto">
            <a:xfrm>
              <a:off x="1288" y="1546"/>
              <a:ext cx="10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6" name="Line 8"/>
            <p:cNvSpPr>
              <a:spLocks noChangeShapeType="1"/>
            </p:cNvSpPr>
            <p:nvPr/>
          </p:nvSpPr>
          <p:spPr bwMode="auto">
            <a:xfrm>
              <a:off x="2309" y="1559"/>
              <a:ext cx="0" cy="219"/>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7" name="Rectangle 9"/>
            <p:cNvSpPr>
              <a:spLocks noChangeArrowheads="1"/>
            </p:cNvSpPr>
            <p:nvPr/>
          </p:nvSpPr>
          <p:spPr bwMode="auto">
            <a:xfrm>
              <a:off x="3098" y="2600"/>
              <a:ext cx="775" cy="3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2000">
                  <a:latin typeface="Courier New" pitchFamily="49" charset="0"/>
                </a:rPr>
                <a:t>sum</a:t>
              </a:r>
            </a:p>
          </p:txBody>
        </p:sp>
        <p:sp>
          <p:nvSpPr>
            <p:cNvPr id="565258" name="Line 10"/>
            <p:cNvSpPr>
              <a:spLocks noChangeShapeType="1"/>
            </p:cNvSpPr>
            <p:nvPr/>
          </p:nvSpPr>
          <p:spPr bwMode="auto">
            <a:xfrm>
              <a:off x="2323" y="2132"/>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59" name="Line 11"/>
            <p:cNvSpPr>
              <a:spLocks noChangeShapeType="1"/>
            </p:cNvSpPr>
            <p:nvPr/>
          </p:nvSpPr>
          <p:spPr bwMode="auto">
            <a:xfrm>
              <a:off x="2323" y="2350"/>
              <a:ext cx="1019"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0" name="Line 12"/>
            <p:cNvSpPr>
              <a:spLocks noChangeShapeType="1"/>
            </p:cNvSpPr>
            <p:nvPr/>
          </p:nvSpPr>
          <p:spPr bwMode="auto">
            <a:xfrm>
              <a:off x="3343" y="2363"/>
              <a:ext cx="0" cy="219"/>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1" name="Rectangle 13"/>
            <p:cNvSpPr>
              <a:spLocks noChangeArrowheads="1"/>
            </p:cNvSpPr>
            <p:nvPr/>
          </p:nvSpPr>
          <p:spPr bwMode="auto">
            <a:xfrm>
              <a:off x="4147" y="3405"/>
              <a:ext cx="774" cy="30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altLang="en-US" sz="2000">
                  <a:latin typeface="Courier New" pitchFamily="49" charset="0"/>
                </a:rPr>
                <a:t>sum</a:t>
              </a:r>
            </a:p>
          </p:txBody>
        </p:sp>
        <p:sp>
          <p:nvSpPr>
            <p:cNvPr id="565262" name="Line 14"/>
            <p:cNvSpPr>
              <a:spLocks noChangeShapeType="1"/>
            </p:cNvSpPr>
            <p:nvPr/>
          </p:nvSpPr>
          <p:spPr bwMode="auto">
            <a:xfrm>
              <a:off x="3371" y="2937"/>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3" name="Line 15"/>
            <p:cNvSpPr>
              <a:spLocks noChangeShapeType="1"/>
            </p:cNvSpPr>
            <p:nvPr/>
          </p:nvSpPr>
          <p:spPr bwMode="auto">
            <a:xfrm>
              <a:off x="3371" y="3155"/>
              <a:ext cx="102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4" name="Line 16"/>
            <p:cNvSpPr>
              <a:spLocks noChangeShapeType="1"/>
            </p:cNvSpPr>
            <p:nvPr/>
          </p:nvSpPr>
          <p:spPr bwMode="auto">
            <a:xfrm>
              <a:off x="4392" y="3168"/>
              <a:ext cx="0" cy="219"/>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5" name="Rectangle 17"/>
            <p:cNvSpPr>
              <a:spLocks noChangeArrowheads="1"/>
            </p:cNvSpPr>
            <p:nvPr/>
          </p:nvSpPr>
          <p:spPr bwMode="auto">
            <a:xfrm>
              <a:off x="1477" y="1347"/>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sum(3)</a:t>
              </a:r>
            </a:p>
          </p:txBody>
        </p:sp>
        <p:sp>
          <p:nvSpPr>
            <p:cNvPr id="565266" name="Rectangle 18"/>
            <p:cNvSpPr>
              <a:spLocks noChangeArrowheads="1"/>
            </p:cNvSpPr>
            <p:nvPr/>
          </p:nvSpPr>
          <p:spPr bwMode="auto">
            <a:xfrm>
              <a:off x="3561" y="2971"/>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sum(1)</a:t>
              </a:r>
            </a:p>
          </p:txBody>
        </p:sp>
        <p:sp>
          <p:nvSpPr>
            <p:cNvPr id="565267" name="Rectangle 19"/>
            <p:cNvSpPr>
              <a:spLocks noChangeArrowheads="1"/>
            </p:cNvSpPr>
            <p:nvPr/>
          </p:nvSpPr>
          <p:spPr bwMode="auto">
            <a:xfrm>
              <a:off x="2543" y="2167"/>
              <a:ext cx="62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sum(2)</a:t>
              </a:r>
            </a:p>
          </p:txBody>
        </p:sp>
        <p:sp>
          <p:nvSpPr>
            <p:cNvPr id="565268" name="Line 20"/>
            <p:cNvSpPr>
              <a:spLocks noChangeShapeType="1"/>
            </p:cNvSpPr>
            <p:nvPr/>
          </p:nvSpPr>
          <p:spPr bwMode="auto">
            <a:xfrm flipV="1">
              <a:off x="4686" y="2760"/>
              <a:ext cx="0" cy="64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69" name="Line 21"/>
            <p:cNvSpPr>
              <a:spLocks noChangeShapeType="1"/>
            </p:cNvSpPr>
            <p:nvPr/>
          </p:nvSpPr>
          <p:spPr bwMode="auto">
            <a:xfrm flipH="1">
              <a:off x="3889" y="2760"/>
              <a:ext cx="797" cy="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70" name="Rectangle 22"/>
            <p:cNvSpPr>
              <a:spLocks noChangeArrowheads="1"/>
            </p:cNvSpPr>
            <p:nvPr/>
          </p:nvSpPr>
          <p:spPr bwMode="auto">
            <a:xfrm>
              <a:off x="4240" y="2533"/>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result = 1</a:t>
              </a:r>
            </a:p>
          </p:txBody>
        </p:sp>
        <p:sp>
          <p:nvSpPr>
            <p:cNvPr id="565271" name="Line 23"/>
            <p:cNvSpPr>
              <a:spLocks noChangeShapeType="1"/>
            </p:cNvSpPr>
            <p:nvPr/>
          </p:nvSpPr>
          <p:spPr bwMode="auto">
            <a:xfrm flipV="1">
              <a:off x="3682" y="1955"/>
              <a:ext cx="0" cy="64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72" name="Line 24"/>
            <p:cNvSpPr>
              <a:spLocks noChangeShapeType="1"/>
            </p:cNvSpPr>
            <p:nvPr/>
          </p:nvSpPr>
          <p:spPr bwMode="auto">
            <a:xfrm flipH="1">
              <a:off x="2885" y="1955"/>
              <a:ext cx="797" cy="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73" name="Rectangle 25"/>
            <p:cNvSpPr>
              <a:spLocks noChangeArrowheads="1"/>
            </p:cNvSpPr>
            <p:nvPr/>
          </p:nvSpPr>
          <p:spPr bwMode="auto">
            <a:xfrm>
              <a:off x="3236" y="1728"/>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result = 3</a:t>
              </a:r>
            </a:p>
          </p:txBody>
        </p:sp>
        <p:sp>
          <p:nvSpPr>
            <p:cNvPr id="565274" name="Line 26"/>
            <p:cNvSpPr>
              <a:spLocks noChangeShapeType="1"/>
            </p:cNvSpPr>
            <p:nvPr/>
          </p:nvSpPr>
          <p:spPr bwMode="auto">
            <a:xfrm flipV="1">
              <a:off x="2736" y="1123"/>
              <a:ext cx="0" cy="641"/>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75" name="Line 27"/>
            <p:cNvSpPr>
              <a:spLocks noChangeShapeType="1"/>
            </p:cNvSpPr>
            <p:nvPr/>
          </p:nvSpPr>
          <p:spPr bwMode="auto">
            <a:xfrm flipH="1">
              <a:off x="1939" y="1123"/>
              <a:ext cx="797" cy="0"/>
            </a:xfrm>
            <a:prstGeom prst="line">
              <a:avLst/>
            </a:prstGeom>
            <a:noFill/>
            <a:ln w="12700">
              <a:solidFill>
                <a:schemeClr val="tx1"/>
              </a:solidFill>
              <a:prstDash val="dash"/>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76" name="Rectangle 28"/>
            <p:cNvSpPr>
              <a:spLocks noChangeArrowheads="1"/>
            </p:cNvSpPr>
            <p:nvPr/>
          </p:nvSpPr>
          <p:spPr bwMode="auto">
            <a:xfrm>
              <a:off x="2290" y="896"/>
              <a:ext cx="9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a:latin typeface="Courier New" pitchFamily="49" charset="0"/>
                </a:rPr>
                <a:t>result = 6</a:t>
              </a:r>
            </a:p>
          </p:txBody>
        </p:sp>
      </p:grpSp>
    </p:spTree>
  </p:cSld>
  <p:clrMapOvr>
    <a:masterClrMapping/>
  </p:clrMapOvr>
  <p:transition spd="med">
    <p:diamon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5251"/>
                                        </p:tgtEl>
                                        <p:attrNameLst>
                                          <p:attrName>style.visibility</p:attrName>
                                        </p:attrNameLst>
                                      </p:cBhvr>
                                      <p:to>
                                        <p:strVal val="visible"/>
                                      </p:to>
                                    </p:set>
                                    <p:anim calcmode="lin" valueType="num">
                                      <p:cBhvr additive="base">
                                        <p:cTn id="7" dur="500" fill="hold"/>
                                        <p:tgtEl>
                                          <p:spTgt spid="565251"/>
                                        </p:tgtEl>
                                        <p:attrNameLst>
                                          <p:attrName>ppt_x</p:attrName>
                                        </p:attrNameLst>
                                      </p:cBhvr>
                                      <p:tavLst>
                                        <p:tav tm="0">
                                          <p:val>
                                            <p:strVal val="#ppt_x"/>
                                          </p:val>
                                        </p:tav>
                                        <p:tav tm="100000">
                                          <p:val>
                                            <p:strVal val="#ppt_x"/>
                                          </p:val>
                                        </p:tav>
                                      </p:tavLst>
                                    </p:anim>
                                    <p:anim calcmode="lin" valueType="num">
                                      <p:cBhvr additive="base">
                                        <p:cTn id="8" dur="500" fill="hold"/>
                                        <p:tgtEl>
                                          <p:spTgt spid="565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0" y="0"/>
            <a:ext cx="7543800" cy="1295400"/>
          </a:xfrm>
        </p:spPr>
        <p:txBody>
          <a:bodyPr/>
          <a:lstStyle/>
          <a:p>
            <a:r>
              <a:rPr lang="en-US" altLang="en-US" dirty="0"/>
              <a:t>Content of recursive definition</a:t>
            </a:r>
          </a:p>
        </p:txBody>
      </p:sp>
      <p:sp>
        <p:nvSpPr>
          <p:cNvPr id="546819" name="Rectangle 3"/>
          <p:cNvSpPr>
            <a:spLocks noGrp="1" noChangeArrowheads="1"/>
          </p:cNvSpPr>
          <p:nvPr>
            <p:ph type="body" idx="1"/>
          </p:nvPr>
        </p:nvSpPr>
        <p:spPr>
          <a:xfrm>
            <a:off x="0" y="1524000"/>
            <a:ext cx="9144000" cy="5333999"/>
          </a:xfrm>
        </p:spPr>
        <p:txBody>
          <a:bodyPr/>
          <a:lstStyle/>
          <a:p>
            <a:pPr>
              <a:lnSpc>
                <a:spcPct val="90000"/>
              </a:lnSpc>
            </a:pPr>
            <a:r>
              <a:rPr lang="en-US" altLang="en-US" dirty="0"/>
              <a:t>Base case (s)</a:t>
            </a:r>
          </a:p>
          <a:p>
            <a:pPr lvl="1">
              <a:lnSpc>
                <a:spcPct val="90000"/>
              </a:lnSpc>
            </a:pPr>
            <a:r>
              <a:rPr lang="en-US" altLang="en-US" dirty="0"/>
              <a:t>Values of the input variables for which </a:t>
            </a:r>
          </a:p>
          <a:p>
            <a:pPr lvl="2">
              <a:lnSpc>
                <a:spcPct val="90000"/>
              </a:lnSpc>
            </a:pPr>
            <a:r>
              <a:rPr lang="en-US" altLang="en-US" dirty="0"/>
              <a:t>no recursive calls are performed </a:t>
            </a:r>
          </a:p>
          <a:p>
            <a:pPr lvl="3">
              <a:lnSpc>
                <a:spcPct val="90000"/>
              </a:lnSpc>
            </a:pPr>
            <a:r>
              <a:rPr lang="en-US" altLang="en-US" dirty="0"/>
              <a:t>There should be at least one base case</a:t>
            </a:r>
          </a:p>
          <a:p>
            <a:pPr lvl="2">
              <a:lnSpc>
                <a:spcPct val="90000"/>
              </a:lnSpc>
            </a:pPr>
            <a:endParaRPr lang="en-US" altLang="en-US" dirty="0"/>
          </a:p>
          <a:p>
            <a:pPr lvl="1">
              <a:lnSpc>
                <a:spcPct val="90000"/>
              </a:lnSpc>
            </a:pPr>
            <a:r>
              <a:rPr lang="en-US" altLang="en-US" dirty="0"/>
              <a:t>Every chain of recursive calls must </a:t>
            </a:r>
          </a:p>
          <a:p>
            <a:pPr lvl="2">
              <a:lnSpc>
                <a:spcPct val="90000"/>
              </a:lnSpc>
            </a:pPr>
            <a:r>
              <a:rPr lang="en-US" altLang="en-US" dirty="0"/>
              <a:t>Eventually reach a base case</a:t>
            </a:r>
          </a:p>
          <a:p>
            <a:pPr lvl="2">
              <a:lnSpc>
                <a:spcPct val="90000"/>
              </a:lnSpc>
            </a:pPr>
            <a:endParaRPr lang="en-US" altLang="en-US" dirty="0"/>
          </a:p>
          <a:p>
            <a:pPr>
              <a:lnSpc>
                <a:spcPct val="90000"/>
              </a:lnSpc>
            </a:pPr>
            <a:r>
              <a:rPr lang="en-US" altLang="en-US" dirty="0"/>
              <a:t>Recursive calls</a:t>
            </a:r>
          </a:p>
          <a:p>
            <a:pPr lvl="1">
              <a:lnSpc>
                <a:spcPct val="90000"/>
              </a:lnSpc>
            </a:pPr>
            <a:r>
              <a:rPr lang="en-US" altLang="en-US" dirty="0"/>
              <a:t>Calls to the current method</a:t>
            </a:r>
          </a:p>
          <a:p>
            <a:pPr lvl="1">
              <a:lnSpc>
                <a:spcPct val="90000"/>
              </a:lnSpc>
            </a:pPr>
            <a:endParaRPr lang="en-US" altLang="en-US" dirty="0"/>
          </a:p>
          <a:p>
            <a:pPr lvl="1">
              <a:lnSpc>
                <a:spcPct val="90000"/>
              </a:lnSpc>
            </a:pPr>
            <a:r>
              <a:rPr lang="en-US" altLang="en-US" dirty="0"/>
              <a:t>Defined in such a way that </a:t>
            </a:r>
          </a:p>
          <a:p>
            <a:pPr lvl="2">
              <a:lnSpc>
                <a:spcPct val="90000"/>
              </a:lnSpc>
            </a:pPr>
            <a:r>
              <a:rPr lang="en-US" altLang="en-US" dirty="0"/>
              <a:t>It makes progress towards a base case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417638"/>
          </a:xfrm>
        </p:spPr>
        <p:txBody>
          <a:bodyPr/>
          <a:lstStyle/>
          <a:p>
            <a:r>
              <a:rPr lang="en-US" dirty="0" smtClean="0"/>
              <a:t>Example II using recursion: Factorial</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a:t>Factorial of a positive integer n, written n! </a:t>
            </a:r>
            <a:r>
              <a:rPr lang="en-US" dirty="0" smtClean="0"/>
              <a:t>is </a:t>
            </a:r>
            <a:r>
              <a:rPr lang="en-US" dirty="0"/>
              <a:t>the product</a:t>
            </a:r>
          </a:p>
          <a:p>
            <a:pPr lvl="1"/>
            <a:r>
              <a:rPr lang="en-US" dirty="0"/>
              <a:t>n · (n – 1) · (n – 2) · … · 1 </a:t>
            </a:r>
            <a:endParaRPr lang="en-US" dirty="0" smtClean="0"/>
          </a:p>
          <a:p>
            <a:pPr lvl="1"/>
            <a:r>
              <a:rPr lang="en-US" dirty="0"/>
              <a:t>with 1! equal to 1 and 0! defined to be 1</a:t>
            </a:r>
          </a:p>
          <a:p>
            <a:endParaRPr lang="en-US" dirty="0" smtClean="0"/>
          </a:p>
          <a:p>
            <a:r>
              <a:rPr lang="en-US" dirty="0" smtClean="0"/>
              <a:t>The </a:t>
            </a:r>
            <a:r>
              <a:rPr lang="en-US" dirty="0"/>
              <a:t>factorial of integer number </a:t>
            </a:r>
            <a:r>
              <a:rPr lang="en-US" dirty="0" smtClean="0"/>
              <a:t>can </a:t>
            </a:r>
            <a:r>
              <a:rPr lang="en-US" dirty="0"/>
              <a:t>be </a:t>
            </a:r>
            <a:r>
              <a:rPr lang="en-US" dirty="0" smtClean="0"/>
              <a:t>calculated</a:t>
            </a:r>
          </a:p>
          <a:p>
            <a:pPr lvl="1"/>
            <a:r>
              <a:rPr lang="en-US" dirty="0" smtClean="0"/>
              <a:t>iteratively </a:t>
            </a:r>
            <a:r>
              <a:rPr lang="en-US" dirty="0"/>
              <a:t>(</a:t>
            </a:r>
            <a:r>
              <a:rPr lang="en-US" dirty="0" smtClean="0"/>
              <a:t>non-recursively</a:t>
            </a:r>
            <a:r>
              <a:rPr lang="en-US" dirty="0"/>
              <a:t>) using a for statement as follows:</a:t>
            </a:r>
          </a:p>
          <a:p>
            <a:pPr lvl="2"/>
            <a:r>
              <a:rPr lang="en-US" dirty="0">
                <a:latin typeface="Courier" pitchFamily="49" charset="0"/>
              </a:rPr>
              <a:t>factorial = 1;</a:t>
            </a:r>
          </a:p>
          <a:p>
            <a:pPr lvl="2"/>
            <a:r>
              <a:rPr lang="en-US" dirty="0" smtClean="0">
                <a:latin typeface="Courier" pitchFamily="49" charset="0"/>
              </a:rPr>
              <a:t>for(</a:t>
            </a:r>
            <a:r>
              <a:rPr lang="en-US" dirty="0" err="1" smtClean="0">
                <a:latin typeface="Courier" pitchFamily="49" charset="0"/>
              </a:rPr>
              <a:t>int</a:t>
            </a:r>
            <a:r>
              <a:rPr lang="en-US" dirty="0" smtClean="0">
                <a:latin typeface="Courier" pitchFamily="49" charset="0"/>
              </a:rPr>
              <a:t> </a:t>
            </a:r>
            <a:r>
              <a:rPr lang="en-US" dirty="0">
                <a:latin typeface="Courier" pitchFamily="49" charset="0"/>
              </a:rPr>
              <a:t>counter = number; counter &gt;= 1; counter-- )</a:t>
            </a:r>
            <a:br>
              <a:rPr lang="en-US" dirty="0">
                <a:latin typeface="Courier" pitchFamily="49" charset="0"/>
              </a:rPr>
            </a:br>
            <a:r>
              <a:rPr lang="en-US" dirty="0">
                <a:latin typeface="Courier" pitchFamily="49" charset="0"/>
              </a:rPr>
              <a:t>   factorial *= counter;</a:t>
            </a:r>
          </a:p>
          <a:p>
            <a:r>
              <a:rPr lang="en-US" dirty="0"/>
              <a:t>Recursive declaration of the factorial method is arrived at </a:t>
            </a:r>
            <a:endParaRPr lang="en-US" dirty="0" smtClean="0"/>
          </a:p>
          <a:p>
            <a:pPr lvl="1"/>
            <a:r>
              <a:rPr lang="en-US" dirty="0" smtClean="0"/>
              <a:t>by </a:t>
            </a:r>
            <a:r>
              <a:rPr lang="en-US" dirty="0"/>
              <a:t>observing the following relationship:</a:t>
            </a:r>
          </a:p>
          <a:p>
            <a:pPr lvl="2"/>
            <a:r>
              <a:rPr lang="en-US" dirty="0"/>
              <a:t>n! = n ·  (n – 1)! </a:t>
            </a:r>
          </a:p>
          <a:p>
            <a:endParaRPr lang="en-US" dirty="0"/>
          </a:p>
        </p:txBody>
      </p:sp>
    </p:spTree>
    <p:extLst>
      <p:ext uri="{BB962C8B-B14F-4D97-AF65-F5344CB8AC3E}">
        <p14:creationId xmlns:p14="http://schemas.microsoft.com/office/powerpoint/2010/main" val="3123321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417638"/>
          </a:xfrm>
        </p:spPr>
        <p:txBody>
          <a:bodyPr/>
          <a:lstStyle/>
          <a:p>
            <a:r>
              <a:rPr lang="en-US" dirty="0" smtClean="0"/>
              <a:t>Example II using recursion: Factorial (cont’d)</a:t>
            </a:r>
            <a:endParaRPr lang="en-US" dirty="0"/>
          </a:p>
        </p:txBody>
      </p:sp>
      <p:sp>
        <p:nvSpPr>
          <p:cNvPr id="3" name="Content Placeholder 2"/>
          <p:cNvSpPr>
            <a:spLocks noGrp="1"/>
          </p:cNvSpPr>
          <p:nvPr>
            <p:ph idx="1"/>
          </p:nvPr>
        </p:nvSpPr>
        <p:spPr>
          <a:xfrm>
            <a:off x="0" y="1828800"/>
            <a:ext cx="9144000" cy="5029200"/>
          </a:xfrm>
        </p:spPr>
        <p:txBody>
          <a:bodyPr/>
          <a:lstStyle/>
          <a:p>
            <a:r>
              <a:rPr lang="en-US" dirty="0" smtClean="0">
                <a:latin typeface="Courier" pitchFamily="49" charset="0"/>
              </a:rPr>
              <a:t>long </a:t>
            </a:r>
            <a:r>
              <a:rPr lang="en-US" dirty="0" smtClean="0"/>
              <a:t>should be used so that the </a:t>
            </a:r>
            <a:r>
              <a:rPr lang="en-US" dirty="0"/>
              <a:t>program </a:t>
            </a:r>
            <a:endParaRPr lang="en-US" dirty="0" smtClean="0"/>
          </a:p>
          <a:p>
            <a:pPr lvl="1"/>
            <a:r>
              <a:rPr lang="en-US" dirty="0" smtClean="0"/>
              <a:t>can </a:t>
            </a:r>
            <a:r>
              <a:rPr lang="en-US" dirty="0"/>
              <a:t>calculate factorials greater than 12</a:t>
            </a:r>
            <a:r>
              <a:rPr lang="en-US" dirty="0" smtClean="0"/>
              <a:t>!</a:t>
            </a:r>
          </a:p>
          <a:p>
            <a:pPr lvl="1"/>
            <a:endParaRPr lang="en-US" dirty="0"/>
          </a:p>
          <a:p>
            <a:r>
              <a:rPr lang="en-US" dirty="0"/>
              <a:t>Package </a:t>
            </a:r>
            <a:r>
              <a:rPr lang="en-US" dirty="0" err="1">
                <a:latin typeface="Courier" pitchFamily="49" charset="0"/>
              </a:rPr>
              <a:t>java.math</a:t>
            </a:r>
            <a:r>
              <a:rPr lang="en-US" dirty="0"/>
              <a:t> provides classes </a:t>
            </a:r>
            <a:endParaRPr lang="en-US" dirty="0" smtClean="0"/>
          </a:p>
          <a:p>
            <a:pPr lvl="1"/>
            <a:r>
              <a:rPr lang="en-US" dirty="0" err="1" smtClean="0">
                <a:latin typeface="Courier" pitchFamily="49" charset="0"/>
              </a:rPr>
              <a:t>BigInteger</a:t>
            </a:r>
            <a:r>
              <a:rPr lang="en-US" dirty="0" smtClean="0"/>
              <a:t> </a:t>
            </a:r>
            <a:r>
              <a:rPr lang="en-US" dirty="0"/>
              <a:t>and </a:t>
            </a:r>
            <a:r>
              <a:rPr lang="en-US" dirty="0" err="1">
                <a:latin typeface="Courier" pitchFamily="49" charset="0"/>
              </a:rPr>
              <a:t>BigDecimal</a:t>
            </a:r>
            <a:r>
              <a:rPr lang="en-US" dirty="0">
                <a:latin typeface="Courier" pitchFamily="49" charset="0"/>
              </a:rPr>
              <a:t> </a:t>
            </a:r>
            <a:r>
              <a:rPr lang="en-US" dirty="0"/>
              <a:t>explicitly for </a:t>
            </a:r>
            <a:endParaRPr lang="en-US" dirty="0" smtClean="0"/>
          </a:p>
          <a:p>
            <a:pPr lvl="2"/>
            <a:r>
              <a:rPr lang="en-US" dirty="0" smtClean="0"/>
              <a:t>high </a:t>
            </a:r>
            <a:r>
              <a:rPr lang="en-US" dirty="0"/>
              <a:t>precision calculations </a:t>
            </a:r>
            <a:r>
              <a:rPr lang="en-US" dirty="0" smtClean="0"/>
              <a:t>not supported by </a:t>
            </a:r>
            <a:r>
              <a:rPr lang="en-US" dirty="0"/>
              <a:t>primitive types. </a:t>
            </a:r>
          </a:p>
          <a:p>
            <a:endParaRPr lang="en-US" dirty="0" smtClean="0"/>
          </a:p>
          <a:p>
            <a:r>
              <a:rPr lang="en-US" dirty="0" smtClean="0"/>
              <a:t>Refer to </a:t>
            </a:r>
            <a:r>
              <a:rPr lang="en-US" dirty="0" err="1" smtClean="0">
                <a:latin typeface="Courier" pitchFamily="49" charset="0"/>
              </a:rPr>
              <a:t>FactorialApp</a:t>
            </a:r>
            <a:r>
              <a:rPr lang="en-US" dirty="0" smtClean="0"/>
              <a:t> project</a:t>
            </a:r>
            <a:endParaRPr lang="en-US" dirty="0"/>
          </a:p>
        </p:txBody>
      </p:sp>
    </p:spTree>
    <p:extLst>
      <p:ext uri="{BB962C8B-B14F-4D97-AF65-F5344CB8AC3E}">
        <p14:creationId xmlns:p14="http://schemas.microsoft.com/office/powerpoint/2010/main" val="2386963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001000" cy="1417638"/>
          </a:xfrm>
        </p:spPr>
        <p:txBody>
          <a:bodyPr/>
          <a:lstStyle/>
          <a:p>
            <a:r>
              <a:rPr lang="en-US" dirty="0" smtClean="0"/>
              <a:t>Example II using recursion: Factorial (cont’d)</a:t>
            </a:r>
            <a:endParaRPr lang="en-US" dirty="0"/>
          </a:p>
        </p:txBody>
      </p:sp>
      <p:sp>
        <p:nvSpPr>
          <p:cNvPr id="3" name="Content Placeholder 2"/>
          <p:cNvSpPr>
            <a:spLocks noGrp="1"/>
          </p:cNvSpPr>
          <p:nvPr>
            <p:ph idx="1"/>
          </p:nvPr>
        </p:nvSpPr>
        <p:spPr>
          <a:xfrm>
            <a:off x="0" y="1524000"/>
            <a:ext cx="9144000" cy="5334000"/>
          </a:xfrm>
        </p:spPr>
        <p:txBody>
          <a:bodyPr/>
          <a:lstStyle/>
          <a:p>
            <a:r>
              <a:rPr lang="en-US" dirty="0" err="1" smtClean="0">
                <a:latin typeface="Courier" pitchFamily="49" charset="0"/>
              </a:rPr>
              <a:t>BigInteger</a:t>
            </a:r>
            <a:r>
              <a:rPr lang="en-US" dirty="0" smtClean="0"/>
              <a:t> method </a:t>
            </a:r>
            <a:r>
              <a:rPr lang="en-US" dirty="0" err="1" smtClean="0">
                <a:latin typeface="Courier" pitchFamily="49" charset="0"/>
              </a:rPr>
              <a:t>compareTo</a:t>
            </a:r>
            <a:endParaRPr lang="en-US" dirty="0" smtClean="0"/>
          </a:p>
          <a:p>
            <a:pPr lvl="1"/>
            <a:r>
              <a:rPr lang="en-US" dirty="0" smtClean="0"/>
              <a:t>compares the </a:t>
            </a:r>
            <a:r>
              <a:rPr lang="en-US" dirty="0" err="1" smtClean="0">
                <a:latin typeface="Courier" pitchFamily="49" charset="0"/>
              </a:rPr>
              <a:t>BigInteger</a:t>
            </a:r>
            <a:r>
              <a:rPr lang="en-US" dirty="0" smtClean="0"/>
              <a:t> that calls the method to </a:t>
            </a:r>
          </a:p>
          <a:p>
            <a:pPr lvl="2"/>
            <a:r>
              <a:rPr lang="en-US" dirty="0" smtClean="0"/>
              <a:t>the method’s </a:t>
            </a:r>
            <a:r>
              <a:rPr lang="en-US" dirty="0" err="1" smtClean="0">
                <a:latin typeface="Courier" pitchFamily="49" charset="0"/>
              </a:rPr>
              <a:t>BigInteger</a:t>
            </a:r>
            <a:r>
              <a:rPr lang="en-US" dirty="0" smtClean="0"/>
              <a:t> argument. </a:t>
            </a:r>
          </a:p>
          <a:p>
            <a:pPr lvl="1"/>
            <a:r>
              <a:rPr lang="en-US" dirty="0" smtClean="0"/>
              <a:t>Returns </a:t>
            </a:r>
          </a:p>
          <a:p>
            <a:pPr lvl="2"/>
            <a:r>
              <a:rPr lang="en-US" dirty="0" smtClean="0"/>
              <a:t>-1 if the </a:t>
            </a:r>
            <a:r>
              <a:rPr lang="en-US" dirty="0" err="1" smtClean="0">
                <a:latin typeface="Courier" pitchFamily="49" charset="0"/>
              </a:rPr>
              <a:t>BigInteger</a:t>
            </a:r>
            <a:r>
              <a:rPr lang="en-US" dirty="0" smtClean="0"/>
              <a:t> that calls the method </a:t>
            </a:r>
          </a:p>
          <a:p>
            <a:pPr lvl="3"/>
            <a:r>
              <a:rPr lang="en-US" dirty="0" smtClean="0"/>
              <a:t>is less than the argument, </a:t>
            </a:r>
          </a:p>
          <a:p>
            <a:pPr lvl="2"/>
            <a:r>
              <a:rPr lang="en-US" dirty="0" smtClean="0"/>
              <a:t>0 if they are equal or </a:t>
            </a:r>
          </a:p>
          <a:p>
            <a:pPr lvl="2"/>
            <a:r>
              <a:rPr lang="en-US" dirty="0" smtClean="0"/>
              <a:t>1 if the </a:t>
            </a:r>
            <a:r>
              <a:rPr lang="en-US" dirty="0" err="1" smtClean="0"/>
              <a:t>BigInteger</a:t>
            </a:r>
            <a:r>
              <a:rPr lang="en-US" dirty="0" smtClean="0"/>
              <a:t> that calls the method </a:t>
            </a:r>
          </a:p>
          <a:p>
            <a:pPr lvl="3"/>
            <a:r>
              <a:rPr lang="en-US" dirty="0" smtClean="0"/>
              <a:t>is greater than the argument. </a:t>
            </a:r>
          </a:p>
          <a:p>
            <a:endParaRPr lang="en-US" dirty="0" smtClean="0">
              <a:latin typeface="Courier" pitchFamily="49" charset="0"/>
            </a:endParaRPr>
          </a:p>
          <a:p>
            <a:r>
              <a:rPr lang="en-US" dirty="0" err="1" smtClean="0">
                <a:latin typeface="Courier" pitchFamily="49" charset="0"/>
              </a:rPr>
              <a:t>BigInteger</a:t>
            </a:r>
            <a:r>
              <a:rPr lang="en-US" dirty="0" smtClean="0"/>
              <a:t> </a:t>
            </a:r>
            <a:r>
              <a:rPr lang="en-US" dirty="0"/>
              <a:t>constant </a:t>
            </a:r>
            <a:endParaRPr lang="en-US" dirty="0" smtClean="0"/>
          </a:p>
          <a:p>
            <a:pPr lvl="1"/>
            <a:r>
              <a:rPr lang="en-US" dirty="0" smtClean="0">
                <a:latin typeface="Courier" pitchFamily="49" charset="0"/>
              </a:rPr>
              <a:t>ONE</a:t>
            </a:r>
            <a:r>
              <a:rPr lang="en-US" dirty="0" smtClean="0"/>
              <a:t> </a:t>
            </a:r>
            <a:r>
              <a:rPr lang="en-US" dirty="0"/>
              <a:t>represents the integer value 1. </a:t>
            </a:r>
            <a:endParaRPr lang="en-US" dirty="0" smtClean="0"/>
          </a:p>
          <a:p>
            <a:pPr lvl="1"/>
            <a:r>
              <a:rPr lang="en-US" dirty="0" smtClean="0">
                <a:latin typeface="Courier" pitchFamily="49" charset="0"/>
              </a:rPr>
              <a:t>ZERO</a:t>
            </a:r>
            <a:r>
              <a:rPr lang="en-US" dirty="0" smtClean="0"/>
              <a:t> </a:t>
            </a:r>
            <a:r>
              <a:rPr lang="en-US" dirty="0"/>
              <a:t>represents the integer value </a:t>
            </a:r>
            <a:r>
              <a:rPr lang="en-US" dirty="0" smtClean="0"/>
              <a:t>0. </a:t>
            </a:r>
            <a:endParaRPr lang="en-US" dirty="0"/>
          </a:p>
          <a:p>
            <a:pPr lvl="1"/>
            <a:endParaRPr lang="en-US" dirty="0"/>
          </a:p>
        </p:txBody>
      </p:sp>
    </p:spTree>
    <p:extLst>
      <p:ext uri="{BB962C8B-B14F-4D97-AF65-F5344CB8AC3E}">
        <p14:creationId xmlns:p14="http://schemas.microsoft.com/office/powerpoint/2010/main" val="258936480"/>
      </p:ext>
    </p:extLst>
  </p:cSld>
  <p:clrMapOvr>
    <a:masterClrMapping/>
  </p:clrMapOvr>
  <p:timing>
    <p:tnLst>
      <p:par>
        <p:cTn id="1" dur="indefinite" restart="never" nodeType="tmRoot"/>
      </p:par>
    </p:tn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1127</TotalTime>
  <Words>1153</Words>
  <Application>Microsoft Office PowerPoint</Application>
  <PresentationFormat>On-screen Show (4:3)</PresentationFormat>
  <Paragraphs>255</Paragraphs>
  <Slides>18</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Courier</vt:lpstr>
      <vt:lpstr>Courier New</vt:lpstr>
      <vt:lpstr>Tahoma</vt:lpstr>
      <vt:lpstr>Times New Roman</vt:lpstr>
      <vt:lpstr>Wingdings</vt:lpstr>
      <vt:lpstr>Network</vt:lpstr>
      <vt:lpstr>Equation</vt:lpstr>
      <vt:lpstr>Recursion</vt:lpstr>
      <vt:lpstr>Canonical example: factorial</vt:lpstr>
      <vt:lpstr>Example I using recursion:  Sum of values from 1 to N</vt:lpstr>
      <vt:lpstr>Example I using recursion:  Sum of values from 1 to N (ctd)</vt:lpstr>
      <vt:lpstr>Example I using recursion:  Sum of values from 1 to N (ctd)</vt:lpstr>
      <vt:lpstr>Content of recursive definition</vt:lpstr>
      <vt:lpstr>Example II using recursion: Factorial</vt:lpstr>
      <vt:lpstr>Example II using recursion: Factorial (cont’d)</vt:lpstr>
      <vt:lpstr>Example II using recursion: Factorial (cont’d)</vt:lpstr>
      <vt:lpstr>Example III using recursion: Fibonacci Series</vt:lpstr>
      <vt:lpstr>Example III using recursion: Fibonacci Series</vt:lpstr>
      <vt:lpstr>Visualizing Recursion for Factorial</vt:lpstr>
      <vt:lpstr>Example IV using recursion: Binary Search</vt:lpstr>
      <vt:lpstr>Example IV using recursion: Binary Search (cont’d)</vt:lpstr>
      <vt:lpstr>Binary search recursion: pseudo-code</vt:lpstr>
      <vt:lpstr>Example V using recursion: Towers of Hanoi</vt:lpstr>
      <vt:lpstr>Towers of Hanoi</vt:lpstr>
      <vt:lpstr>Towers of Hanoi</vt:lpstr>
    </vt:vector>
  </TitlesOfParts>
  <Company>Lebanese American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COE321: Logic Design</dc:title>
  <dc:creator>wissam</dc:creator>
  <cp:lastModifiedBy>Fawaz, Wissam Fawzi</cp:lastModifiedBy>
  <cp:revision>339</cp:revision>
  <cp:lastPrinted>1601-01-01T00:00:00Z</cp:lastPrinted>
  <dcterms:created xsi:type="dcterms:W3CDTF">2006-10-15T06:08:27Z</dcterms:created>
  <dcterms:modified xsi:type="dcterms:W3CDTF">2015-10-17T07:57:29Z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3</vt:i4>
  </property>
</Properties>
</file>