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handoutMasterIdLst>
    <p:handoutMasterId r:id="rId32"/>
  </p:handoutMasterIdLst>
  <p:sldIdLst>
    <p:sldId id="274" r:id="rId2"/>
    <p:sldId id="287" r:id="rId3"/>
    <p:sldId id="288" r:id="rId4"/>
    <p:sldId id="289" r:id="rId5"/>
    <p:sldId id="290" r:id="rId6"/>
    <p:sldId id="291" r:id="rId7"/>
    <p:sldId id="271" r:id="rId8"/>
    <p:sldId id="276" r:id="rId9"/>
    <p:sldId id="292" r:id="rId10"/>
    <p:sldId id="293" r:id="rId11"/>
    <p:sldId id="279" r:id="rId12"/>
    <p:sldId id="294" r:id="rId13"/>
    <p:sldId id="295" r:id="rId14"/>
    <p:sldId id="296" r:id="rId15"/>
    <p:sldId id="281" r:id="rId16"/>
    <p:sldId id="282" r:id="rId17"/>
    <p:sldId id="283" r:id="rId18"/>
    <p:sldId id="297" r:id="rId19"/>
    <p:sldId id="286" r:id="rId20"/>
    <p:sldId id="284" r:id="rId21"/>
    <p:sldId id="280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27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6003" autoAdjust="0"/>
  </p:normalViewPr>
  <p:slideViewPr>
    <p:cSldViewPr>
      <p:cViewPr varScale="1">
        <p:scale>
          <a:sx n="101" d="100"/>
          <a:sy n="101" d="100"/>
        </p:scale>
        <p:origin x="12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87882-1134-4155-9B6C-2A404EA17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6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D8EEBB-E6BD-4FF9-8285-C3A5206CD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9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BA679-87D5-4B72-9C85-BB68549A21F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03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8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62277-6894-45B9-A649-4AD9FFAEE49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05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52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26F33-DF06-418F-B427-4FCEEE37B0E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08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23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3B053-41A5-4006-AEE8-62C4B51E26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0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9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A4537-F983-49A5-94AD-36F82D6CDDF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3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33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F1B28-2539-422B-AF35-AF329878595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23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85BEE-02F3-4195-AD42-8BD3597AF5B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7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58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9A975-B42C-4FDC-9498-B7FE96F62F7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6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pseudo code is more structured than English prose and less detailed than a program. Moreover, it hides program design issues.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67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15737-3463-4DCB-8CB9-649FBB54404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3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Ideally, we would like data structure operations to run in times proportional to the constant or logarithm function, and we would like our algorithms to run in linear or n-log-n time. Algorithms with quadratic and cubic running times are less practical, but algorithms with exponential running times are infeasible for all but the smallest sized inputs. </a:t>
            </a:r>
          </a:p>
        </p:txBody>
      </p:sp>
    </p:spTree>
    <p:extLst>
      <p:ext uri="{BB962C8B-B14F-4D97-AF65-F5344CB8AC3E}">
        <p14:creationId xmlns:p14="http://schemas.microsoft.com/office/powerpoint/2010/main" val="111994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BB2841-D51D-41B7-A69E-9BD7F2B04E7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8A885-B210-486A-A22C-8E194B463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47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47303-542F-4652-9937-F3B078CF5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FF7C3-A437-466F-A9EB-D83273504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06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320C9-027B-4EF3-967C-EDAE0C8803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8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06E9A-E541-4312-9FBF-543975489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56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5F22-B1ED-4502-A874-0F0501CBA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18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1A564-6010-4EFA-B6F0-9641B9747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3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739E9-DC6B-45B2-A8E3-7A7553440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2C64-487B-48AE-A90C-7C2196B5D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2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4AAF0-63EB-4CD8-ABED-1CDFF1312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14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4F70B46-1701-4FC4-B7C0-EC305F4CD98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Pseudo-code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r>
              <a:rPr lang="en-US" altLang="en-US"/>
              <a:t>Pseudo-code is a description of an algorithm 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For human eyes </a:t>
            </a:r>
            <a:r>
              <a:rPr lang="en-US" altLang="en-US"/>
              <a:t>only (mix of English and programming)</a:t>
            </a:r>
          </a:p>
          <a:p>
            <a:pPr lvl="2"/>
            <a:r>
              <a:rPr lang="en-US" altLang="en-US"/>
              <a:t>Brief and easy to read – and hopefully, understand !!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Example: finding the max element of an array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2209800" y="3581400"/>
            <a:ext cx="4495800" cy="32051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maximum element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Pseudocode Details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5338"/>
            <a:ext cx="4518025" cy="4411662"/>
          </a:xfrm>
        </p:spPr>
        <p:txBody>
          <a:bodyPr/>
          <a:lstStyle/>
          <a:p>
            <a:r>
              <a:rPr lang="en-US" altLang="en-US" sz="2000"/>
              <a:t>Control flow</a:t>
            </a:r>
          </a:p>
          <a:p>
            <a:pPr lvl="1"/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…]</a:t>
            </a:r>
          </a:p>
          <a:p>
            <a:pPr lvl="1"/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until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19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sz="1900"/>
              <a:t>Indentation replaces braces </a:t>
            </a:r>
          </a:p>
          <a:p>
            <a:endParaRPr lang="en-US" altLang="en-US" sz="2000"/>
          </a:p>
          <a:p>
            <a:r>
              <a:rPr lang="en-US" altLang="en-US" sz="2000"/>
              <a:t>Method declaration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en-US" sz="1900" b="1" i="1">
                <a:solidFill>
                  <a:schemeClr val="tx2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en-US" sz="190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9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1900">
                <a:solidFill>
                  <a:schemeClr val="tx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1900" b="1" i="1">
                <a:solidFill>
                  <a:schemeClr val="tx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1900">
                <a:solidFill>
                  <a:schemeClr val="tx2"/>
                </a:solidFill>
                <a:latin typeface="Times New Roman" panose="02020603050405020304" pitchFamily="18" charset="0"/>
              </a:rPr>
              <a:t>…])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	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900"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	</a:t>
            </a: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900">
                <a:latin typeface="Times New Roman" panose="02020603050405020304" pitchFamily="18" charset="0"/>
              </a:rPr>
              <a:t>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2070100"/>
            <a:ext cx="3871912" cy="43307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Method call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var.method 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9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19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1900">
                <a:solidFill>
                  <a:schemeClr val="accent2"/>
                </a:solidFill>
                <a:latin typeface="Times New Roman" panose="02020603050405020304" pitchFamily="18" charset="0"/>
              </a:rPr>
              <a:t>…])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Return value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1900">
                <a:latin typeface="Times New Roman" panose="02020603050405020304" pitchFamily="18" charset="0"/>
              </a:rPr>
              <a:t> </a:t>
            </a:r>
            <a:r>
              <a:rPr lang="en-US" altLang="en-US" sz="19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expression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Expressions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¬"/>
            </a:pPr>
            <a:r>
              <a:rPr lang="en-US" altLang="en-US" sz="1900">
                <a:sym typeface="Symbol" panose="05050102010706020507" pitchFamily="18" charset="2"/>
              </a:rPr>
              <a:t>Assignment</a:t>
            </a:r>
            <a:br>
              <a:rPr lang="en-US" altLang="en-US" sz="1900">
                <a:sym typeface="Symbol" panose="05050102010706020507" pitchFamily="18" charset="2"/>
              </a:rPr>
            </a:br>
            <a:r>
              <a:rPr lang="en-US" altLang="en-US" sz="1900">
                <a:sym typeface="Symbol" panose="05050102010706020507" pitchFamily="18" charset="2"/>
              </a:rPr>
              <a:t>(like 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Char char="="/>
            </a:pPr>
            <a:r>
              <a:rPr lang="en-US" altLang="en-US" sz="1900">
                <a:sym typeface="Symbol" panose="05050102010706020507" pitchFamily="18" charset="2"/>
              </a:rPr>
              <a:t>Equality testing</a:t>
            </a:r>
            <a:br>
              <a:rPr lang="en-US" altLang="en-US" sz="1900">
                <a:sym typeface="Symbol" panose="05050102010706020507" pitchFamily="18" charset="2"/>
              </a:rPr>
            </a:br>
            <a:r>
              <a:rPr lang="en-US" altLang="en-US" sz="1900">
                <a:sym typeface="Symbol" panose="05050102010706020507" pitchFamily="18" charset="2"/>
              </a:rPr>
              <a:t>(like 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anose="05050102010706020507" pitchFamily="18" charset="2"/>
              <a:buNone/>
            </a:pPr>
            <a:r>
              <a:rPr lang="en-US" altLang="en-US" sz="19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900" baseline="30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en-US" sz="1900"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1900" baseline="30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grpSp>
        <p:nvGrpSpPr>
          <p:cNvPr id="491525" name="Group 5"/>
          <p:cNvGrpSpPr>
            <a:grpSpLocks/>
          </p:cNvGrpSpPr>
          <p:nvPr/>
        </p:nvGrpSpPr>
        <p:grpSpPr bwMode="auto">
          <a:xfrm flipH="1">
            <a:off x="6096000" y="381000"/>
            <a:ext cx="2057400" cy="1752600"/>
            <a:chOff x="148" y="195"/>
            <a:chExt cx="1107" cy="1001"/>
          </a:xfrm>
        </p:grpSpPr>
        <p:grpSp>
          <p:nvGrpSpPr>
            <p:cNvPr id="491526" name="Group 6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491527" name="Group 7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491528" name="Freeform 8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94 w 469"/>
                    <a:gd name="T1" fmla="*/ 0 h 510"/>
                    <a:gd name="T2" fmla="*/ 350 w 469"/>
                    <a:gd name="T3" fmla="*/ 88 h 510"/>
                    <a:gd name="T4" fmla="*/ 423 w 469"/>
                    <a:gd name="T5" fmla="*/ 141 h 510"/>
                    <a:gd name="T6" fmla="*/ 457 w 469"/>
                    <a:gd name="T7" fmla="*/ 185 h 510"/>
                    <a:gd name="T8" fmla="*/ 469 w 469"/>
                    <a:gd name="T9" fmla="*/ 264 h 510"/>
                    <a:gd name="T10" fmla="*/ 461 w 469"/>
                    <a:gd name="T11" fmla="*/ 343 h 510"/>
                    <a:gd name="T12" fmla="*/ 430 w 469"/>
                    <a:gd name="T13" fmla="*/ 423 h 510"/>
                    <a:gd name="T14" fmla="*/ 380 w 469"/>
                    <a:gd name="T15" fmla="*/ 470 h 510"/>
                    <a:gd name="T16" fmla="*/ 357 w 469"/>
                    <a:gd name="T17" fmla="*/ 510 h 510"/>
                    <a:gd name="T18" fmla="*/ 278 w 469"/>
                    <a:gd name="T19" fmla="*/ 456 h 510"/>
                    <a:gd name="T20" fmla="*/ 218 w 469"/>
                    <a:gd name="T21" fmla="*/ 428 h 510"/>
                    <a:gd name="T22" fmla="*/ 164 w 469"/>
                    <a:gd name="T23" fmla="*/ 388 h 510"/>
                    <a:gd name="T24" fmla="*/ 115 w 469"/>
                    <a:gd name="T25" fmla="*/ 335 h 510"/>
                    <a:gd name="T26" fmla="*/ 69 w 469"/>
                    <a:gd name="T27" fmla="*/ 286 h 510"/>
                    <a:gd name="T28" fmla="*/ 34 w 469"/>
                    <a:gd name="T29" fmla="*/ 228 h 510"/>
                    <a:gd name="T30" fmla="*/ 0 w 469"/>
                    <a:gd name="T31" fmla="*/ 177 h 510"/>
                    <a:gd name="T32" fmla="*/ 118 w 469"/>
                    <a:gd name="T33" fmla="*/ 88 h 510"/>
                    <a:gd name="T34" fmla="*/ 194 w 469"/>
                    <a:gd name="T3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29" name="Freeform 9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55 w 132"/>
                    <a:gd name="T1" fmla="*/ 36 h 257"/>
                    <a:gd name="T2" fmla="*/ 88 w 132"/>
                    <a:gd name="T3" fmla="*/ 6 h 257"/>
                    <a:gd name="T4" fmla="*/ 116 w 132"/>
                    <a:gd name="T5" fmla="*/ 0 h 257"/>
                    <a:gd name="T6" fmla="*/ 132 w 132"/>
                    <a:gd name="T7" fmla="*/ 8 h 257"/>
                    <a:gd name="T8" fmla="*/ 99 w 132"/>
                    <a:gd name="T9" fmla="*/ 56 h 257"/>
                    <a:gd name="T10" fmla="*/ 81 w 132"/>
                    <a:gd name="T11" fmla="*/ 102 h 257"/>
                    <a:gd name="T12" fmla="*/ 72 w 132"/>
                    <a:gd name="T13" fmla="*/ 157 h 257"/>
                    <a:gd name="T14" fmla="*/ 78 w 132"/>
                    <a:gd name="T15" fmla="*/ 182 h 257"/>
                    <a:gd name="T16" fmla="*/ 105 w 132"/>
                    <a:gd name="T17" fmla="*/ 217 h 257"/>
                    <a:gd name="T18" fmla="*/ 69 w 132"/>
                    <a:gd name="T19" fmla="*/ 242 h 257"/>
                    <a:gd name="T20" fmla="*/ 39 w 132"/>
                    <a:gd name="T21" fmla="*/ 241 h 257"/>
                    <a:gd name="T22" fmla="*/ 5 w 132"/>
                    <a:gd name="T23" fmla="*/ 257 h 257"/>
                    <a:gd name="T24" fmla="*/ 0 w 132"/>
                    <a:gd name="T25" fmla="*/ 201 h 257"/>
                    <a:gd name="T26" fmla="*/ 7 w 132"/>
                    <a:gd name="T27" fmla="*/ 154 h 257"/>
                    <a:gd name="T28" fmla="*/ 30 w 132"/>
                    <a:gd name="T29" fmla="*/ 87 h 257"/>
                    <a:gd name="T30" fmla="*/ 55 w 132"/>
                    <a:gd name="T31" fmla="*/ 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30" name="Freeform 10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30 w 131"/>
                    <a:gd name="T1" fmla="*/ 329 h 329"/>
                    <a:gd name="T2" fmla="*/ 13 w 131"/>
                    <a:gd name="T3" fmla="*/ 290 h 329"/>
                    <a:gd name="T4" fmla="*/ 0 w 131"/>
                    <a:gd name="T5" fmla="*/ 227 h 329"/>
                    <a:gd name="T6" fmla="*/ 9 w 131"/>
                    <a:gd name="T7" fmla="*/ 157 h 329"/>
                    <a:gd name="T8" fmla="*/ 30 w 131"/>
                    <a:gd name="T9" fmla="*/ 88 h 329"/>
                    <a:gd name="T10" fmla="*/ 62 w 131"/>
                    <a:gd name="T11" fmla="*/ 35 h 329"/>
                    <a:gd name="T12" fmla="*/ 95 w 131"/>
                    <a:gd name="T13" fmla="*/ 5 h 329"/>
                    <a:gd name="T14" fmla="*/ 131 w 131"/>
                    <a:gd name="T15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1531" name="Group 11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491532" name="Freeform 12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1 w 280"/>
                    <a:gd name="T1" fmla="*/ 297 h 456"/>
                    <a:gd name="T2" fmla="*/ 22 w 280"/>
                    <a:gd name="T3" fmla="*/ 270 h 456"/>
                    <a:gd name="T4" fmla="*/ 32 w 280"/>
                    <a:gd name="T5" fmla="*/ 250 h 456"/>
                    <a:gd name="T6" fmla="*/ 46 w 280"/>
                    <a:gd name="T7" fmla="*/ 238 h 456"/>
                    <a:gd name="T8" fmla="*/ 66 w 280"/>
                    <a:gd name="T9" fmla="*/ 220 h 456"/>
                    <a:gd name="T10" fmla="*/ 82 w 280"/>
                    <a:gd name="T11" fmla="*/ 203 h 456"/>
                    <a:gd name="T12" fmla="*/ 96 w 280"/>
                    <a:gd name="T13" fmla="*/ 183 h 456"/>
                    <a:gd name="T14" fmla="*/ 106 w 280"/>
                    <a:gd name="T15" fmla="*/ 164 h 456"/>
                    <a:gd name="T16" fmla="*/ 124 w 280"/>
                    <a:gd name="T17" fmla="*/ 148 h 456"/>
                    <a:gd name="T18" fmla="*/ 147 w 280"/>
                    <a:gd name="T19" fmla="*/ 136 h 456"/>
                    <a:gd name="T20" fmla="*/ 165 w 280"/>
                    <a:gd name="T21" fmla="*/ 118 h 456"/>
                    <a:gd name="T22" fmla="*/ 173 w 280"/>
                    <a:gd name="T23" fmla="*/ 84 h 456"/>
                    <a:gd name="T24" fmla="*/ 189 w 280"/>
                    <a:gd name="T25" fmla="*/ 61 h 456"/>
                    <a:gd name="T26" fmla="*/ 212 w 280"/>
                    <a:gd name="T27" fmla="*/ 3 h 456"/>
                    <a:gd name="T28" fmla="*/ 225 w 280"/>
                    <a:gd name="T29" fmla="*/ 0 h 456"/>
                    <a:gd name="T30" fmla="*/ 237 w 280"/>
                    <a:gd name="T31" fmla="*/ 11 h 456"/>
                    <a:gd name="T32" fmla="*/ 245 w 280"/>
                    <a:gd name="T33" fmla="*/ 25 h 456"/>
                    <a:gd name="T34" fmla="*/ 247 w 280"/>
                    <a:gd name="T35" fmla="*/ 52 h 456"/>
                    <a:gd name="T36" fmla="*/ 239 w 280"/>
                    <a:gd name="T37" fmla="*/ 86 h 456"/>
                    <a:gd name="T38" fmla="*/ 228 w 280"/>
                    <a:gd name="T39" fmla="*/ 101 h 456"/>
                    <a:gd name="T40" fmla="*/ 219 w 280"/>
                    <a:gd name="T41" fmla="*/ 118 h 456"/>
                    <a:gd name="T42" fmla="*/ 208 w 280"/>
                    <a:gd name="T43" fmla="*/ 148 h 456"/>
                    <a:gd name="T44" fmla="*/ 221 w 280"/>
                    <a:gd name="T45" fmla="*/ 142 h 456"/>
                    <a:gd name="T46" fmla="*/ 241 w 280"/>
                    <a:gd name="T47" fmla="*/ 142 h 456"/>
                    <a:gd name="T48" fmla="*/ 249 w 280"/>
                    <a:gd name="T49" fmla="*/ 148 h 456"/>
                    <a:gd name="T50" fmla="*/ 271 w 280"/>
                    <a:gd name="T51" fmla="*/ 166 h 456"/>
                    <a:gd name="T52" fmla="*/ 279 w 280"/>
                    <a:gd name="T53" fmla="*/ 195 h 456"/>
                    <a:gd name="T54" fmla="*/ 280 w 280"/>
                    <a:gd name="T55" fmla="*/ 238 h 456"/>
                    <a:gd name="T56" fmla="*/ 275 w 280"/>
                    <a:gd name="T57" fmla="*/ 290 h 456"/>
                    <a:gd name="T58" fmla="*/ 262 w 280"/>
                    <a:gd name="T59" fmla="*/ 324 h 456"/>
                    <a:gd name="T60" fmla="*/ 248 w 280"/>
                    <a:gd name="T61" fmla="*/ 366 h 456"/>
                    <a:gd name="T62" fmla="*/ 225 w 280"/>
                    <a:gd name="T63" fmla="*/ 412 h 456"/>
                    <a:gd name="T64" fmla="*/ 211 w 280"/>
                    <a:gd name="T65" fmla="*/ 439 h 456"/>
                    <a:gd name="T66" fmla="*/ 194 w 280"/>
                    <a:gd name="T67" fmla="*/ 452 h 456"/>
                    <a:gd name="T68" fmla="*/ 173 w 280"/>
                    <a:gd name="T69" fmla="*/ 456 h 456"/>
                    <a:gd name="T70" fmla="*/ 150 w 280"/>
                    <a:gd name="T71" fmla="*/ 452 h 456"/>
                    <a:gd name="T72" fmla="*/ 130 w 280"/>
                    <a:gd name="T73" fmla="*/ 443 h 456"/>
                    <a:gd name="T74" fmla="*/ 117 w 280"/>
                    <a:gd name="T75" fmla="*/ 433 h 456"/>
                    <a:gd name="T76" fmla="*/ 105 w 280"/>
                    <a:gd name="T77" fmla="*/ 422 h 456"/>
                    <a:gd name="T78" fmla="*/ 93 w 280"/>
                    <a:gd name="T79" fmla="*/ 428 h 456"/>
                    <a:gd name="T80" fmla="*/ 76 w 280"/>
                    <a:gd name="T81" fmla="*/ 431 h 456"/>
                    <a:gd name="T82" fmla="*/ 58 w 280"/>
                    <a:gd name="T83" fmla="*/ 434 h 456"/>
                    <a:gd name="T84" fmla="*/ 34 w 280"/>
                    <a:gd name="T85" fmla="*/ 428 h 456"/>
                    <a:gd name="T86" fmla="*/ 19 w 280"/>
                    <a:gd name="T87" fmla="*/ 414 h 456"/>
                    <a:gd name="T88" fmla="*/ 5 w 280"/>
                    <a:gd name="T89" fmla="*/ 387 h 456"/>
                    <a:gd name="T90" fmla="*/ 0 w 280"/>
                    <a:gd name="T91" fmla="*/ 347 h 456"/>
                    <a:gd name="T92" fmla="*/ 7 w 280"/>
                    <a:gd name="T93" fmla="*/ 304 h 456"/>
                    <a:gd name="T94" fmla="*/ 11 w 280"/>
                    <a:gd name="T95" fmla="*/ 297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1533" name="Group 13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491534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491535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7 w 560"/>
                        <a:gd name="T1" fmla="*/ 627 h 705"/>
                        <a:gd name="T2" fmla="*/ 35 w 560"/>
                        <a:gd name="T3" fmla="*/ 580 h 705"/>
                        <a:gd name="T4" fmla="*/ 77 w 560"/>
                        <a:gd name="T5" fmla="*/ 515 h 705"/>
                        <a:gd name="T6" fmla="*/ 128 w 560"/>
                        <a:gd name="T7" fmla="*/ 453 h 705"/>
                        <a:gd name="T8" fmla="*/ 166 w 560"/>
                        <a:gd name="T9" fmla="*/ 414 h 705"/>
                        <a:gd name="T10" fmla="*/ 197 w 560"/>
                        <a:gd name="T11" fmla="*/ 400 h 705"/>
                        <a:gd name="T12" fmla="*/ 218 w 560"/>
                        <a:gd name="T13" fmla="*/ 392 h 705"/>
                        <a:gd name="T14" fmla="*/ 232 w 560"/>
                        <a:gd name="T15" fmla="*/ 373 h 705"/>
                        <a:gd name="T16" fmla="*/ 227 w 560"/>
                        <a:gd name="T17" fmla="*/ 329 h 705"/>
                        <a:gd name="T18" fmla="*/ 235 w 560"/>
                        <a:gd name="T19" fmla="*/ 280 h 705"/>
                        <a:gd name="T20" fmla="*/ 255 w 560"/>
                        <a:gd name="T21" fmla="*/ 233 h 705"/>
                        <a:gd name="T22" fmla="*/ 285 w 560"/>
                        <a:gd name="T23" fmla="*/ 181 h 705"/>
                        <a:gd name="T24" fmla="*/ 329 w 560"/>
                        <a:gd name="T25" fmla="*/ 127 h 705"/>
                        <a:gd name="T26" fmla="*/ 376 w 560"/>
                        <a:gd name="T27" fmla="*/ 76 h 705"/>
                        <a:gd name="T28" fmla="*/ 421 w 560"/>
                        <a:gd name="T29" fmla="*/ 35 h 705"/>
                        <a:gd name="T30" fmla="*/ 470 w 560"/>
                        <a:gd name="T31" fmla="*/ 7 h 705"/>
                        <a:gd name="T32" fmla="*/ 504 w 560"/>
                        <a:gd name="T33" fmla="*/ 0 h 705"/>
                        <a:gd name="T34" fmla="*/ 534 w 560"/>
                        <a:gd name="T35" fmla="*/ 13 h 705"/>
                        <a:gd name="T36" fmla="*/ 552 w 560"/>
                        <a:gd name="T37" fmla="*/ 38 h 705"/>
                        <a:gd name="T38" fmla="*/ 560 w 560"/>
                        <a:gd name="T39" fmla="*/ 72 h 705"/>
                        <a:gd name="T40" fmla="*/ 557 w 560"/>
                        <a:gd name="T41" fmla="*/ 121 h 705"/>
                        <a:gd name="T42" fmla="*/ 541 w 560"/>
                        <a:gd name="T43" fmla="*/ 174 h 705"/>
                        <a:gd name="T44" fmla="*/ 521 w 560"/>
                        <a:gd name="T45" fmla="*/ 220 h 705"/>
                        <a:gd name="T46" fmla="*/ 492 w 560"/>
                        <a:gd name="T47" fmla="*/ 270 h 705"/>
                        <a:gd name="T48" fmla="*/ 459 w 560"/>
                        <a:gd name="T49" fmla="*/ 311 h 705"/>
                        <a:gd name="T50" fmla="*/ 414 w 560"/>
                        <a:gd name="T51" fmla="*/ 358 h 705"/>
                        <a:gd name="T52" fmla="*/ 371 w 560"/>
                        <a:gd name="T53" fmla="*/ 397 h 705"/>
                        <a:gd name="T54" fmla="*/ 335 w 560"/>
                        <a:gd name="T55" fmla="*/ 419 h 705"/>
                        <a:gd name="T56" fmla="*/ 302 w 560"/>
                        <a:gd name="T57" fmla="*/ 422 h 705"/>
                        <a:gd name="T58" fmla="*/ 272 w 560"/>
                        <a:gd name="T59" fmla="*/ 417 h 705"/>
                        <a:gd name="T60" fmla="*/ 252 w 560"/>
                        <a:gd name="T61" fmla="*/ 426 h 705"/>
                        <a:gd name="T62" fmla="*/ 239 w 560"/>
                        <a:gd name="T63" fmla="*/ 450 h 705"/>
                        <a:gd name="T64" fmla="*/ 228 w 560"/>
                        <a:gd name="T65" fmla="*/ 491 h 705"/>
                        <a:gd name="T66" fmla="*/ 201 w 560"/>
                        <a:gd name="T67" fmla="*/ 537 h 705"/>
                        <a:gd name="T68" fmla="*/ 160 w 560"/>
                        <a:gd name="T69" fmla="*/ 587 h 705"/>
                        <a:gd name="T70" fmla="*/ 129 w 560"/>
                        <a:gd name="T71" fmla="*/ 630 h 705"/>
                        <a:gd name="T72" fmla="*/ 99 w 560"/>
                        <a:gd name="T73" fmla="*/ 668 h 705"/>
                        <a:gd name="T74" fmla="*/ 74 w 560"/>
                        <a:gd name="T75" fmla="*/ 692 h 705"/>
                        <a:gd name="T76" fmla="*/ 46 w 560"/>
                        <a:gd name="T77" fmla="*/ 704 h 705"/>
                        <a:gd name="T78" fmla="*/ 21 w 560"/>
                        <a:gd name="T79" fmla="*/ 705 h 705"/>
                        <a:gd name="T80" fmla="*/ 1 w 560"/>
                        <a:gd name="T81" fmla="*/ 692 h 705"/>
                        <a:gd name="T82" fmla="*/ 0 w 560"/>
                        <a:gd name="T83" fmla="*/ 659 h 705"/>
                        <a:gd name="T84" fmla="*/ 7 w 560"/>
                        <a:gd name="T85" fmla="*/ 627 h 7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36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273 h 336"/>
                        <a:gd name="T2" fmla="*/ 11 w 269"/>
                        <a:gd name="T3" fmla="*/ 233 h 336"/>
                        <a:gd name="T4" fmla="*/ 28 w 269"/>
                        <a:gd name="T5" fmla="*/ 196 h 336"/>
                        <a:gd name="T6" fmla="*/ 64 w 269"/>
                        <a:gd name="T7" fmla="*/ 145 h 336"/>
                        <a:gd name="T8" fmla="*/ 96 w 269"/>
                        <a:gd name="T9" fmla="*/ 103 h 336"/>
                        <a:gd name="T10" fmla="*/ 139 w 269"/>
                        <a:gd name="T11" fmla="*/ 62 h 336"/>
                        <a:gd name="T12" fmla="*/ 180 w 269"/>
                        <a:gd name="T13" fmla="*/ 28 h 336"/>
                        <a:gd name="T14" fmla="*/ 214 w 269"/>
                        <a:gd name="T15" fmla="*/ 4 h 336"/>
                        <a:gd name="T16" fmla="*/ 242 w 269"/>
                        <a:gd name="T17" fmla="*/ 0 h 336"/>
                        <a:gd name="T18" fmla="*/ 263 w 269"/>
                        <a:gd name="T19" fmla="*/ 10 h 336"/>
                        <a:gd name="T20" fmla="*/ 269 w 269"/>
                        <a:gd name="T21" fmla="*/ 44 h 336"/>
                        <a:gd name="T22" fmla="*/ 259 w 269"/>
                        <a:gd name="T23" fmla="*/ 83 h 336"/>
                        <a:gd name="T24" fmla="*/ 242 w 269"/>
                        <a:gd name="T25" fmla="*/ 127 h 336"/>
                        <a:gd name="T26" fmla="*/ 208 w 269"/>
                        <a:gd name="T27" fmla="*/ 183 h 336"/>
                        <a:gd name="T28" fmla="*/ 175 w 269"/>
                        <a:gd name="T29" fmla="*/ 224 h 336"/>
                        <a:gd name="T30" fmla="*/ 139 w 269"/>
                        <a:gd name="T31" fmla="*/ 264 h 336"/>
                        <a:gd name="T32" fmla="*/ 101 w 269"/>
                        <a:gd name="T33" fmla="*/ 304 h 336"/>
                        <a:gd name="T34" fmla="*/ 53 w 269"/>
                        <a:gd name="T35" fmla="*/ 336 h 336"/>
                        <a:gd name="T36" fmla="*/ 21 w 269"/>
                        <a:gd name="T37" fmla="*/ 332 h 336"/>
                        <a:gd name="T38" fmla="*/ 4 w 269"/>
                        <a:gd name="T39" fmla="*/ 313 h 336"/>
                        <a:gd name="T40" fmla="*/ 0 w 269"/>
                        <a:gd name="T41" fmla="*/ 273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537" name="Freeform 17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36 w 180"/>
                      <a:gd name="T1" fmla="*/ 0 h 302"/>
                      <a:gd name="T2" fmla="*/ 153 w 180"/>
                      <a:gd name="T3" fmla="*/ 6 h 302"/>
                      <a:gd name="T4" fmla="*/ 164 w 180"/>
                      <a:gd name="T5" fmla="*/ 23 h 302"/>
                      <a:gd name="T6" fmla="*/ 165 w 180"/>
                      <a:gd name="T7" fmla="*/ 41 h 302"/>
                      <a:gd name="T8" fmla="*/ 159 w 180"/>
                      <a:gd name="T9" fmla="*/ 56 h 302"/>
                      <a:gd name="T10" fmla="*/ 169 w 180"/>
                      <a:gd name="T11" fmla="*/ 63 h 302"/>
                      <a:gd name="T12" fmla="*/ 179 w 180"/>
                      <a:gd name="T13" fmla="*/ 82 h 302"/>
                      <a:gd name="T14" fmla="*/ 180 w 180"/>
                      <a:gd name="T15" fmla="*/ 105 h 302"/>
                      <a:gd name="T16" fmla="*/ 170 w 180"/>
                      <a:gd name="T17" fmla="*/ 119 h 302"/>
                      <a:gd name="T18" fmla="*/ 153 w 180"/>
                      <a:gd name="T19" fmla="*/ 130 h 302"/>
                      <a:gd name="T20" fmla="*/ 164 w 180"/>
                      <a:gd name="T21" fmla="*/ 152 h 302"/>
                      <a:gd name="T22" fmla="*/ 165 w 180"/>
                      <a:gd name="T23" fmla="*/ 177 h 302"/>
                      <a:gd name="T24" fmla="*/ 154 w 180"/>
                      <a:gd name="T25" fmla="*/ 196 h 302"/>
                      <a:gd name="T26" fmla="*/ 133 w 180"/>
                      <a:gd name="T27" fmla="*/ 205 h 302"/>
                      <a:gd name="T28" fmla="*/ 101 w 180"/>
                      <a:gd name="T29" fmla="*/ 199 h 302"/>
                      <a:gd name="T30" fmla="*/ 102 w 180"/>
                      <a:gd name="T31" fmla="*/ 220 h 302"/>
                      <a:gd name="T32" fmla="*/ 101 w 180"/>
                      <a:gd name="T33" fmla="*/ 251 h 302"/>
                      <a:gd name="T34" fmla="*/ 95 w 180"/>
                      <a:gd name="T35" fmla="*/ 274 h 302"/>
                      <a:gd name="T36" fmla="*/ 85 w 180"/>
                      <a:gd name="T37" fmla="*/ 291 h 302"/>
                      <a:gd name="T38" fmla="*/ 72 w 180"/>
                      <a:gd name="T39" fmla="*/ 301 h 302"/>
                      <a:gd name="T40" fmla="*/ 54 w 180"/>
                      <a:gd name="T41" fmla="*/ 302 h 302"/>
                      <a:gd name="T42" fmla="*/ 31 w 180"/>
                      <a:gd name="T43" fmla="*/ 292 h 302"/>
                      <a:gd name="T44" fmla="*/ 18 w 180"/>
                      <a:gd name="T45" fmla="*/ 273 h 302"/>
                      <a:gd name="T46" fmla="*/ 3 w 180"/>
                      <a:gd name="T47" fmla="*/ 239 h 302"/>
                      <a:gd name="T48" fmla="*/ 0 w 180"/>
                      <a:gd name="T49" fmla="*/ 214 h 302"/>
                      <a:gd name="T50" fmla="*/ 7 w 180"/>
                      <a:gd name="T51" fmla="*/ 199 h 302"/>
                      <a:gd name="T52" fmla="*/ 18 w 180"/>
                      <a:gd name="T53" fmla="*/ 192 h 302"/>
                      <a:gd name="T54" fmla="*/ 28 w 180"/>
                      <a:gd name="T55" fmla="*/ 189 h 302"/>
                      <a:gd name="T56" fmla="*/ 24 w 180"/>
                      <a:gd name="T57" fmla="*/ 171 h 302"/>
                      <a:gd name="T58" fmla="*/ 11 w 180"/>
                      <a:gd name="T59" fmla="*/ 158 h 302"/>
                      <a:gd name="T60" fmla="*/ 7 w 180"/>
                      <a:gd name="T61" fmla="*/ 142 h 302"/>
                      <a:gd name="T62" fmla="*/ 13 w 180"/>
                      <a:gd name="T63" fmla="*/ 124 h 302"/>
                      <a:gd name="T64" fmla="*/ 30 w 180"/>
                      <a:gd name="T65" fmla="*/ 113 h 302"/>
                      <a:gd name="T66" fmla="*/ 22 w 180"/>
                      <a:gd name="T67" fmla="*/ 100 h 302"/>
                      <a:gd name="T68" fmla="*/ 22 w 180"/>
                      <a:gd name="T69" fmla="*/ 81 h 302"/>
                      <a:gd name="T70" fmla="*/ 35 w 180"/>
                      <a:gd name="T71" fmla="*/ 71 h 302"/>
                      <a:gd name="T72" fmla="*/ 29 w 180"/>
                      <a:gd name="T73" fmla="*/ 53 h 302"/>
                      <a:gd name="T74" fmla="*/ 37 w 180"/>
                      <a:gd name="T75" fmla="*/ 32 h 302"/>
                      <a:gd name="T76" fmla="*/ 49 w 180"/>
                      <a:gd name="T77" fmla="*/ 22 h 302"/>
                      <a:gd name="T78" fmla="*/ 68 w 180"/>
                      <a:gd name="T79" fmla="*/ 19 h 302"/>
                      <a:gd name="T80" fmla="*/ 77 w 180"/>
                      <a:gd name="T81" fmla="*/ 22 h 302"/>
                      <a:gd name="T82" fmla="*/ 88 w 180"/>
                      <a:gd name="T83" fmla="*/ 23 h 302"/>
                      <a:gd name="T84" fmla="*/ 105 w 180"/>
                      <a:gd name="T85" fmla="*/ 15 h 302"/>
                      <a:gd name="T86" fmla="*/ 136 w 180"/>
                      <a:gd name="T87" fmla="*/ 0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38" name="Freeform 18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4 h 20"/>
                      <a:gd name="T2" fmla="*/ 14 w 91"/>
                      <a:gd name="T3" fmla="*/ 13 h 20"/>
                      <a:gd name="T4" fmla="*/ 36 w 91"/>
                      <a:gd name="T5" fmla="*/ 20 h 20"/>
                      <a:gd name="T6" fmla="*/ 57 w 91"/>
                      <a:gd name="T7" fmla="*/ 16 h 20"/>
                      <a:gd name="T8" fmla="*/ 79 w 91"/>
                      <a:gd name="T9" fmla="*/ 9 h 20"/>
                      <a:gd name="T10" fmla="*/ 91 w 91"/>
                      <a:gd name="T11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39" name="Freeform 19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56 w 56"/>
                      <a:gd name="T1" fmla="*/ 21 h 21"/>
                      <a:gd name="T2" fmla="*/ 39 w 56"/>
                      <a:gd name="T3" fmla="*/ 19 h 21"/>
                      <a:gd name="T4" fmla="*/ 20 w 56"/>
                      <a:gd name="T5" fmla="*/ 13 h 21"/>
                      <a:gd name="T6" fmla="*/ 0 w 56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40" name="Freeform 20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50 w 50"/>
                      <a:gd name="T1" fmla="*/ 29 h 29"/>
                      <a:gd name="T2" fmla="*/ 36 w 50"/>
                      <a:gd name="T3" fmla="*/ 20 h 29"/>
                      <a:gd name="T4" fmla="*/ 23 w 50"/>
                      <a:gd name="T5" fmla="*/ 20 h 29"/>
                      <a:gd name="T6" fmla="*/ 10 w 50"/>
                      <a:gd name="T7" fmla="*/ 29 h 29"/>
                      <a:gd name="T8" fmla="*/ 7 w 50"/>
                      <a:gd name="T9" fmla="*/ 14 h 29"/>
                      <a:gd name="T10" fmla="*/ 0 w 50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41" name="Freeform 21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92 w 92"/>
                      <a:gd name="T1" fmla="*/ 0 h 27"/>
                      <a:gd name="T2" fmla="*/ 79 w 92"/>
                      <a:gd name="T3" fmla="*/ 5 h 27"/>
                      <a:gd name="T4" fmla="*/ 66 w 92"/>
                      <a:gd name="T5" fmla="*/ 9 h 27"/>
                      <a:gd name="T6" fmla="*/ 56 w 92"/>
                      <a:gd name="T7" fmla="*/ 15 h 27"/>
                      <a:gd name="T8" fmla="*/ 46 w 92"/>
                      <a:gd name="T9" fmla="*/ 22 h 27"/>
                      <a:gd name="T10" fmla="*/ 33 w 92"/>
                      <a:gd name="T11" fmla="*/ 27 h 27"/>
                      <a:gd name="T12" fmla="*/ 21 w 92"/>
                      <a:gd name="T13" fmla="*/ 24 h 27"/>
                      <a:gd name="T14" fmla="*/ 10 w 92"/>
                      <a:gd name="T15" fmla="*/ 18 h 27"/>
                      <a:gd name="T16" fmla="*/ 0 w 92"/>
                      <a:gd name="T17" fmla="*/ 1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91542" name="Group 22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491543" name="Group 2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491544" name="Freeform 24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2 w 377"/>
                    <a:gd name="T1" fmla="*/ 209 h 773"/>
                    <a:gd name="T2" fmla="*/ 3 w 377"/>
                    <a:gd name="T3" fmla="*/ 257 h 773"/>
                    <a:gd name="T4" fmla="*/ 0 w 377"/>
                    <a:gd name="T5" fmla="*/ 304 h 773"/>
                    <a:gd name="T6" fmla="*/ 9 w 377"/>
                    <a:gd name="T7" fmla="*/ 409 h 773"/>
                    <a:gd name="T8" fmla="*/ 16 w 377"/>
                    <a:gd name="T9" fmla="*/ 499 h 773"/>
                    <a:gd name="T10" fmla="*/ 34 w 377"/>
                    <a:gd name="T11" fmla="*/ 553 h 773"/>
                    <a:gd name="T12" fmla="*/ 53 w 377"/>
                    <a:gd name="T13" fmla="*/ 620 h 773"/>
                    <a:gd name="T14" fmla="*/ 64 w 377"/>
                    <a:gd name="T15" fmla="*/ 654 h 773"/>
                    <a:gd name="T16" fmla="*/ 80 w 377"/>
                    <a:gd name="T17" fmla="*/ 698 h 773"/>
                    <a:gd name="T18" fmla="*/ 91 w 377"/>
                    <a:gd name="T19" fmla="*/ 733 h 773"/>
                    <a:gd name="T20" fmla="*/ 104 w 377"/>
                    <a:gd name="T21" fmla="*/ 758 h 773"/>
                    <a:gd name="T22" fmla="*/ 116 w 377"/>
                    <a:gd name="T23" fmla="*/ 770 h 773"/>
                    <a:gd name="T24" fmla="*/ 130 w 377"/>
                    <a:gd name="T25" fmla="*/ 773 h 773"/>
                    <a:gd name="T26" fmla="*/ 144 w 377"/>
                    <a:gd name="T27" fmla="*/ 767 h 773"/>
                    <a:gd name="T28" fmla="*/ 155 w 377"/>
                    <a:gd name="T29" fmla="*/ 769 h 773"/>
                    <a:gd name="T30" fmla="*/ 163 w 377"/>
                    <a:gd name="T31" fmla="*/ 764 h 773"/>
                    <a:gd name="T32" fmla="*/ 174 w 377"/>
                    <a:gd name="T33" fmla="*/ 744 h 773"/>
                    <a:gd name="T34" fmla="*/ 191 w 377"/>
                    <a:gd name="T35" fmla="*/ 699 h 773"/>
                    <a:gd name="T36" fmla="*/ 205 w 377"/>
                    <a:gd name="T37" fmla="*/ 646 h 773"/>
                    <a:gd name="T38" fmla="*/ 215 w 377"/>
                    <a:gd name="T39" fmla="*/ 599 h 773"/>
                    <a:gd name="T40" fmla="*/ 220 w 377"/>
                    <a:gd name="T41" fmla="*/ 556 h 773"/>
                    <a:gd name="T42" fmla="*/ 228 w 377"/>
                    <a:gd name="T43" fmla="*/ 525 h 773"/>
                    <a:gd name="T44" fmla="*/ 242 w 377"/>
                    <a:gd name="T45" fmla="*/ 487 h 773"/>
                    <a:gd name="T46" fmla="*/ 258 w 377"/>
                    <a:gd name="T47" fmla="*/ 459 h 773"/>
                    <a:gd name="T48" fmla="*/ 244 w 377"/>
                    <a:gd name="T49" fmla="*/ 441 h 773"/>
                    <a:gd name="T50" fmla="*/ 226 w 377"/>
                    <a:gd name="T51" fmla="*/ 429 h 773"/>
                    <a:gd name="T52" fmla="*/ 240 w 377"/>
                    <a:gd name="T53" fmla="*/ 407 h 773"/>
                    <a:gd name="T54" fmla="*/ 242 w 377"/>
                    <a:gd name="T55" fmla="*/ 385 h 773"/>
                    <a:gd name="T56" fmla="*/ 247 w 377"/>
                    <a:gd name="T57" fmla="*/ 370 h 773"/>
                    <a:gd name="T58" fmla="*/ 256 w 377"/>
                    <a:gd name="T59" fmla="*/ 354 h 773"/>
                    <a:gd name="T60" fmla="*/ 264 w 377"/>
                    <a:gd name="T61" fmla="*/ 361 h 773"/>
                    <a:gd name="T62" fmla="*/ 272 w 377"/>
                    <a:gd name="T63" fmla="*/ 366 h 773"/>
                    <a:gd name="T64" fmla="*/ 280 w 377"/>
                    <a:gd name="T65" fmla="*/ 382 h 773"/>
                    <a:gd name="T66" fmla="*/ 283 w 377"/>
                    <a:gd name="T67" fmla="*/ 403 h 773"/>
                    <a:gd name="T68" fmla="*/ 289 w 377"/>
                    <a:gd name="T69" fmla="*/ 410 h 773"/>
                    <a:gd name="T70" fmla="*/ 301 w 377"/>
                    <a:gd name="T71" fmla="*/ 412 h 773"/>
                    <a:gd name="T72" fmla="*/ 309 w 377"/>
                    <a:gd name="T73" fmla="*/ 406 h 773"/>
                    <a:gd name="T74" fmla="*/ 315 w 377"/>
                    <a:gd name="T75" fmla="*/ 391 h 773"/>
                    <a:gd name="T76" fmla="*/ 323 w 377"/>
                    <a:gd name="T77" fmla="*/ 348 h 773"/>
                    <a:gd name="T78" fmla="*/ 340 w 377"/>
                    <a:gd name="T79" fmla="*/ 322 h 773"/>
                    <a:gd name="T80" fmla="*/ 350 w 377"/>
                    <a:gd name="T81" fmla="*/ 305 h 773"/>
                    <a:gd name="T82" fmla="*/ 354 w 377"/>
                    <a:gd name="T83" fmla="*/ 286 h 773"/>
                    <a:gd name="T84" fmla="*/ 344 w 377"/>
                    <a:gd name="T85" fmla="*/ 245 h 773"/>
                    <a:gd name="T86" fmla="*/ 337 w 377"/>
                    <a:gd name="T87" fmla="*/ 221 h 773"/>
                    <a:gd name="T88" fmla="*/ 346 w 377"/>
                    <a:gd name="T89" fmla="*/ 193 h 773"/>
                    <a:gd name="T90" fmla="*/ 364 w 377"/>
                    <a:gd name="T91" fmla="*/ 168 h 773"/>
                    <a:gd name="T92" fmla="*/ 377 w 377"/>
                    <a:gd name="T93" fmla="*/ 146 h 773"/>
                    <a:gd name="T94" fmla="*/ 368 w 377"/>
                    <a:gd name="T95" fmla="*/ 94 h 773"/>
                    <a:gd name="T96" fmla="*/ 347 w 377"/>
                    <a:gd name="T97" fmla="*/ 51 h 773"/>
                    <a:gd name="T98" fmla="*/ 295 w 377"/>
                    <a:gd name="T99" fmla="*/ 16 h 773"/>
                    <a:gd name="T100" fmla="*/ 241 w 377"/>
                    <a:gd name="T101" fmla="*/ 0 h 773"/>
                    <a:gd name="T102" fmla="*/ 186 w 377"/>
                    <a:gd name="T103" fmla="*/ 6 h 773"/>
                    <a:gd name="T104" fmla="*/ 125 w 377"/>
                    <a:gd name="T105" fmla="*/ 32 h 773"/>
                    <a:gd name="T106" fmla="*/ 106 w 377"/>
                    <a:gd name="T107" fmla="*/ 59 h 773"/>
                    <a:gd name="T108" fmla="*/ 97 w 377"/>
                    <a:gd name="T109" fmla="*/ 85 h 773"/>
                    <a:gd name="T110" fmla="*/ 89 w 377"/>
                    <a:gd name="T111" fmla="*/ 122 h 773"/>
                    <a:gd name="T112" fmla="*/ 82 w 377"/>
                    <a:gd name="T113" fmla="*/ 140 h 773"/>
                    <a:gd name="T114" fmla="*/ 41 w 377"/>
                    <a:gd name="T115" fmla="*/ 170 h 773"/>
                    <a:gd name="T116" fmla="*/ 23 w 377"/>
                    <a:gd name="T117" fmla="*/ 189 h 773"/>
                    <a:gd name="T118" fmla="*/ 12 w 377"/>
                    <a:gd name="T119" fmla="*/ 209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1545" name="Group 25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49154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491547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3 w 88"/>
                        <a:gd name="T1" fmla="*/ 367 h 367"/>
                        <a:gd name="T2" fmla="*/ 14 w 88"/>
                        <a:gd name="T3" fmla="*/ 332 h 367"/>
                        <a:gd name="T4" fmla="*/ 21 w 88"/>
                        <a:gd name="T5" fmla="*/ 307 h 367"/>
                        <a:gd name="T6" fmla="*/ 18 w 88"/>
                        <a:gd name="T7" fmla="*/ 262 h 367"/>
                        <a:gd name="T8" fmla="*/ 7 w 88"/>
                        <a:gd name="T9" fmla="*/ 223 h 367"/>
                        <a:gd name="T10" fmla="*/ 0 w 88"/>
                        <a:gd name="T11" fmla="*/ 177 h 367"/>
                        <a:gd name="T12" fmla="*/ 3 w 88"/>
                        <a:gd name="T13" fmla="*/ 140 h 367"/>
                        <a:gd name="T14" fmla="*/ 20 w 88"/>
                        <a:gd name="T15" fmla="*/ 102 h 367"/>
                        <a:gd name="T16" fmla="*/ 38 w 88"/>
                        <a:gd name="T17" fmla="*/ 76 h 367"/>
                        <a:gd name="T18" fmla="*/ 64 w 88"/>
                        <a:gd name="T19" fmla="*/ 53 h 367"/>
                        <a:gd name="T20" fmla="*/ 88 w 88"/>
                        <a:gd name="T21" fmla="*/ 41 h 367"/>
                        <a:gd name="T22" fmla="*/ 74 w 88"/>
                        <a:gd name="T23" fmla="*/ 40 h 367"/>
                        <a:gd name="T24" fmla="*/ 65 w 88"/>
                        <a:gd name="T25" fmla="*/ 35 h 367"/>
                        <a:gd name="T26" fmla="*/ 59 w 88"/>
                        <a:gd name="T27" fmla="*/ 26 h 367"/>
                        <a:gd name="T28" fmla="*/ 54 w 88"/>
                        <a:gd name="T29" fmla="*/ 10 h 367"/>
                        <a:gd name="T30" fmla="*/ 57 w 88"/>
                        <a:gd name="T31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48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27 h 52"/>
                        <a:gd name="T2" fmla="*/ 20 w 103"/>
                        <a:gd name="T3" fmla="*/ 42 h 52"/>
                        <a:gd name="T4" fmla="*/ 39 w 103"/>
                        <a:gd name="T5" fmla="*/ 50 h 52"/>
                        <a:gd name="T6" fmla="*/ 62 w 103"/>
                        <a:gd name="T7" fmla="*/ 52 h 52"/>
                        <a:gd name="T8" fmla="*/ 78 w 103"/>
                        <a:gd name="T9" fmla="*/ 50 h 52"/>
                        <a:gd name="T10" fmla="*/ 93 w 103"/>
                        <a:gd name="T11" fmla="*/ 45 h 52"/>
                        <a:gd name="T12" fmla="*/ 103 w 103"/>
                        <a:gd name="T13" fmla="*/ 30 h 52"/>
                        <a:gd name="T14" fmla="*/ 103 w 103"/>
                        <a:gd name="T15" fmla="*/ 12 h 52"/>
                        <a:gd name="T16" fmla="*/ 91 w 103"/>
                        <a:gd name="T17" fmla="*/ 3 h 52"/>
                        <a:gd name="T18" fmla="*/ 77 w 103"/>
                        <a:gd name="T19" fmla="*/ 0 h 52"/>
                        <a:gd name="T20" fmla="*/ 58 w 103"/>
                        <a:gd name="T21" fmla="*/ 6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4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47 w 47"/>
                        <a:gd name="T1" fmla="*/ 0 h 77"/>
                        <a:gd name="T2" fmla="*/ 28 w 47"/>
                        <a:gd name="T3" fmla="*/ 10 h 77"/>
                        <a:gd name="T4" fmla="*/ 13 w 47"/>
                        <a:gd name="T5" fmla="*/ 28 h 77"/>
                        <a:gd name="T6" fmla="*/ 3 w 47"/>
                        <a:gd name="T7" fmla="*/ 53 h 77"/>
                        <a:gd name="T8" fmla="*/ 0 w 47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50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8 w 38"/>
                        <a:gd name="T3" fmla="*/ 59 h 59"/>
                        <a:gd name="T4" fmla="*/ 20 w 38"/>
                        <a:gd name="T5" fmla="*/ 45 h 59"/>
                        <a:gd name="T6" fmla="*/ 27 w 38"/>
                        <a:gd name="T7" fmla="*/ 36 h 59"/>
                        <a:gd name="T8" fmla="*/ 38 w 38"/>
                        <a:gd name="T9" fmla="*/ 37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51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7 w 18"/>
                        <a:gd name="T1" fmla="*/ 19 h 22"/>
                        <a:gd name="T2" fmla="*/ 3 w 18"/>
                        <a:gd name="T3" fmla="*/ 15 h 22"/>
                        <a:gd name="T4" fmla="*/ 0 w 18"/>
                        <a:gd name="T5" fmla="*/ 10 h 22"/>
                        <a:gd name="T6" fmla="*/ 0 w 18"/>
                        <a:gd name="T7" fmla="*/ 5 h 22"/>
                        <a:gd name="T8" fmla="*/ 4 w 18"/>
                        <a:gd name="T9" fmla="*/ 0 h 22"/>
                        <a:gd name="T10" fmla="*/ 8 w 18"/>
                        <a:gd name="T11" fmla="*/ 0 h 22"/>
                        <a:gd name="T12" fmla="*/ 13 w 18"/>
                        <a:gd name="T13" fmla="*/ 3 h 22"/>
                        <a:gd name="T14" fmla="*/ 15 w 18"/>
                        <a:gd name="T15" fmla="*/ 7 h 22"/>
                        <a:gd name="T16" fmla="*/ 15 w 18"/>
                        <a:gd name="T17" fmla="*/ 13 h 22"/>
                        <a:gd name="T18" fmla="*/ 17 w 18"/>
                        <a:gd name="T19" fmla="*/ 19 h 22"/>
                        <a:gd name="T20" fmla="*/ 18 w 18"/>
                        <a:gd name="T21" fmla="*/ 22 h 22"/>
                        <a:gd name="T22" fmla="*/ 13 w 18"/>
                        <a:gd name="T23" fmla="*/ 21 h 22"/>
                        <a:gd name="T24" fmla="*/ 7 w 18"/>
                        <a:gd name="T25" fmla="*/ 19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52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50 w 50"/>
                        <a:gd name="T1" fmla="*/ 103 h 103"/>
                        <a:gd name="T2" fmla="*/ 49 w 50"/>
                        <a:gd name="T3" fmla="*/ 71 h 103"/>
                        <a:gd name="T4" fmla="*/ 40 w 50"/>
                        <a:gd name="T5" fmla="*/ 43 h 103"/>
                        <a:gd name="T6" fmla="*/ 21 w 50"/>
                        <a:gd name="T7" fmla="*/ 34 h 103"/>
                        <a:gd name="T8" fmla="*/ 2 w 50"/>
                        <a:gd name="T9" fmla="*/ 19 h 103"/>
                        <a:gd name="T10" fmla="*/ 0 w 50"/>
                        <a:gd name="T11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553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35 w 67"/>
                        <a:gd name="T1" fmla="*/ 93 h 97"/>
                        <a:gd name="T2" fmla="*/ 21 w 67"/>
                        <a:gd name="T3" fmla="*/ 97 h 97"/>
                        <a:gd name="T4" fmla="*/ 8 w 67"/>
                        <a:gd name="T5" fmla="*/ 96 h 97"/>
                        <a:gd name="T6" fmla="*/ 0 w 67"/>
                        <a:gd name="T7" fmla="*/ 84 h 97"/>
                        <a:gd name="T8" fmla="*/ 1 w 67"/>
                        <a:gd name="T9" fmla="*/ 65 h 97"/>
                        <a:gd name="T10" fmla="*/ 12 w 67"/>
                        <a:gd name="T11" fmla="*/ 52 h 97"/>
                        <a:gd name="T12" fmla="*/ 33 w 67"/>
                        <a:gd name="T13" fmla="*/ 40 h 97"/>
                        <a:gd name="T14" fmla="*/ 49 w 67"/>
                        <a:gd name="T15" fmla="*/ 27 h 97"/>
                        <a:gd name="T16" fmla="*/ 60 w 67"/>
                        <a:gd name="T17" fmla="*/ 18 h 97"/>
                        <a:gd name="T18" fmla="*/ 67 w 67"/>
                        <a:gd name="T1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554" name="Line 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1555" name="Freeform 35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4 w 405"/>
                  <a:gd name="T1" fmla="*/ 326 h 326"/>
                  <a:gd name="T2" fmla="*/ 41 w 405"/>
                  <a:gd name="T3" fmla="*/ 309 h 326"/>
                  <a:gd name="T4" fmla="*/ 56 w 405"/>
                  <a:gd name="T5" fmla="*/ 285 h 326"/>
                  <a:gd name="T6" fmla="*/ 65 w 405"/>
                  <a:gd name="T7" fmla="*/ 251 h 326"/>
                  <a:gd name="T8" fmla="*/ 71 w 405"/>
                  <a:gd name="T9" fmla="*/ 220 h 326"/>
                  <a:gd name="T10" fmla="*/ 81 w 405"/>
                  <a:gd name="T11" fmla="*/ 198 h 326"/>
                  <a:gd name="T12" fmla="*/ 97 w 405"/>
                  <a:gd name="T13" fmla="*/ 183 h 326"/>
                  <a:gd name="T14" fmla="*/ 115 w 405"/>
                  <a:gd name="T15" fmla="*/ 176 h 326"/>
                  <a:gd name="T16" fmla="*/ 132 w 405"/>
                  <a:gd name="T17" fmla="*/ 180 h 326"/>
                  <a:gd name="T18" fmla="*/ 148 w 405"/>
                  <a:gd name="T19" fmla="*/ 196 h 326"/>
                  <a:gd name="T20" fmla="*/ 157 w 405"/>
                  <a:gd name="T21" fmla="*/ 222 h 326"/>
                  <a:gd name="T22" fmla="*/ 151 w 405"/>
                  <a:gd name="T23" fmla="*/ 253 h 326"/>
                  <a:gd name="T24" fmla="*/ 137 w 405"/>
                  <a:gd name="T25" fmla="*/ 294 h 326"/>
                  <a:gd name="T26" fmla="*/ 169 w 405"/>
                  <a:gd name="T27" fmla="*/ 304 h 326"/>
                  <a:gd name="T28" fmla="*/ 172 w 405"/>
                  <a:gd name="T29" fmla="*/ 285 h 326"/>
                  <a:gd name="T30" fmla="*/ 189 w 405"/>
                  <a:gd name="T31" fmla="*/ 267 h 326"/>
                  <a:gd name="T32" fmla="*/ 201 w 405"/>
                  <a:gd name="T33" fmla="*/ 247 h 326"/>
                  <a:gd name="T34" fmla="*/ 208 w 405"/>
                  <a:gd name="T35" fmla="*/ 229 h 326"/>
                  <a:gd name="T36" fmla="*/ 212 w 405"/>
                  <a:gd name="T37" fmla="*/ 211 h 326"/>
                  <a:gd name="T38" fmla="*/ 223 w 405"/>
                  <a:gd name="T39" fmla="*/ 220 h 326"/>
                  <a:gd name="T40" fmla="*/ 237 w 405"/>
                  <a:gd name="T41" fmla="*/ 225 h 326"/>
                  <a:gd name="T42" fmla="*/ 249 w 405"/>
                  <a:gd name="T43" fmla="*/ 227 h 326"/>
                  <a:gd name="T44" fmla="*/ 261 w 405"/>
                  <a:gd name="T45" fmla="*/ 225 h 326"/>
                  <a:gd name="T46" fmla="*/ 272 w 405"/>
                  <a:gd name="T47" fmla="*/ 222 h 326"/>
                  <a:gd name="T48" fmla="*/ 281 w 405"/>
                  <a:gd name="T49" fmla="*/ 239 h 326"/>
                  <a:gd name="T50" fmla="*/ 294 w 405"/>
                  <a:gd name="T51" fmla="*/ 261 h 326"/>
                  <a:gd name="T52" fmla="*/ 313 w 405"/>
                  <a:gd name="T53" fmla="*/ 281 h 326"/>
                  <a:gd name="T54" fmla="*/ 328 w 405"/>
                  <a:gd name="T55" fmla="*/ 292 h 326"/>
                  <a:gd name="T56" fmla="*/ 348 w 405"/>
                  <a:gd name="T57" fmla="*/ 303 h 326"/>
                  <a:gd name="T58" fmla="*/ 370 w 405"/>
                  <a:gd name="T59" fmla="*/ 306 h 326"/>
                  <a:gd name="T60" fmla="*/ 388 w 405"/>
                  <a:gd name="T61" fmla="*/ 298 h 326"/>
                  <a:gd name="T62" fmla="*/ 402 w 405"/>
                  <a:gd name="T63" fmla="*/ 278 h 326"/>
                  <a:gd name="T64" fmla="*/ 405 w 405"/>
                  <a:gd name="T65" fmla="*/ 254 h 326"/>
                  <a:gd name="T66" fmla="*/ 400 w 405"/>
                  <a:gd name="T67" fmla="*/ 233 h 326"/>
                  <a:gd name="T68" fmla="*/ 390 w 405"/>
                  <a:gd name="T69" fmla="*/ 204 h 326"/>
                  <a:gd name="T70" fmla="*/ 383 w 405"/>
                  <a:gd name="T71" fmla="*/ 177 h 326"/>
                  <a:gd name="T72" fmla="*/ 376 w 405"/>
                  <a:gd name="T73" fmla="*/ 160 h 326"/>
                  <a:gd name="T74" fmla="*/ 357 w 405"/>
                  <a:gd name="T75" fmla="*/ 137 h 326"/>
                  <a:gd name="T76" fmla="*/ 340 w 405"/>
                  <a:gd name="T77" fmla="*/ 130 h 326"/>
                  <a:gd name="T78" fmla="*/ 322 w 405"/>
                  <a:gd name="T79" fmla="*/ 126 h 326"/>
                  <a:gd name="T80" fmla="*/ 310 w 405"/>
                  <a:gd name="T81" fmla="*/ 129 h 326"/>
                  <a:gd name="T82" fmla="*/ 296 w 405"/>
                  <a:gd name="T83" fmla="*/ 95 h 326"/>
                  <a:gd name="T84" fmla="*/ 275 w 405"/>
                  <a:gd name="T85" fmla="*/ 67 h 326"/>
                  <a:gd name="T86" fmla="*/ 240 w 405"/>
                  <a:gd name="T87" fmla="*/ 37 h 326"/>
                  <a:gd name="T88" fmla="*/ 194 w 405"/>
                  <a:gd name="T89" fmla="*/ 13 h 326"/>
                  <a:gd name="T90" fmla="*/ 149 w 405"/>
                  <a:gd name="T91" fmla="*/ 0 h 326"/>
                  <a:gd name="T92" fmla="*/ 116 w 405"/>
                  <a:gd name="T93" fmla="*/ 6 h 326"/>
                  <a:gd name="T94" fmla="*/ 109 w 405"/>
                  <a:gd name="T95" fmla="*/ 19 h 326"/>
                  <a:gd name="T96" fmla="*/ 101 w 405"/>
                  <a:gd name="T97" fmla="*/ 33 h 326"/>
                  <a:gd name="T98" fmla="*/ 84 w 405"/>
                  <a:gd name="T99" fmla="*/ 46 h 326"/>
                  <a:gd name="T100" fmla="*/ 63 w 405"/>
                  <a:gd name="T101" fmla="*/ 59 h 326"/>
                  <a:gd name="T102" fmla="*/ 47 w 405"/>
                  <a:gd name="T103" fmla="*/ 71 h 326"/>
                  <a:gd name="T104" fmla="*/ 35 w 405"/>
                  <a:gd name="T105" fmla="*/ 84 h 326"/>
                  <a:gd name="T106" fmla="*/ 24 w 405"/>
                  <a:gd name="T107" fmla="*/ 106 h 326"/>
                  <a:gd name="T108" fmla="*/ 16 w 405"/>
                  <a:gd name="T109" fmla="*/ 129 h 326"/>
                  <a:gd name="T110" fmla="*/ 14 w 405"/>
                  <a:gd name="T111" fmla="*/ 152 h 326"/>
                  <a:gd name="T112" fmla="*/ 8 w 405"/>
                  <a:gd name="T113" fmla="*/ 180 h 326"/>
                  <a:gd name="T114" fmla="*/ 2 w 405"/>
                  <a:gd name="T115" fmla="*/ 211 h 326"/>
                  <a:gd name="T116" fmla="*/ 0 w 405"/>
                  <a:gd name="T117" fmla="*/ 248 h 326"/>
                  <a:gd name="T118" fmla="*/ 1 w 405"/>
                  <a:gd name="T119" fmla="*/ 276 h 326"/>
                  <a:gd name="T120" fmla="*/ 6 w 405"/>
                  <a:gd name="T121" fmla="*/ 304 h 326"/>
                  <a:gd name="T122" fmla="*/ 14 w 405"/>
                  <a:gd name="T12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56" name="Group 36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491557" name="Freeform 37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355 w 744"/>
                  <a:gd name="T1" fmla="*/ 0 h 221"/>
                  <a:gd name="T2" fmla="*/ 403 w 744"/>
                  <a:gd name="T3" fmla="*/ 9 h 221"/>
                  <a:gd name="T4" fmla="*/ 442 w 744"/>
                  <a:gd name="T5" fmla="*/ 26 h 221"/>
                  <a:gd name="T6" fmla="*/ 483 w 744"/>
                  <a:gd name="T7" fmla="*/ 49 h 221"/>
                  <a:gd name="T8" fmla="*/ 543 w 744"/>
                  <a:gd name="T9" fmla="*/ 71 h 221"/>
                  <a:gd name="T10" fmla="*/ 585 w 744"/>
                  <a:gd name="T11" fmla="*/ 71 h 221"/>
                  <a:gd name="T12" fmla="*/ 642 w 744"/>
                  <a:gd name="T13" fmla="*/ 87 h 221"/>
                  <a:gd name="T14" fmla="*/ 690 w 744"/>
                  <a:gd name="T15" fmla="*/ 105 h 221"/>
                  <a:gd name="T16" fmla="*/ 741 w 744"/>
                  <a:gd name="T17" fmla="*/ 130 h 221"/>
                  <a:gd name="T18" fmla="*/ 744 w 744"/>
                  <a:gd name="T19" fmla="*/ 161 h 221"/>
                  <a:gd name="T20" fmla="*/ 723 w 744"/>
                  <a:gd name="T21" fmla="*/ 193 h 221"/>
                  <a:gd name="T22" fmla="*/ 680 w 744"/>
                  <a:gd name="T23" fmla="*/ 215 h 221"/>
                  <a:gd name="T24" fmla="*/ 626 w 744"/>
                  <a:gd name="T25" fmla="*/ 220 h 221"/>
                  <a:gd name="T26" fmla="*/ 444 w 744"/>
                  <a:gd name="T27" fmla="*/ 221 h 221"/>
                  <a:gd name="T28" fmla="*/ 376 w 744"/>
                  <a:gd name="T29" fmla="*/ 215 h 221"/>
                  <a:gd name="T30" fmla="*/ 309 w 744"/>
                  <a:gd name="T31" fmla="*/ 208 h 221"/>
                  <a:gd name="T32" fmla="*/ 247 w 744"/>
                  <a:gd name="T33" fmla="*/ 186 h 221"/>
                  <a:gd name="T34" fmla="*/ 211 w 744"/>
                  <a:gd name="T35" fmla="*/ 176 h 221"/>
                  <a:gd name="T36" fmla="*/ 211 w 744"/>
                  <a:gd name="T37" fmla="*/ 204 h 221"/>
                  <a:gd name="T38" fmla="*/ 44 w 744"/>
                  <a:gd name="T39" fmla="*/ 205 h 221"/>
                  <a:gd name="T40" fmla="*/ 19 w 744"/>
                  <a:gd name="T41" fmla="*/ 177 h 221"/>
                  <a:gd name="T42" fmla="*/ 3 w 744"/>
                  <a:gd name="T43" fmla="*/ 130 h 221"/>
                  <a:gd name="T44" fmla="*/ 0 w 744"/>
                  <a:gd name="T45" fmla="*/ 94 h 221"/>
                  <a:gd name="T46" fmla="*/ 3 w 744"/>
                  <a:gd name="T47" fmla="*/ 44 h 221"/>
                  <a:gd name="T48" fmla="*/ 9 w 744"/>
                  <a:gd name="T49" fmla="*/ 7 h 221"/>
                  <a:gd name="T50" fmla="*/ 49 w 744"/>
                  <a:gd name="T51" fmla="*/ 7 h 221"/>
                  <a:gd name="T52" fmla="*/ 101 w 744"/>
                  <a:gd name="T53" fmla="*/ 31 h 221"/>
                  <a:gd name="T54" fmla="*/ 156 w 744"/>
                  <a:gd name="T55" fmla="*/ 53 h 221"/>
                  <a:gd name="T56" fmla="*/ 196 w 744"/>
                  <a:gd name="T57" fmla="*/ 55 h 221"/>
                  <a:gd name="T58" fmla="*/ 239 w 744"/>
                  <a:gd name="T59" fmla="*/ 44 h 221"/>
                  <a:gd name="T60" fmla="*/ 288 w 744"/>
                  <a:gd name="T61" fmla="*/ 31 h 221"/>
                  <a:gd name="T62" fmla="*/ 378 w 744"/>
                  <a:gd name="T63" fmla="*/ 47 h 221"/>
                  <a:gd name="T64" fmla="*/ 355 w 744"/>
                  <a:gd name="T6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558" name="Freeform 38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355 w 745"/>
                  <a:gd name="T1" fmla="*/ 0 h 220"/>
                  <a:gd name="T2" fmla="*/ 403 w 745"/>
                  <a:gd name="T3" fmla="*/ 9 h 220"/>
                  <a:gd name="T4" fmla="*/ 442 w 745"/>
                  <a:gd name="T5" fmla="*/ 27 h 220"/>
                  <a:gd name="T6" fmla="*/ 483 w 745"/>
                  <a:gd name="T7" fmla="*/ 49 h 220"/>
                  <a:gd name="T8" fmla="*/ 543 w 745"/>
                  <a:gd name="T9" fmla="*/ 71 h 220"/>
                  <a:gd name="T10" fmla="*/ 584 w 745"/>
                  <a:gd name="T11" fmla="*/ 71 h 220"/>
                  <a:gd name="T12" fmla="*/ 643 w 745"/>
                  <a:gd name="T13" fmla="*/ 87 h 220"/>
                  <a:gd name="T14" fmla="*/ 691 w 745"/>
                  <a:gd name="T15" fmla="*/ 105 h 220"/>
                  <a:gd name="T16" fmla="*/ 741 w 745"/>
                  <a:gd name="T17" fmla="*/ 130 h 220"/>
                  <a:gd name="T18" fmla="*/ 745 w 745"/>
                  <a:gd name="T19" fmla="*/ 160 h 220"/>
                  <a:gd name="T20" fmla="*/ 723 w 745"/>
                  <a:gd name="T21" fmla="*/ 192 h 220"/>
                  <a:gd name="T22" fmla="*/ 680 w 745"/>
                  <a:gd name="T23" fmla="*/ 213 h 220"/>
                  <a:gd name="T24" fmla="*/ 626 w 745"/>
                  <a:gd name="T25" fmla="*/ 219 h 220"/>
                  <a:gd name="T26" fmla="*/ 444 w 745"/>
                  <a:gd name="T27" fmla="*/ 220 h 220"/>
                  <a:gd name="T28" fmla="*/ 375 w 745"/>
                  <a:gd name="T29" fmla="*/ 214 h 220"/>
                  <a:gd name="T30" fmla="*/ 310 w 745"/>
                  <a:gd name="T31" fmla="*/ 205 h 220"/>
                  <a:gd name="T32" fmla="*/ 248 w 745"/>
                  <a:gd name="T33" fmla="*/ 185 h 220"/>
                  <a:gd name="T34" fmla="*/ 211 w 745"/>
                  <a:gd name="T35" fmla="*/ 174 h 220"/>
                  <a:gd name="T36" fmla="*/ 211 w 745"/>
                  <a:gd name="T37" fmla="*/ 201 h 220"/>
                  <a:gd name="T38" fmla="*/ 45 w 745"/>
                  <a:gd name="T39" fmla="*/ 202 h 220"/>
                  <a:gd name="T40" fmla="*/ 19 w 745"/>
                  <a:gd name="T41" fmla="*/ 176 h 220"/>
                  <a:gd name="T42" fmla="*/ 4 w 745"/>
                  <a:gd name="T43" fmla="*/ 130 h 220"/>
                  <a:gd name="T44" fmla="*/ 0 w 745"/>
                  <a:gd name="T45" fmla="*/ 95 h 220"/>
                  <a:gd name="T46" fmla="*/ 4 w 745"/>
                  <a:gd name="T47" fmla="*/ 45 h 220"/>
                  <a:gd name="T48" fmla="*/ 10 w 745"/>
                  <a:gd name="T49" fmla="*/ 8 h 220"/>
                  <a:gd name="T50" fmla="*/ 49 w 745"/>
                  <a:gd name="T51" fmla="*/ 8 h 220"/>
                  <a:gd name="T52" fmla="*/ 101 w 745"/>
                  <a:gd name="T53" fmla="*/ 31 h 220"/>
                  <a:gd name="T54" fmla="*/ 156 w 745"/>
                  <a:gd name="T55" fmla="*/ 53 h 220"/>
                  <a:gd name="T56" fmla="*/ 196 w 745"/>
                  <a:gd name="T57" fmla="*/ 55 h 220"/>
                  <a:gd name="T58" fmla="*/ 239 w 745"/>
                  <a:gd name="T59" fmla="*/ 45 h 220"/>
                  <a:gd name="T60" fmla="*/ 289 w 745"/>
                  <a:gd name="T61" fmla="*/ 31 h 220"/>
                  <a:gd name="T62" fmla="*/ 378 w 745"/>
                  <a:gd name="T63" fmla="*/ 48 h 220"/>
                  <a:gd name="T64" fmla="*/ 355 w 745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59" name="Group 39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491560" name="Freeform 40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68 w 592"/>
                  <a:gd name="T1" fmla="*/ 0 h 2708"/>
                  <a:gd name="T2" fmla="*/ 230 w 592"/>
                  <a:gd name="T3" fmla="*/ 115 h 2708"/>
                  <a:gd name="T4" fmla="*/ 278 w 592"/>
                  <a:gd name="T5" fmla="*/ 221 h 2708"/>
                  <a:gd name="T6" fmla="*/ 299 w 592"/>
                  <a:gd name="T7" fmla="*/ 299 h 2708"/>
                  <a:gd name="T8" fmla="*/ 423 w 592"/>
                  <a:gd name="T9" fmla="*/ 636 h 2708"/>
                  <a:gd name="T10" fmla="*/ 473 w 592"/>
                  <a:gd name="T11" fmla="*/ 838 h 2708"/>
                  <a:gd name="T12" fmla="*/ 480 w 592"/>
                  <a:gd name="T13" fmla="*/ 1031 h 2708"/>
                  <a:gd name="T14" fmla="*/ 487 w 592"/>
                  <a:gd name="T15" fmla="*/ 1305 h 2708"/>
                  <a:gd name="T16" fmla="*/ 494 w 592"/>
                  <a:gd name="T17" fmla="*/ 1457 h 2708"/>
                  <a:gd name="T18" fmla="*/ 518 w 592"/>
                  <a:gd name="T19" fmla="*/ 1575 h 2708"/>
                  <a:gd name="T20" fmla="*/ 531 w 592"/>
                  <a:gd name="T21" fmla="*/ 1676 h 2708"/>
                  <a:gd name="T22" fmla="*/ 529 w 592"/>
                  <a:gd name="T23" fmla="*/ 1774 h 2708"/>
                  <a:gd name="T24" fmla="*/ 510 w 592"/>
                  <a:gd name="T25" fmla="*/ 1845 h 2708"/>
                  <a:gd name="T26" fmla="*/ 501 w 592"/>
                  <a:gd name="T27" fmla="*/ 1932 h 2708"/>
                  <a:gd name="T28" fmla="*/ 508 w 592"/>
                  <a:gd name="T29" fmla="*/ 2072 h 2708"/>
                  <a:gd name="T30" fmla="*/ 511 w 592"/>
                  <a:gd name="T31" fmla="*/ 2313 h 2708"/>
                  <a:gd name="T32" fmla="*/ 522 w 592"/>
                  <a:gd name="T33" fmla="*/ 2426 h 2708"/>
                  <a:gd name="T34" fmla="*/ 551 w 592"/>
                  <a:gd name="T35" fmla="*/ 2531 h 2708"/>
                  <a:gd name="T36" fmla="*/ 592 w 592"/>
                  <a:gd name="T37" fmla="*/ 2637 h 2708"/>
                  <a:gd name="T38" fmla="*/ 515 w 592"/>
                  <a:gd name="T39" fmla="*/ 2673 h 2708"/>
                  <a:gd name="T40" fmla="*/ 430 w 592"/>
                  <a:gd name="T41" fmla="*/ 2708 h 2708"/>
                  <a:gd name="T42" fmla="*/ 368 w 592"/>
                  <a:gd name="T43" fmla="*/ 2699 h 2708"/>
                  <a:gd name="T44" fmla="*/ 242 w 592"/>
                  <a:gd name="T45" fmla="*/ 2664 h 2708"/>
                  <a:gd name="T46" fmla="*/ 226 w 592"/>
                  <a:gd name="T47" fmla="*/ 2535 h 2708"/>
                  <a:gd name="T48" fmla="*/ 216 w 592"/>
                  <a:gd name="T49" fmla="*/ 2425 h 2708"/>
                  <a:gd name="T50" fmla="*/ 223 w 592"/>
                  <a:gd name="T51" fmla="*/ 2348 h 2708"/>
                  <a:gd name="T52" fmla="*/ 232 w 592"/>
                  <a:gd name="T53" fmla="*/ 2242 h 2708"/>
                  <a:gd name="T54" fmla="*/ 223 w 592"/>
                  <a:gd name="T55" fmla="*/ 2144 h 2708"/>
                  <a:gd name="T56" fmla="*/ 195 w 592"/>
                  <a:gd name="T57" fmla="*/ 2047 h 2708"/>
                  <a:gd name="T58" fmla="*/ 175 w 592"/>
                  <a:gd name="T59" fmla="*/ 1976 h 2708"/>
                  <a:gd name="T60" fmla="*/ 168 w 592"/>
                  <a:gd name="T61" fmla="*/ 1861 h 2708"/>
                  <a:gd name="T62" fmla="*/ 154 w 592"/>
                  <a:gd name="T63" fmla="*/ 1800 h 2708"/>
                  <a:gd name="T64" fmla="*/ 140 w 592"/>
                  <a:gd name="T65" fmla="*/ 1579 h 2708"/>
                  <a:gd name="T66" fmla="*/ 119 w 592"/>
                  <a:gd name="T67" fmla="*/ 1403 h 2708"/>
                  <a:gd name="T68" fmla="*/ 105 w 592"/>
                  <a:gd name="T69" fmla="*/ 1269 h 2708"/>
                  <a:gd name="T70" fmla="*/ 83 w 592"/>
                  <a:gd name="T71" fmla="*/ 1216 h 2708"/>
                  <a:gd name="T72" fmla="*/ 61 w 592"/>
                  <a:gd name="T73" fmla="*/ 1071 h 2708"/>
                  <a:gd name="T74" fmla="*/ 46 w 592"/>
                  <a:gd name="T75" fmla="*/ 902 h 2708"/>
                  <a:gd name="T76" fmla="*/ 52 w 592"/>
                  <a:gd name="T77" fmla="*/ 750 h 2708"/>
                  <a:gd name="T78" fmla="*/ 47 w 592"/>
                  <a:gd name="T79" fmla="*/ 652 h 2708"/>
                  <a:gd name="T80" fmla="*/ 27 w 592"/>
                  <a:gd name="T81" fmla="*/ 528 h 2708"/>
                  <a:gd name="T82" fmla="*/ 20 w 592"/>
                  <a:gd name="T83" fmla="*/ 413 h 2708"/>
                  <a:gd name="T84" fmla="*/ 11 w 592"/>
                  <a:gd name="T85" fmla="*/ 276 h 2708"/>
                  <a:gd name="T86" fmla="*/ 0 w 592"/>
                  <a:gd name="T87" fmla="*/ 159 h 2708"/>
                  <a:gd name="T88" fmla="*/ 17 w 592"/>
                  <a:gd name="T89" fmla="*/ 94 h 2708"/>
                  <a:gd name="T90" fmla="*/ 48 w 592"/>
                  <a:gd name="T91" fmla="*/ 49 h 2708"/>
                  <a:gd name="T92" fmla="*/ 100 w 592"/>
                  <a:gd name="T93" fmla="*/ 13 h 2708"/>
                  <a:gd name="T94" fmla="*/ 168 w 592"/>
                  <a:gd name="T95" fmla="*/ 0 h 2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561" name="Freeform 41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13 w 147"/>
                  <a:gd name="T1" fmla="*/ 1120 h 1120"/>
                  <a:gd name="T2" fmla="*/ 113 w 147"/>
                  <a:gd name="T3" fmla="*/ 971 h 1120"/>
                  <a:gd name="T4" fmla="*/ 133 w 147"/>
                  <a:gd name="T5" fmla="*/ 891 h 1120"/>
                  <a:gd name="T6" fmla="*/ 147 w 147"/>
                  <a:gd name="T7" fmla="*/ 820 h 1120"/>
                  <a:gd name="T8" fmla="*/ 113 w 147"/>
                  <a:gd name="T9" fmla="*/ 742 h 1120"/>
                  <a:gd name="T10" fmla="*/ 113 w 147"/>
                  <a:gd name="T11" fmla="*/ 707 h 1120"/>
                  <a:gd name="T12" fmla="*/ 99 w 147"/>
                  <a:gd name="T13" fmla="*/ 645 h 1120"/>
                  <a:gd name="T14" fmla="*/ 78 w 147"/>
                  <a:gd name="T15" fmla="*/ 590 h 1120"/>
                  <a:gd name="T16" fmla="*/ 85 w 147"/>
                  <a:gd name="T17" fmla="*/ 510 h 1120"/>
                  <a:gd name="T18" fmla="*/ 57 w 147"/>
                  <a:gd name="T19" fmla="*/ 466 h 1120"/>
                  <a:gd name="T20" fmla="*/ 43 w 147"/>
                  <a:gd name="T21" fmla="*/ 386 h 1120"/>
                  <a:gd name="T22" fmla="*/ 43 w 147"/>
                  <a:gd name="T23" fmla="*/ 299 h 1120"/>
                  <a:gd name="T24" fmla="*/ 36 w 147"/>
                  <a:gd name="T25" fmla="*/ 211 h 1120"/>
                  <a:gd name="T26" fmla="*/ 14 w 147"/>
                  <a:gd name="T27" fmla="*/ 122 h 1120"/>
                  <a:gd name="T28" fmla="*/ 0 w 147"/>
                  <a:gd name="T29" fmla="*/ 26 h 1120"/>
                  <a:gd name="T30" fmla="*/ 0 w 147"/>
                  <a:gd name="T31" fmla="*/ 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562" name="Group 42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491563" name="Freeform 43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473 w 557"/>
                  <a:gd name="T1" fmla="*/ 0 h 391"/>
                  <a:gd name="T2" fmla="*/ 550 w 557"/>
                  <a:gd name="T3" fmla="*/ 69 h 391"/>
                  <a:gd name="T4" fmla="*/ 557 w 557"/>
                  <a:gd name="T5" fmla="*/ 104 h 391"/>
                  <a:gd name="T6" fmla="*/ 552 w 557"/>
                  <a:gd name="T7" fmla="*/ 157 h 391"/>
                  <a:gd name="T8" fmla="*/ 538 w 557"/>
                  <a:gd name="T9" fmla="*/ 202 h 391"/>
                  <a:gd name="T10" fmla="*/ 515 w 557"/>
                  <a:gd name="T11" fmla="*/ 243 h 391"/>
                  <a:gd name="T12" fmla="*/ 472 w 557"/>
                  <a:gd name="T13" fmla="*/ 286 h 391"/>
                  <a:gd name="T14" fmla="*/ 414 w 557"/>
                  <a:gd name="T15" fmla="*/ 324 h 391"/>
                  <a:gd name="T16" fmla="*/ 343 w 557"/>
                  <a:gd name="T17" fmla="*/ 361 h 391"/>
                  <a:gd name="T18" fmla="*/ 272 w 557"/>
                  <a:gd name="T19" fmla="*/ 385 h 391"/>
                  <a:gd name="T20" fmla="*/ 195 w 557"/>
                  <a:gd name="T21" fmla="*/ 391 h 391"/>
                  <a:gd name="T22" fmla="*/ 133 w 557"/>
                  <a:gd name="T23" fmla="*/ 386 h 391"/>
                  <a:gd name="T24" fmla="*/ 69 w 557"/>
                  <a:gd name="T25" fmla="*/ 351 h 391"/>
                  <a:gd name="T26" fmla="*/ 0 w 557"/>
                  <a:gd name="T27" fmla="*/ 308 h 391"/>
                  <a:gd name="T28" fmla="*/ 98 w 557"/>
                  <a:gd name="T29" fmla="*/ 333 h 391"/>
                  <a:gd name="T30" fmla="*/ 202 w 557"/>
                  <a:gd name="T31" fmla="*/ 342 h 391"/>
                  <a:gd name="T32" fmla="*/ 279 w 557"/>
                  <a:gd name="T33" fmla="*/ 308 h 391"/>
                  <a:gd name="T34" fmla="*/ 370 w 557"/>
                  <a:gd name="T35" fmla="*/ 255 h 391"/>
                  <a:gd name="T36" fmla="*/ 432 w 557"/>
                  <a:gd name="T37" fmla="*/ 175 h 391"/>
                  <a:gd name="T38" fmla="*/ 473 w 557"/>
                  <a:gd name="T3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564" name="Freeform 44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183 w 237"/>
                  <a:gd name="T1" fmla="*/ 7 h 298"/>
                  <a:gd name="T2" fmla="*/ 222 w 237"/>
                  <a:gd name="T3" fmla="*/ 0 h 298"/>
                  <a:gd name="T4" fmla="*/ 234 w 237"/>
                  <a:gd name="T5" fmla="*/ 16 h 298"/>
                  <a:gd name="T6" fmla="*/ 237 w 237"/>
                  <a:gd name="T7" fmla="*/ 45 h 298"/>
                  <a:gd name="T8" fmla="*/ 227 w 237"/>
                  <a:gd name="T9" fmla="*/ 85 h 298"/>
                  <a:gd name="T10" fmla="*/ 202 w 237"/>
                  <a:gd name="T11" fmla="*/ 104 h 298"/>
                  <a:gd name="T12" fmla="*/ 174 w 237"/>
                  <a:gd name="T13" fmla="*/ 109 h 298"/>
                  <a:gd name="T14" fmla="*/ 146 w 237"/>
                  <a:gd name="T15" fmla="*/ 193 h 298"/>
                  <a:gd name="T16" fmla="*/ 82 w 237"/>
                  <a:gd name="T17" fmla="*/ 248 h 298"/>
                  <a:gd name="T18" fmla="*/ 40 w 237"/>
                  <a:gd name="T19" fmla="*/ 280 h 298"/>
                  <a:gd name="T20" fmla="*/ 0 w 237"/>
                  <a:gd name="T21" fmla="*/ 298 h 298"/>
                  <a:gd name="T22" fmla="*/ 48 w 237"/>
                  <a:gd name="T23" fmla="*/ 227 h 298"/>
                  <a:gd name="T24" fmla="*/ 79 w 237"/>
                  <a:gd name="T25" fmla="*/ 187 h 298"/>
                  <a:gd name="T26" fmla="*/ 106 w 237"/>
                  <a:gd name="T27" fmla="*/ 137 h 298"/>
                  <a:gd name="T28" fmla="*/ 149 w 237"/>
                  <a:gd name="T29" fmla="*/ 70 h 298"/>
                  <a:gd name="T30" fmla="*/ 162 w 237"/>
                  <a:gd name="T31" fmla="*/ 57 h 298"/>
                  <a:gd name="T32" fmla="*/ 168 w 237"/>
                  <a:gd name="T33" fmla="*/ 39 h 298"/>
                  <a:gd name="T34" fmla="*/ 171 w 237"/>
                  <a:gd name="T35" fmla="*/ 25 h 298"/>
                  <a:gd name="T36" fmla="*/ 183 w 237"/>
                  <a:gd name="T37" fmla="*/ 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65" name="Group 45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491566" name="Group 46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491567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491568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491569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248 w 248"/>
                          <a:gd name="T1" fmla="*/ 269 h 436"/>
                          <a:gd name="T2" fmla="*/ 209 w 248"/>
                          <a:gd name="T3" fmla="*/ 231 h 436"/>
                          <a:gd name="T4" fmla="*/ 193 w 248"/>
                          <a:gd name="T5" fmla="*/ 200 h 436"/>
                          <a:gd name="T6" fmla="*/ 199 w 248"/>
                          <a:gd name="T7" fmla="*/ 172 h 436"/>
                          <a:gd name="T8" fmla="*/ 200 w 248"/>
                          <a:gd name="T9" fmla="*/ 149 h 436"/>
                          <a:gd name="T10" fmla="*/ 194 w 248"/>
                          <a:gd name="T11" fmla="*/ 132 h 436"/>
                          <a:gd name="T12" fmla="*/ 182 w 248"/>
                          <a:gd name="T13" fmla="*/ 124 h 436"/>
                          <a:gd name="T14" fmla="*/ 192 w 248"/>
                          <a:gd name="T15" fmla="*/ 107 h 436"/>
                          <a:gd name="T16" fmla="*/ 189 w 248"/>
                          <a:gd name="T17" fmla="*/ 86 h 436"/>
                          <a:gd name="T18" fmla="*/ 180 w 248"/>
                          <a:gd name="T19" fmla="*/ 70 h 436"/>
                          <a:gd name="T20" fmla="*/ 167 w 248"/>
                          <a:gd name="T21" fmla="*/ 62 h 436"/>
                          <a:gd name="T22" fmla="*/ 154 w 248"/>
                          <a:gd name="T23" fmla="*/ 58 h 436"/>
                          <a:gd name="T24" fmla="*/ 140 w 248"/>
                          <a:gd name="T25" fmla="*/ 61 h 436"/>
                          <a:gd name="T26" fmla="*/ 146 w 248"/>
                          <a:gd name="T27" fmla="*/ 45 h 436"/>
                          <a:gd name="T28" fmla="*/ 143 w 248"/>
                          <a:gd name="T29" fmla="*/ 25 h 436"/>
                          <a:gd name="T30" fmla="*/ 136 w 248"/>
                          <a:gd name="T31" fmla="*/ 18 h 436"/>
                          <a:gd name="T32" fmla="*/ 124 w 248"/>
                          <a:gd name="T33" fmla="*/ 14 h 436"/>
                          <a:gd name="T34" fmla="*/ 112 w 248"/>
                          <a:gd name="T35" fmla="*/ 15 h 436"/>
                          <a:gd name="T36" fmla="*/ 100 w 248"/>
                          <a:gd name="T37" fmla="*/ 22 h 436"/>
                          <a:gd name="T38" fmla="*/ 91 w 248"/>
                          <a:gd name="T39" fmla="*/ 5 h 436"/>
                          <a:gd name="T40" fmla="*/ 73 w 248"/>
                          <a:gd name="T41" fmla="*/ 0 h 436"/>
                          <a:gd name="T42" fmla="*/ 51 w 248"/>
                          <a:gd name="T43" fmla="*/ 0 h 436"/>
                          <a:gd name="T44" fmla="*/ 27 w 248"/>
                          <a:gd name="T45" fmla="*/ 11 h 436"/>
                          <a:gd name="T46" fmla="*/ 11 w 248"/>
                          <a:gd name="T47" fmla="*/ 28 h 436"/>
                          <a:gd name="T48" fmla="*/ 2 w 248"/>
                          <a:gd name="T49" fmla="*/ 46 h 436"/>
                          <a:gd name="T50" fmla="*/ 0 w 248"/>
                          <a:gd name="T51" fmla="*/ 71 h 436"/>
                          <a:gd name="T52" fmla="*/ 3 w 248"/>
                          <a:gd name="T53" fmla="*/ 98 h 436"/>
                          <a:gd name="T54" fmla="*/ 11 w 248"/>
                          <a:gd name="T55" fmla="*/ 127 h 436"/>
                          <a:gd name="T56" fmla="*/ 18 w 248"/>
                          <a:gd name="T57" fmla="*/ 161 h 436"/>
                          <a:gd name="T58" fmla="*/ 30 w 248"/>
                          <a:gd name="T59" fmla="*/ 195 h 436"/>
                          <a:gd name="T60" fmla="*/ 51 w 248"/>
                          <a:gd name="T61" fmla="*/ 222 h 436"/>
                          <a:gd name="T62" fmla="*/ 90 w 248"/>
                          <a:gd name="T63" fmla="*/ 257 h 436"/>
                          <a:gd name="T64" fmla="*/ 131 w 248"/>
                          <a:gd name="T65" fmla="*/ 279 h 436"/>
                          <a:gd name="T66" fmla="*/ 173 w 248"/>
                          <a:gd name="T67" fmla="*/ 295 h 436"/>
                          <a:gd name="T68" fmla="*/ 221 w 248"/>
                          <a:gd name="T69" fmla="*/ 363 h 436"/>
                          <a:gd name="T70" fmla="*/ 240 w 248"/>
                          <a:gd name="T71" fmla="*/ 436 h 436"/>
                          <a:gd name="T72" fmla="*/ 248 w 248"/>
                          <a:gd name="T73" fmla="*/ 269 h 4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</a:cxnLst>
                        <a:rect l="0" t="0" r="r" b="b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1570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2 w 52"/>
                          <a:gd name="T1" fmla="*/ 83 h 83"/>
                          <a:gd name="T2" fmla="*/ 0 w 52"/>
                          <a:gd name="T3" fmla="*/ 59 h 83"/>
                          <a:gd name="T4" fmla="*/ 1 w 52"/>
                          <a:gd name="T5" fmla="*/ 36 h 83"/>
                          <a:gd name="T6" fmla="*/ 9 w 52"/>
                          <a:gd name="T7" fmla="*/ 18 h 83"/>
                          <a:gd name="T8" fmla="*/ 20 w 52"/>
                          <a:gd name="T9" fmla="*/ 9 h 83"/>
                          <a:gd name="T10" fmla="*/ 32 w 52"/>
                          <a:gd name="T11" fmla="*/ 3 h 83"/>
                          <a:gd name="T12" fmla="*/ 40 w 52"/>
                          <a:gd name="T13" fmla="*/ 5 h 83"/>
                          <a:gd name="T14" fmla="*/ 52 w 52"/>
                          <a:gd name="T15" fmla="*/ 0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1571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42 w 42"/>
                          <a:gd name="T1" fmla="*/ 0 h 83"/>
                          <a:gd name="T2" fmla="*/ 22 w 42"/>
                          <a:gd name="T3" fmla="*/ 5 h 83"/>
                          <a:gd name="T4" fmla="*/ 8 w 42"/>
                          <a:gd name="T5" fmla="*/ 14 h 83"/>
                          <a:gd name="T6" fmla="*/ 0 w 42"/>
                          <a:gd name="T7" fmla="*/ 30 h 83"/>
                          <a:gd name="T8" fmla="*/ 3 w 42"/>
                          <a:gd name="T9" fmla="*/ 45 h 83"/>
                          <a:gd name="T10" fmla="*/ 13 w 42"/>
                          <a:gd name="T11" fmla="*/ 62 h 83"/>
                          <a:gd name="T12" fmla="*/ 17 w 42"/>
                          <a:gd name="T13" fmla="*/ 83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1572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46 w 46"/>
                          <a:gd name="T1" fmla="*/ 8 h 67"/>
                          <a:gd name="T2" fmla="*/ 29 w 46"/>
                          <a:gd name="T3" fmla="*/ 0 h 67"/>
                          <a:gd name="T4" fmla="*/ 14 w 46"/>
                          <a:gd name="T5" fmla="*/ 5 h 67"/>
                          <a:gd name="T6" fmla="*/ 4 w 46"/>
                          <a:gd name="T7" fmla="*/ 17 h 67"/>
                          <a:gd name="T8" fmla="*/ 0 w 46"/>
                          <a:gd name="T9" fmla="*/ 34 h 67"/>
                          <a:gd name="T10" fmla="*/ 6 w 46"/>
                          <a:gd name="T11" fmla="*/ 49 h 67"/>
                          <a:gd name="T12" fmla="*/ 14 w 46"/>
                          <a:gd name="T13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91573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579 w 1503"/>
                        <a:gd name="T1" fmla="*/ 1069 h 1391"/>
                        <a:gd name="T2" fmla="*/ 530 w 1503"/>
                        <a:gd name="T3" fmla="*/ 1152 h 1391"/>
                        <a:gd name="T4" fmla="*/ 484 w 1503"/>
                        <a:gd name="T5" fmla="*/ 1199 h 1391"/>
                        <a:gd name="T6" fmla="*/ 426 w 1503"/>
                        <a:gd name="T7" fmla="*/ 1241 h 1391"/>
                        <a:gd name="T8" fmla="*/ 414 w 1503"/>
                        <a:gd name="T9" fmla="*/ 1292 h 1391"/>
                        <a:gd name="T10" fmla="*/ 387 w 1503"/>
                        <a:gd name="T11" fmla="*/ 1332 h 1391"/>
                        <a:gd name="T12" fmla="*/ 365 w 1503"/>
                        <a:gd name="T13" fmla="*/ 1391 h 1391"/>
                        <a:gd name="T14" fmla="*/ 349 w 1503"/>
                        <a:gd name="T15" fmla="*/ 1232 h 1391"/>
                        <a:gd name="T16" fmla="*/ 327 w 1503"/>
                        <a:gd name="T17" fmla="*/ 1127 h 1391"/>
                        <a:gd name="T18" fmla="*/ 349 w 1503"/>
                        <a:gd name="T19" fmla="*/ 941 h 1391"/>
                        <a:gd name="T20" fmla="*/ 313 w 1503"/>
                        <a:gd name="T21" fmla="*/ 845 h 1391"/>
                        <a:gd name="T22" fmla="*/ 265 w 1503"/>
                        <a:gd name="T23" fmla="*/ 670 h 1391"/>
                        <a:gd name="T24" fmla="*/ 175 w 1503"/>
                        <a:gd name="T25" fmla="*/ 473 h 1391"/>
                        <a:gd name="T26" fmla="*/ 148 w 1503"/>
                        <a:gd name="T27" fmla="*/ 351 h 1391"/>
                        <a:gd name="T28" fmla="*/ 99 w 1503"/>
                        <a:gd name="T29" fmla="*/ 202 h 1391"/>
                        <a:gd name="T30" fmla="*/ 44 w 1503"/>
                        <a:gd name="T31" fmla="*/ 95 h 1391"/>
                        <a:gd name="T32" fmla="*/ 0 w 1503"/>
                        <a:gd name="T33" fmla="*/ 54 h 1391"/>
                        <a:gd name="T34" fmla="*/ 51 w 1503"/>
                        <a:gd name="T35" fmla="*/ 20 h 1391"/>
                        <a:gd name="T36" fmla="*/ 119 w 1503"/>
                        <a:gd name="T37" fmla="*/ 0 h 1391"/>
                        <a:gd name="T38" fmla="*/ 200 w 1503"/>
                        <a:gd name="T39" fmla="*/ 11 h 1391"/>
                        <a:gd name="T40" fmla="*/ 282 w 1503"/>
                        <a:gd name="T41" fmla="*/ 42 h 1391"/>
                        <a:gd name="T42" fmla="*/ 358 w 1503"/>
                        <a:gd name="T43" fmla="*/ 85 h 1391"/>
                        <a:gd name="T44" fmla="*/ 412 w 1503"/>
                        <a:gd name="T45" fmla="*/ 122 h 1391"/>
                        <a:gd name="T46" fmla="*/ 434 w 1503"/>
                        <a:gd name="T47" fmla="*/ 109 h 1391"/>
                        <a:gd name="T48" fmla="*/ 469 w 1503"/>
                        <a:gd name="T49" fmla="*/ 84 h 1391"/>
                        <a:gd name="T50" fmla="*/ 475 w 1503"/>
                        <a:gd name="T51" fmla="*/ 23 h 1391"/>
                        <a:gd name="T52" fmla="*/ 508 w 1503"/>
                        <a:gd name="T53" fmla="*/ 56 h 1391"/>
                        <a:gd name="T54" fmla="*/ 551 w 1503"/>
                        <a:gd name="T55" fmla="*/ 67 h 1391"/>
                        <a:gd name="T56" fmla="*/ 611 w 1503"/>
                        <a:gd name="T57" fmla="*/ 84 h 1391"/>
                        <a:gd name="T58" fmla="*/ 669 w 1503"/>
                        <a:gd name="T59" fmla="*/ 91 h 1391"/>
                        <a:gd name="T60" fmla="*/ 722 w 1503"/>
                        <a:gd name="T61" fmla="*/ 98 h 1391"/>
                        <a:gd name="T62" fmla="*/ 799 w 1503"/>
                        <a:gd name="T63" fmla="*/ 95 h 1391"/>
                        <a:gd name="T64" fmla="*/ 864 w 1503"/>
                        <a:gd name="T65" fmla="*/ 128 h 1391"/>
                        <a:gd name="T66" fmla="*/ 919 w 1503"/>
                        <a:gd name="T67" fmla="*/ 188 h 1391"/>
                        <a:gd name="T68" fmla="*/ 973 w 1503"/>
                        <a:gd name="T69" fmla="*/ 278 h 1391"/>
                        <a:gd name="T70" fmla="*/ 1014 w 1503"/>
                        <a:gd name="T71" fmla="*/ 346 h 1391"/>
                        <a:gd name="T72" fmla="*/ 1066 w 1503"/>
                        <a:gd name="T73" fmla="*/ 402 h 1391"/>
                        <a:gd name="T74" fmla="*/ 1121 w 1503"/>
                        <a:gd name="T75" fmla="*/ 442 h 1391"/>
                        <a:gd name="T76" fmla="*/ 1167 w 1503"/>
                        <a:gd name="T77" fmla="*/ 487 h 1391"/>
                        <a:gd name="T78" fmla="*/ 1191 w 1503"/>
                        <a:gd name="T79" fmla="*/ 544 h 1391"/>
                        <a:gd name="T80" fmla="*/ 1277 w 1503"/>
                        <a:gd name="T81" fmla="*/ 532 h 1391"/>
                        <a:gd name="T82" fmla="*/ 1385 w 1503"/>
                        <a:gd name="T83" fmla="*/ 553 h 1391"/>
                        <a:gd name="T84" fmla="*/ 1364 w 1503"/>
                        <a:gd name="T85" fmla="*/ 491 h 1391"/>
                        <a:gd name="T86" fmla="*/ 1476 w 1503"/>
                        <a:gd name="T87" fmla="*/ 509 h 1391"/>
                        <a:gd name="T88" fmla="*/ 1483 w 1503"/>
                        <a:gd name="T89" fmla="*/ 678 h 1391"/>
                        <a:gd name="T90" fmla="*/ 1490 w 1503"/>
                        <a:gd name="T91" fmla="*/ 819 h 1391"/>
                        <a:gd name="T92" fmla="*/ 1503 w 1503"/>
                        <a:gd name="T93" fmla="*/ 863 h 1391"/>
                        <a:gd name="T94" fmla="*/ 1476 w 1503"/>
                        <a:gd name="T95" fmla="*/ 881 h 1391"/>
                        <a:gd name="T96" fmla="*/ 1448 w 1503"/>
                        <a:gd name="T97" fmla="*/ 881 h 1391"/>
                        <a:gd name="T98" fmla="*/ 1420 w 1503"/>
                        <a:gd name="T99" fmla="*/ 977 h 1391"/>
                        <a:gd name="T100" fmla="*/ 1364 w 1503"/>
                        <a:gd name="T101" fmla="*/ 1083 h 1391"/>
                        <a:gd name="T102" fmla="*/ 1323 w 1503"/>
                        <a:gd name="T103" fmla="*/ 1136 h 1391"/>
                        <a:gd name="T104" fmla="*/ 1274 w 1503"/>
                        <a:gd name="T105" fmla="*/ 1171 h 1391"/>
                        <a:gd name="T106" fmla="*/ 1184 w 1503"/>
                        <a:gd name="T107" fmla="*/ 1223 h 1391"/>
                        <a:gd name="T108" fmla="*/ 1093 w 1503"/>
                        <a:gd name="T109" fmla="*/ 1245 h 1391"/>
                        <a:gd name="T110" fmla="*/ 996 w 1503"/>
                        <a:gd name="T111" fmla="*/ 1250 h 1391"/>
                        <a:gd name="T112" fmla="*/ 923 w 1503"/>
                        <a:gd name="T113" fmla="*/ 1230 h 1391"/>
                        <a:gd name="T114" fmla="*/ 857 w 1503"/>
                        <a:gd name="T115" fmla="*/ 1201 h 1391"/>
                        <a:gd name="T116" fmla="*/ 801 w 1503"/>
                        <a:gd name="T117" fmla="*/ 1162 h 1391"/>
                        <a:gd name="T118" fmla="*/ 759 w 1503"/>
                        <a:gd name="T119" fmla="*/ 1109 h 1391"/>
                        <a:gd name="T120" fmla="*/ 724 w 1503"/>
                        <a:gd name="T121" fmla="*/ 1065 h 1391"/>
                        <a:gd name="T122" fmla="*/ 656 w 1503"/>
                        <a:gd name="T123" fmla="*/ 1041 h 1391"/>
                        <a:gd name="T124" fmla="*/ 579 w 1503"/>
                        <a:gd name="T125" fmla="*/ 1069 h 13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91574" name="Freeform 54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55 w 788"/>
                      <a:gd name="T3" fmla="*/ 60 h 687"/>
                      <a:gd name="T4" fmla="*/ 103 w 788"/>
                      <a:gd name="T5" fmla="*/ 95 h 687"/>
                      <a:gd name="T6" fmla="*/ 148 w 788"/>
                      <a:gd name="T7" fmla="*/ 137 h 687"/>
                      <a:gd name="T8" fmla="*/ 171 w 788"/>
                      <a:gd name="T9" fmla="*/ 177 h 687"/>
                      <a:gd name="T10" fmla="*/ 192 w 788"/>
                      <a:gd name="T11" fmla="*/ 212 h 687"/>
                      <a:gd name="T12" fmla="*/ 226 w 788"/>
                      <a:gd name="T13" fmla="*/ 245 h 687"/>
                      <a:gd name="T14" fmla="*/ 270 w 788"/>
                      <a:gd name="T15" fmla="*/ 268 h 687"/>
                      <a:gd name="T16" fmla="*/ 300 w 788"/>
                      <a:gd name="T17" fmla="*/ 304 h 687"/>
                      <a:gd name="T18" fmla="*/ 325 w 788"/>
                      <a:gd name="T19" fmla="*/ 346 h 687"/>
                      <a:gd name="T20" fmla="*/ 353 w 788"/>
                      <a:gd name="T21" fmla="*/ 400 h 687"/>
                      <a:gd name="T22" fmla="*/ 374 w 788"/>
                      <a:gd name="T23" fmla="*/ 453 h 687"/>
                      <a:gd name="T24" fmla="*/ 395 w 788"/>
                      <a:gd name="T25" fmla="*/ 523 h 687"/>
                      <a:gd name="T26" fmla="*/ 422 w 788"/>
                      <a:gd name="T27" fmla="*/ 583 h 687"/>
                      <a:gd name="T28" fmla="*/ 452 w 788"/>
                      <a:gd name="T29" fmla="*/ 625 h 687"/>
                      <a:gd name="T30" fmla="*/ 493 w 788"/>
                      <a:gd name="T31" fmla="*/ 658 h 687"/>
                      <a:gd name="T32" fmla="*/ 533 w 788"/>
                      <a:gd name="T33" fmla="*/ 676 h 687"/>
                      <a:gd name="T34" fmla="*/ 573 w 788"/>
                      <a:gd name="T35" fmla="*/ 687 h 687"/>
                      <a:gd name="T36" fmla="*/ 618 w 788"/>
                      <a:gd name="T37" fmla="*/ 683 h 687"/>
                      <a:gd name="T38" fmla="*/ 660 w 788"/>
                      <a:gd name="T39" fmla="*/ 673 h 687"/>
                      <a:gd name="T40" fmla="*/ 704 w 788"/>
                      <a:gd name="T41" fmla="*/ 646 h 687"/>
                      <a:gd name="T42" fmla="*/ 740 w 788"/>
                      <a:gd name="T43" fmla="*/ 612 h 687"/>
                      <a:gd name="T44" fmla="*/ 765 w 788"/>
                      <a:gd name="T45" fmla="*/ 571 h 687"/>
                      <a:gd name="T46" fmla="*/ 781 w 788"/>
                      <a:gd name="T47" fmla="*/ 523 h 687"/>
                      <a:gd name="T48" fmla="*/ 788 w 788"/>
                      <a:gd name="T49" fmla="*/ 470 h 687"/>
                      <a:gd name="T50" fmla="*/ 779 w 788"/>
                      <a:gd name="T51" fmla="*/ 419 h 6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575" name="Group 55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49157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77" name="Freeform 57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9 w 87"/>
                      <a:gd name="T1" fmla="*/ 233 h 233"/>
                      <a:gd name="T2" fmla="*/ 0 w 87"/>
                      <a:gd name="T3" fmla="*/ 172 h 233"/>
                      <a:gd name="T4" fmla="*/ 12 w 87"/>
                      <a:gd name="T5" fmla="*/ 106 h 233"/>
                      <a:gd name="T6" fmla="*/ 40 w 87"/>
                      <a:gd name="T7" fmla="*/ 44 h 233"/>
                      <a:gd name="T8" fmla="*/ 87 w 87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78" name="Freeform 58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56 w 56"/>
                      <a:gd name="T1" fmla="*/ 249 h 249"/>
                      <a:gd name="T2" fmla="*/ 27 w 56"/>
                      <a:gd name="T3" fmla="*/ 226 h 249"/>
                      <a:gd name="T4" fmla="*/ 10 w 56"/>
                      <a:gd name="T5" fmla="*/ 190 h 249"/>
                      <a:gd name="T6" fmla="*/ 0 w 56"/>
                      <a:gd name="T7" fmla="*/ 137 h 249"/>
                      <a:gd name="T8" fmla="*/ 6 w 56"/>
                      <a:gd name="T9" fmla="*/ 88 h 249"/>
                      <a:gd name="T10" fmla="*/ 27 w 56"/>
                      <a:gd name="T11" fmla="*/ 37 h 249"/>
                      <a:gd name="T12" fmla="*/ 53 w 56"/>
                      <a:gd name="T13" fmla="*/ 0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79" name="Freeform 59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48 h 111"/>
                      <a:gd name="T4" fmla="*/ 19 w 43"/>
                      <a:gd name="T5" fmla="*/ 92 h 111"/>
                      <a:gd name="T6" fmla="*/ 43 w 43"/>
                      <a:gd name="T7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80" name="Freeform 60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146 h 146"/>
                      <a:gd name="T2" fmla="*/ 19 w 211"/>
                      <a:gd name="T3" fmla="*/ 100 h 146"/>
                      <a:gd name="T4" fmla="*/ 48 w 211"/>
                      <a:gd name="T5" fmla="*/ 53 h 146"/>
                      <a:gd name="T6" fmla="*/ 83 w 211"/>
                      <a:gd name="T7" fmla="*/ 20 h 146"/>
                      <a:gd name="T8" fmla="*/ 117 w 211"/>
                      <a:gd name="T9" fmla="*/ 4 h 146"/>
                      <a:gd name="T10" fmla="*/ 148 w 211"/>
                      <a:gd name="T11" fmla="*/ 0 h 146"/>
                      <a:gd name="T12" fmla="*/ 185 w 211"/>
                      <a:gd name="T13" fmla="*/ 10 h 146"/>
                      <a:gd name="T14" fmla="*/ 211 w 211"/>
                      <a:gd name="T15" fmla="*/ 29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81" name="Freeform 61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184 h 358"/>
                      <a:gd name="T2" fmla="*/ 69 w 453"/>
                      <a:gd name="T3" fmla="*/ 160 h 358"/>
                      <a:gd name="T4" fmla="*/ 132 w 453"/>
                      <a:gd name="T5" fmla="*/ 129 h 358"/>
                      <a:gd name="T6" fmla="*/ 198 w 453"/>
                      <a:gd name="T7" fmla="*/ 88 h 358"/>
                      <a:gd name="T8" fmla="*/ 259 w 453"/>
                      <a:gd name="T9" fmla="*/ 42 h 358"/>
                      <a:gd name="T10" fmla="*/ 307 w 453"/>
                      <a:gd name="T11" fmla="*/ 0 h 358"/>
                      <a:gd name="T12" fmla="*/ 327 w 453"/>
                      <a:gd name="T13" fmla="*/ 67 h 358"/>
                      <a:gd name="T14" fmla="*/ 361 w 453"/>
                      <a:gd name="T15" fmla="*/ 132 h 358"/>
                      <a:gd name="T16" fmla="*/ 402 w 453"/>
                      <a:gd name="T17" fmla="*/ 191 h 358"/>
                      <a:gd name="T18" fmla="*/ 453 w 453"/>
                      <a:gd name="T19" fmla="*/ 237 h 358"/>
                      <a:gd name="T20" fmla="*/ 406 w 453"/>
                      <a:gd name="T21" fmla="*/ 284 h 358"/>
                      <a:gd name="T22" fmla="*/ 364 w 453"/>
                      <a:gd name="T23" fmla="*/ 315 h 358"/>
                      <a:gd name="T24" fmla="*/ 307 w 453"/>
                      <a:gd name="T25" fmla="*/ 342 h 358"/>
                      <a:gd name="T26" fmla="*/ 253 w 453"/>
                      <a:gd name="T27" fmla="*/ 358 h 358"/>
                      <a:gd name="T28" fmla="*/ 215 w 453"/>
                      <a:gd name="T29" fmla="*/ 355 h 358"/>
                      <a:gd name="T30" fmla="*/ 185 w 453"/>
                      <a:gd name="T31" fmla="*/ 345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82" name="Freeform 62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35 w 150"/>
                      <a:gd name="T3" fmla="*/ 160 h 220"/>
                      <a:gd name="T4" fmla="*/ 150 w 150"/>
                      <a:gd name="T5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83" name="Freeform 63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26 w 59"/>
                      <a:gd name="T3" fmla="*/ 27 h 211"/>
                      <a:gd name="T4" fmla="*/ 43 w 59"/>
                      <a:gd name="T5" fmla="*/ 61 h 211"/>
                      <a:gd name="T6" fmla="*/ 44 w 59"/>
                      <a:gd name="T7" fmla="*/ 95 h 211"/>
                      <a:gd name="T8" fmla="*/ 54 w 59"/>
                      <a:gd name="T9" fmla="*/ 133 h 211"/>
                      <a:gd name="T10" fmla="*/ 59 w 59"/>
                      <a:gd name="T11" fmla="*/ 173 h 211"/>
                      <a:gd name="T12" fmla="*/ 59 w 59"/>
                      <a:gd name="T13" fmla="*/ 211 h 2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84" name="Freeform 64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2 w 55"/>
                      <a:gd name="T1" fmla="*/ 0 h 122"/>
                      <a:gd name="T2" fmla="*/ 0 w 55"/>
                      <a:gd name="T3" fmla="*/ 23 h 122"/>
                      <a:gd name="T4" fmla="*/ 3 w 55"/>
                      <a:gd name="T5" fmla="*/ 53 h 122"/>
                      <a:gd name="T6" fmla="*/ 12 w 55"/>
                      <a:gd name="T7" fmla="*/ 78 h 122"/>
                      <a:gd name="T8" fmla="*/ 25 w 55"/>
                      <a:gd name="T9" fmla="*/ 94 h 122"/>
                      <a:gd name="T10" fmla="*/ 36 w 55"/>
                      <a:gd name="T11" fmla="*/ 109 h 122"/>
                      <a:gd name="T12" fmla="*/ 55 w 55"/>
                      <a:gd name="T13" fmla="*/ 12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585" name="Freeform 65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294 w 294"/>
                      <a:gd name="T1" fmla="*/ 376 h 723"/>
                      <a:gd name="T2" fmla="*/ 258 w 294"/>
                      <a:gd name="T3" fmla="*/ 384 h 723"/>
                      <a:gd name="T4" fmla="*/ 249 w 294"/>
                      <a:gd name="T5" fmla="*/ 412 h 723"/>
                      <a:gd name="T6" fmla="*/ 243 w 294"/>
                      <a:gd name="T7" fmla="*/ 432 h 723"/>
                      <a:gd name="T8" fmla="*/ 224 w 294"/>
                      <a:gd name="T9" fmla="*/ 444 h 723"/>
                      <a:gd name="T10" fmla="*/ 176 w 294"/>
                      <a:gd name="T11" fmla="*/ 522 h 723"/>
                      <a:gd name="T12" fmla="*/ 140 w 294"/>
                      <a:gd name="T13" fmla="*/ 590 h 723"/>
                      <a:gd name="T14" fmla="*/ 93 w 294"/>
                      <a:gd name="T15" fmla="*/ 646 h 723"/>
                      <a:gd name="T16" fmla="*/ 74 w 294"/>
                      <a:gd name="T17" fmla="*/ 683 h 723"/>
                      <a:gd name="T18" fmla="*/ 0 w 294"/>
                      <a:gd name="T19" fmla="*/ 723 h 723"/>
                      <a:gd name="T20" fmla="*/ 32 w 294"/>
                      <a:gd name="T21" fmla="*/ 691 h 723"/>
                      <a:gd name="T22" fmla="*/ 62 w 294"/>
                      <a:gd name="T23" fmla="*/ 636 h 723"/>
                      <a:gd name="T24" fmla="*/ 73 w 294"/>
                      <a:gd name="T25" fmla="*/ 589 h 723"/>
                      <a:gd name="T26" fmla="*/ 78 w 294"/>
                      <a:gd name="T27" fmla="*/ 530 h 723"/>
                      <a:gd name="T28" fmla="*/ 66 w 294"/>
                      <a:gd name="T29" fmla="*/ 459 h 723"/>
                      <a:gd name="T30" fmla="*/ 100 w 294"/>
                      <a:gd name="T31" fmla="*/ 415 h 723"/>
                      <a:gd name="T32" fmla="*/ 103 w 294"/>
                      <a:gd name="T33" fmla="*/ 342 h 723"/>
                      <a:gd name="T34" fmla="*/ 103 w 294"/>
                      <a:gd name="T35" fmla="*/ 310 h 723"/>
                      <a:gd name="T36" fmla="*/ 201 w 294"/>
                      <a:gd name="T37" fmla="*/ 389 h 723"/>
                      <a:gd name="T38" fmla="*/ 153 w 294"/>
                      <a:gd name="T39" fmla="*/ 292 h 723"/>
                      <a:gd name="T40" fmla="*/ 166 w 294"/>
                      <a:gd name="T41" fmla="*/ 240 h 723"/>
                      <a:gd name="T42" fmla="*/ 187 w 294"/>
                      <a:gd name="T43" fmla="*/ 159 h 723"/>
                      <a:gd name="T44" fmla="*/ 190 w 294"/>
                      <a:gd name="T45" fmla="*/ 97 h 723"/>
                      <a:gd name="T46" fmla="*/ 176 w 294"/>
                      <a:gd name="T47" fmla="*/ 49 h 723"/>
                      <a:gd name="T48" fmla="*/ 163 w 294"/>
                      <a:gd name="T49" fmla="*/ 0 h 7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count steps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Comments, declarative statements (0)</a:t>
            </a:r>
          </a:p>
          <a:p>
            <a:endParaRPr lang="en-US" altLang="en-US"/>
          </a:p>
          <a:p>
            <a:r>
              <a:rPr lang="en-US" altLang="en-US"/>
              <a:t>Expressions and assignments (1)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Except for function calls</a:t>
            </a:r>
          </a:p>
          <a:p>
            <a:pPr lvl="1"/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Cost for function needs to be counted separately </a:t>
            </a:r>
          </a:p>
          <a:p>
            <a:pPr lvl="1"/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And then added to the cost for the calling statement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count steps: iteration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Iteration statements – for, while</a:t>
            </a:r>
          </a:p>
          <a:p>
            <a:pPr lvl="1"/>
            <a:r>
              <a:rPr lang="en-US" altLang="en-US"/>
              <a:t>Boolean expression + count </a:t>
            </a:r>
          </a:p>
          <a:p>
            <a:pPr lvl="2"/>
            <a:r>
              <a:rPr lang="en-US" altLang="en-US">
                <a:solidFill>
                  <a:srgbClr val="FF0000"/>
                </a:solidFill>
              </a:rPr>
              <a:t>the number of times the body is executed</a:t>
            </a:r>
          </a:p>
          <a:p>
            <a:pPr lvl="2"/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And then multiply by the cost of body</a:t>
            </a:r>
          </a:p>
          <a:p>
            <a:pPr lvl="2"/>
            <a:r>
              <a:rPr lang="en-US" altLang="en-US"/>
              <a:t>That is, the number of steps inside the loop</a:t>
            </a: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2514600" y="4692650"/>
            <a:ext cx="305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&lt;expression&gt; do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&lt;body of while&gt;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count steps: switch or if else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</a:t>
            </a:r>
          </a:p>
          <a:p>
            <a:pPr lvl="1"/>
            <a:r>
              <a:rPr lang="en-US" altLang="en-US"/>
              <a:t>of worst case statement + Boolean expression 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822325" y="3101975"/>
            <a:ext cx="399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case1: &lt;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	case2: &lt;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	….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781800" cy="1143000"/>
          </a:xfrm>
        </p:spPr>
        <p:txBody>
          <a:bodyPr/>
          <a:lstStyle/>
          <a:p>
            <a:r>
              <a:rPr lang="en-US" altLang="en-US"/>
              <a:t>Counting Primitive Operations 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8839200" cy="3048000"/>
          </a:xfrm>
        </p:spPr>
        <p:txBody>
          <a:bodyPr/>
          <a:lstStyle/>
          <a:p>
            <a:r>
              <a:rPr lang="en-US" altLang="en-US" sz="2400"/>
              <a:t>By inspecting the pseudocode, </a:t>
            </a:r>
          </a:p>
          <a:p>
            <a:pPr lvl="1"/>
            <a:r>
              <a:rPr lang="en-US" altLang="en-US" sz="2100"/>
              <a:t>we determine the maximum number of primitive operations </a:t>
            </a:r>
          </a:p>
          <a:p>
            <a:pPr lvl="2"/>
            <a:r>
              <a:rPr lang="en-US" altLang="en-US" sz="1800"/>
              <a:t>executed by an algorithm, as a function of the input size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371600" y="32004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000"/>
              <a:t># operations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				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    	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			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{ increment counter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}				2(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			      	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en-US" sz="2000">
                <a:sym typeface="Symbol" panose="05050102010706020507" pitchFamily="18" charset="2"/>
              </a:rPr>
              <a:t>Total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 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Estimating Running Time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Algorithm </a:t>
            </a:r>
            <a:r>
              <a:rPr lang="en-US" altLang="en-US" sz="2200" b="1" i="1">
                <a:latin typeface="Times New Roman" panose="02020603050405020304" pitchFamily="18" charset="0"/>
              </a:rPr>
              <a:t>arrayMax</a:t>
            </a:r>
            <a:r>
              <a:rPr lang="en-US" altLang="en-US" sz="2200"/>
              <a:t> executes </a:t>
            </a:r>
          </a:p>
          <a:p>
            <a:pPr lvl="1">
              <a:lnSpc>
                <a:spcPct val="90000"/>
              </a:lnSpc>
            </a:pP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en-US" altLang="en-US" sz="2100"/>
              <a:t>primitive operations in the worst case.  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Define:</a:t>
            </a:r>
          </a:p>
          <a:p>
            <a:pPr lvl="1">
              <a:lnSpc>
                <a:spcPct val="90000"/>
              </a:lnSpc>
              <a:buSzTx/>
              <a:buFont typeface="Times New Roman" panose="02020603050405020304" pitchFamily="18" charset="0"/>
              <a:buNone/>
            </a:pPr>
            <a:r>
              <a:rPr lang="en-US" altLang="en-US" sz="21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100">
                <a:solidFill>
                  <a:srgbClr val="FF0000"/>
                </a:solidFill>
              </a:rPr>
              <a:t>	= Time taken by the fastest primitive operation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100">
                <a:solidFill>
                  <a:srgbClr val="FF0000"/>
                </a:solidFill>
              </a:rPr>
              <a:t> 	= Time taken by the slowest primitive operation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Let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200"/>
              <a:t> be worst-case running time of </a:t>
            </a:r>
            <a:r>
              <a:rPr lang="en-US" altLang="en-US" sz="2200" b="1" i="1">
                <a:latin typeface="Times New Roman" panose="02020603050405020304" pitchFamily="18" charset="0"/>
              </a:rPr>
              <a:t>arrayMax.</a:t>
            </a:r>
            <a:r>
              <a:rPr lang="en-US" altLang="en-US" sz="2200" b="1">
                <a:latin typeface="Times New Roman" panose="02020603050405020304" pitchFamily="18" charset="0"/>
              </a:rPr>
              <a:t> </a:t>
            </a:r>
            <a:r>
              <a:rPr lang="en-US" altLang="en-US" sz="2200"/>
              <a:t>Then</a:t>
            </a:r>
            <a:br>
              <a:rPr lang="en-US" altLang="en-US" sz="2200"/>
            </a:br>
            <a:r>
              <a:rPr lang="en-US" altLang="en-US" sz="2200"/>
              <a:t>		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(8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200"/>
              <a:t>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200"/>
              <a:t>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(8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Hence, the running time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200"/>
              <a:t> is bounded 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by two linear functions</a:t>
            </a:r>
            <a:endParaRPr lang="en-US" altLang="en-US" sz="2100">
              <a:sym typeface="Symbol" panose="05050102010706020507" pitchFamily="18" charset="2"/>
            </a:endParaRPr>
          </a:p>
        </p:txBody>
      </p:sp>
      <p:graphicFrame>
        <p:nvGraphicFramePr>
          <p:cNvPr id="495620" name="Object 4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21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 Rate of Running Time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r>
              <a:rPr lang="en-US" altLang="en-US"/>
              <a:t>Changing the hardware/ software environment </a:t>
            </a:r>
          </a:p>
          <a:p>
            <a:pPr lvl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linear growth rate of the running time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is an intrinsic property of algorithm </a:t>
            </a:r>
            <a:r>
              <a:rPr lang="en-US" altLang="en-US" b="1" i="1">
                <a:latin typeface="Times New Roman" panose="02020603050405020304" pitchFamily="18" charset="0"/>
              </a:rPr>
              <a:t>arrayMax</a:t>
            </a:r>
            <a:endParaRPr lang="en-US" altLang="en-US"/>
          </a:p>
        </p:txBody>
      </p:sp>
      <p:graphicFrame>
        <p:nvGraphicFramePr>
          <p:cNvPr id="498692" name="Object 4"/>
          <p:cNvGraphicFramePr>
            <a:graphicFrameLocks noChangeAspect="1"/>
          </p:cNvGraphicFramePr>
          <p:nvPr/>
        </p:nvGraphicFramePr>
        <p:xfrm>
          <a:off x="6705600" y="4913313"/>
          <a:ext cx="205740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3"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913313"/>
                        <a:ext cx="2057400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Big-Oh Notation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Given functions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/>
              <a:t>and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/>
              <a:t>we say that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/>
              <a:t>is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if there are positive constants</a:t>
            </a:r>
            <a:br>
              <a:rPr lang="en-US" altLang="en-US"/>
            </a:b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/>
              <a:t> and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/>
              <a:t> such that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/>
              <a:t>for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>
                <a:sym typeface="Symbol" panose="05050102010706020507" pitchFamily="18" charset="2"/>
              </a:rPr>
              <a:t> is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>
              <a:lnSpc>
                <a:spcPct val="90000"/>
              </a:lnSpc>
            </a:pP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Pick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/>
              <a:t>and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3810000" y="24384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1" name="Chart" r:id="rId3" imgW="9182100" imgH="7258050" progId="Excel.Chart.8">
                  <p:embed followColorScheme="full"/>
                </p:oleObj>
              </mc:Choice>
              <mc:Fallback>
                <p:oleObj name="Chart" r:id="rId3" imgW="9182100" imgH="725805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Big-Oh Example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19263"/>
            <a:ext cx="8229600" cy="4411662"/>
          </a:xfrm>
        </p:spPr>
        <p:txBody>
          <a:bodyPr/>
          <a:lstStyle/>
          <a:p>
            <a:r>
              <a:rPr lang="en-US" altLang="en-US"/>
              <a:t>Example: the function n</a:t>
            </a:r>
            <a:r>
              <a:rPr lang="en-US" altLang="en-US" baseline="30000"/>
              <a:t>2 </a:t>
            </a:r>
            <a:r>
              <a:rPr lang="en-US" altLang="en-US"/>
              <a:t>is not O(n)</a:t>
            </a:r>
          </a:p>
          <a:p>
            <a:pPr lvl="1"/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/>
            <a:endParaRPr lang="en-US" altLang="en-US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altLang="en-US"/>
          </a:p>
          <a:p>
            <a:pPr lvl="1"/>
            <a:r>
              <a:rPr lang="en-US" altLang="en-US"/>
              <a:t>The above inequality cannot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be satisfied since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/>
              <a:t> must be a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constant</a:t>
            </a:r>
          </a:p>
        </p:txBody>
      </p:sp>
      <p:graphicFrame>
        <p:nvGraphicFramePr>
          <p:cNvPr id="502788" name="Object 4"/>
          <p:cNvGraphicFramePr>
            <a:graphicFrameLocks noChangeAspect="1"/>
          </p:cNvGraphicFramePr>
          <p:nvPr/>
        </p:nvGraphicFramePr>
        <p:xfrm>
          <a:off x="3990975" y="2238375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9" name="Chart" r:id="rId3" imgW="8448675" imgH="7448550" progId="Excel.Chart.8">
                  <p:embed followColorScheme="full"/>
                </p:oleObj>
              </mc:Choice>
              <mc:Fallback>
                <p:oleObj name="Chart" r:id="rId3" imgW="8448675" imgH="744855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2238375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we going to learn?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Need to say that some algorithms are </a:t>
            </a:r>
          </a:p>
          <a:p>
            <a:pPr lvl="1"/>
            <a:r>
              <a:rPr lang="en-US" altLang="en-US"/>
              <a:t>“</a:t>
            </a:r>
            <a:r>
              <a:rPr lang="en-US" altLang="en-US">
                <a:solidFill>
                  <a:srgbClr val="FF0000"/>
                </a:solidFill>
              </a:rPr>
              <a:t>better</a:t>
            </a:r>
            <a:r>
              <a:rPr lang="en-US" altLang="en-US"/>
              <a:t>” than others</a:t>
            </a:r>
          </a:p>
          <a:p>
            <a:pPr lvl="1"/>
            <a:endParaRPr lang="en-US" altLang="en-US"/>
          </a:p>
          <a:p>
            <a:r>
              <a:rPr lang="en-US" altLang="en-US"/>
              <a:t>Criteria for evaluation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Structure of programs (simplicity, elegance, etc)</a:t>
            </a:r>
          </a:p>
          <a:p>
            <a:pPr lvl="1"/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Running time</a:t>
            </a:r>
          </a:p>
          <a:p>
            <a:pPr lvl="1"/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Memory space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factors</a:t>
            </a:r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3914775" y="1924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8" name="Chart" r:id="rId3" imgW="7915275" imgH="6572250" progId="Excel.Chart.8">
                  <p:embed followColorScheme="full"/>
                </p:oleObj>
              </mc:Choice>
              <mc:Fallback>
                <p:oleObj name="Chart" r:id="rId3" imgW="7915275" imgH="657225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1924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76200" y="2057400"/>
            <a:ext cx="4572000" cy="4419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The growth rate is not affected by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constant factors or </a:t>
            </a:r>
          </a:p>
          <a:p>
            <a:pPr lvl="1">
              <a:lnSpc>
                <a:spcPct val="80000"/>
              </a:lnSpc>
            </a:pPr>
            <a:endParaRPr lang="en-US" altLang="en-US" sz="2100"/>
          </a:p>
          <a:p>
            <a:pPr lvl="1">
              <a:lnSpc>
                <a:spcPct val="80000"/>
              </a:lnSpc>
            </a:pPr>
            <a:r>
              <a:rPr lang="en-US" altLang="en-US" sz="2100"/>
              <a:t>lower-order terms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/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sym typeface="Symbol" panose="05050102010706020507" pitchFamily="18" charset="2"/>
              </a:rPr>
              <a:t>102</a:t>
            </a:r>
            <a:r>
              <a:rPr lang="en-US" altLang="en-US" sz="2100" b="1" i="1">
                <a:sym typeface="Symbol" panose="05050102010706020507" pitchFamily="18" charset="2"/>
              </a:rPr>
              <a:t>n</a:t>
            </a:r>
            <a:r>
              <a:rPr lang="en-US" altLang="en-US" sz="2100" b="1">
                <a:sym typeface="Symbol" panose="05050102010706020507" pitchFamily="18" charset="2"/>
              </a:rPr>
              <a:t> + </a:t>
            </a:r>
            <a:r>
              <a:rPr lang="en-US" altLang="en-US" sz="2100">
                <a:sym typeface="Symbol" panose="05050102010706020507" pitchFamily="18" charset="2"/>
              </a:rPr>
              <a:t>105 </a:t>
            </a:r>
            <a:r>
              <a:rPr lang="en-US" altLang="en-US" sz="2100"/>
              <a:t>is a linear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function</a:t>
            </a:r>
          </a:p>
          <a:p>
            <a:pPr lvl="1">
              <a:lnSpc>
                <a:spcPct val="80000"/>
              </a:lnSpc>
            </a:pPr>
            <a:endParaRPr lang="en-US" altLang="en-US" sz="210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100">
                <a:sym typeface="Symbol" panose="05050102010706020507" pitchFamily="18" charset="2"/>
              </a:rPr>
              <a:t>105</a:t>
            </a:r>
            <a:r>
              <a:rPr lang="en-US" altLang="en-US" sz="2100" b="1" i="1">
                <a:sym typeface="Symbol" panose="05050102010706020507" pitchFamily="18" charset="2"/>
              </a:rPr>
              <a:t>n</a:t>
            </a:r>
            <a:r>
              <a:rPr lang="en-US" altLang="en-US" sz="2100" baseline="30000">
                <a:sym typeface="Symbol" panose="05050102010706020507" pitchFamily="18" charset="2"/>
              </a:rPr>
              <a:t>2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 b="1">
                <a:sym typeface="Symbol" panose="05050102010706020507" pitchFamily="18" charset="2"/>
              </a:rPr>
              <a:t>+</a:t>
            </a:r>
            <a:r>
              <a:rPr lang="en-US" altLang="en-US" sz="2100">
                <a:sym typeface="Symbol" panose="05050102010706020507" pitchFamily="18" charset="2"/>
              </a:rPr>
              <a:t> 108</a:t>
            </a:r>
            <a:r>
              <a:rPr lang="en-US" altLang="en-US" sz="2100" b="1" i="1">
                <a:sym typeface="Symbol" panose="05050102010706020507" pitchFamily="18" charset="2"/>
              </a:rPr>
              <a:t>n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/>
              <a:t>is a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quadratic function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Seven important functions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9263"/>
            <a:ext cx="8686800" cy="4986337"/>
          </a:xfrm>
        </p:spPr>
        <p:txBody>
          <a:bodyPr/>
          <a:lstStyle/>
          <a:p>
            <a:r>
              <a:rPr lang="en-US" altLang="en-US" sz="2200"/>
              <a:t>Seven functions that often appear in algorithm analysis:</a:t>
            </a:r>
          </a:p>
          <a:p>
            <a:pPr lvl="1"/>
            <a:r>
              <a:rPr lang="en-US" altLang="en-US" sz="2100"/>
              <a:t>Constant </a:t>
            </a:r>
            <a:r>
              <a:rPr lang="en-US" altLang="en-US" sz="2100">
                <a:sym typeface="Symbol" panose="05050102010706020507" pitchFamily="18" charset="2"/>
              </a:rPr>
              <a:t>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altLang="en-US" sz="2100"/>
              <a:t>Logarithmic </a:t>
            </a:r>
            <a:r>
              <a:rPr lang="en-US" altLang="en-US" sz="2100">
                <a:sym typeface="Symbol" panose="05050102010706020507" pitchFamily="18" charset="2"/>
              </a:rPr>
              <a:t> log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100"/>
          </a:p>
          <a:p>
            <a:pPr lvl="1"/>
            <a:r>
              <a:rPr lang="en-US" altLang="en-US" sz="2100"/>
              <a:t>Linear </a:t>
            </a:r>
            <a:r>
              <a:rPr lang="en-US" altLang="en-US" sz="2100">
                <a:sym typeface="Symbol" panose="05050102010706020507" pitchFamily="18" charset="2"/>
              </a:rPr>
              <a:t>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altLang="en-US" sz="2100"/>
              <a:t>N-Log-N </a:t>
            </a:r>
            <a:r>
              <a:rPr lang="en-US" altLang="en-US" sz="2100">
                <a:sym typeface="Symbol" panose="05050102010706020507" pitchFamily="18" charset="2"/>
              </a:rPr>
              <a:t>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100">
                <a:sym typeface="Symbol" panose="05050102010706020507" pitchFamily="18" charset="2"/>
              </a:rPr>
              <a:t>log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altLang="en-US" sz="2100"/>
              <a:t>Quadratic </a:t>
            </a:r>
            <a:r>
              <a:rPr lang="en-US" altLang="en-US" sz="2100">
                <a:sym typeface="Symbol" panose="05050102010706020507" pitchFamily="18" charset="2"/>
              </a:rPr>
              <a:t>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altLang="en-US" sz="2100"/>
              <a:t>Cubic </a:t>
            </a:r>
            <a:r>
              <a:rPr lang="en-US" altLang="en-US" sz="2100">
                <a:sym typeface="Symbol" panose="05050102010706020507" pitchFamily="18" charset="2"/>
              </a:rPr>
              <a:t> </a:t>
            </a:r>
            <a:r>
              <a:rPr lang="en-US" altLang="en-US" sz="21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/>
            <a:r>
              <a:rPr lang="en-US" altLang="en-US" sz="2100"/>
              <a:t>Exponential </a:t>
            </a:r>
            <a:r>
              <a:rPr lang="en-US" altLang="en-US" sz="2100">
                <a:sym typeface="Symbol" panose="05050102010706020507" pitchFamily="18" charset="2"/>
              </a:rPr>
              <a:t> </a:t>
            </a:r>
            <a:r>
              <a:rPr lang="en-US" altLang="en-US" sz="21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1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/>
            <a:endParaRPr lang="en-US" altLang="en-US" sz="2100" b="1" baseline="30000">
              <a:latin typeface="Times New Roman" panose="02020603050405020304" pitchFamily="18" charset="0"/>
            </a:endParaRPr>
          </a:p>
          <a:p>
            <a:r>
              <a:rPr lang="en-US" altLang="en-US" sz="2200"/>
              <a:t>In a log-log chart, </a:t>
            </a:r>
          </a:p>
          <a:p>
            <a:pPr lvl="1"/>
            <a:r>
              <a:rPr lang="en-US" altLang="en-US" sz="2100"/>
              <a:t>the slope of the line </a:t>
            </a:r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corresponds to the growth rate of the function</a:t>
            </a:r>
          </a:p>
          <a:p>
            <a:endParaRPr lang="en-US" altLang="en-US" sz="2200"/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4238625" y="1914525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9" name="Chart" r:id="rId4" imgW="8286750" imgH="7229475" progId="Excel.Chart.8">
                  <p:embed followColorScheme="full"/>
                </p:oleObj>
              </mc:Choice>
              <mc:Fallback>
                <p:oleObj name="Chart" r:id="rId4" imgW="8286750" imgH="7229475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1914525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Big-Oh rules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r>
              <a:rPr lang="en-US" altLang="en-US"/>
              <a:t>If f(n) is a </a:t>
            </a:r>
            <a:r>
              <a:rPr lang="en-US" altLang="en-US">
                <a:solidFill>
                  <a:srgbClr val="FF0000"/>
                </a:solidFill>
              </a:rPr>
              <a:t>polynomial of degree d</a:t>
            </a:r>
            <a:r>
              <a:rPr lang="en-US" altLang="en-US"/>
              <a:t>, </a:t>
            </a:r>
          </a:p>
          <a:p>
            <a:pPr lvl="1"/>
            <a:r>
              <a:rPr lang="en-US" altLang="en-US"/>
              <a:t>then f(n) is </a:t>
            </a:r>
            <a:r>
              <a:rPr lang="en-US" altLang="en-US">
                <a:solidFill>
                  <a:srgbClr val="FF0000"/>
                </a:solidFill>
              </a:rPr>
              <a:t>O(n</a:t>
            </a:r>
            <a:r>
              <a:rPr lang="en-US" altLang="en-US" baseline="30000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/>
              <a:t>, i.e.</a:t>
            </a:r>
          </a:p>
          <a:p>
            <a:pPr lvl="2"/>
            <a:r>
              <a:rPr lang="en-US" altLang="en-US"/>
              <a:t>Drop lower-order terms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Drop constant factors</a:t>
            </a:r>
          </a:p>
          <a:p>
            <a:pPr lvl="2"/>
            <a:endParaRPr lang="en-US" altLang="en-US"/>
          </a:p>
          <a:p>
            <a:r>
              <a:rPr lang="en-US" altLang="en-US"/>
              <a:t>Use the </a:t>
            </a:r>
            <a:r>
              <a:rPr lang="en-US" altLang="en-US">
                <a:solidFill>
                  <a:srgbClr val="FF0000"/>
                </a:solidFill>
              </a:rPr>
              <a:t>smallest possible class</a:t>
            </a:r>
            <a:r>
              <a:rPr lang="en-US" altLang="en-US"/>
              <a:t> of functions</a:t>
            </a:r>
          </a:p>
          <a:p>
            <a:pPr lvl="1"/>
            <a:r>
              <a:rPr lang="en-US" altLang="en-US"/>
              <a:t>Say “2n is O(n)” and never, ever say “2n is O(n</a:t>
            </a:r>
            <a:r>
              <a:rPr lang="en-US" altLang="en-US" baseline="30000"/>
              <a:t>2</a:t>
            </a:r>
            <a:r>
              <a:rPr lang="en-US" altLang="en-US"/>
              <a:t>)”</a:t>
            </a:r>
          </a:p>
          <a:p>
            <a:pPr lvl="1"/>
            <a:endParaRPr lang="en-US" altLang="en-US"/>
          </a:p>
          <a:p>
            <a:r>
              <a:rPr lang="en-US" altLang="en-US"/>
              <a:t>Use the </a:t>
            </a:r>
            <a:r>
              <a:rPr lang="en-US" altLang="en-US">
                <a:solidFill>
                  <a:srgbClr val="FF0000"/>
                </a:solidFill>
              </a:rPr>
              <a:t>simplest expression</a:t>
            </a:r>
            <a:r>
              <a:rPr lang="en-US" altLang="en-US"/>
              <a:t> of the class</a:t>
            </a:r>
          </a:p>
          <a:p>
            <a:pPr lvl="1"/>
            <a:r>
              <a:rPr lang="en-US" altLang="en-US"/>
              <a:t>Say “3n+5 is O(n)” instead of “3n+5 is O(3n)”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Big-Oh notation: mathematical proof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Given functions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/>
              <a:t>and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/>
              <a:t>we say that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/>
              <a:t>is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if there are positive constants</a:t>
            </a:r>
            <a:br>
              <a:rPr lang="en-US" altLang="en-US"/>
            </a:b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/>
              <a:t> and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/>
              <a:t> such that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/>
              <a:t>for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>
                <a:sym typeface="Symbol" panose="05050102010706020507" pitchFamily="18" charset="2"/>
              </a:rPr>
              <a:t> is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>
              <a:lnSpc>
                <a:spcPct val="90000"/>
              </a:lnSpc>
            </a:pP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Pick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/>
              <a:t>and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/>
        </p:nvGraphicFramePr>
        <p:xfrm>
          <a:off x="3810000" y="24384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9" name="Chart" r:id="rId3" imgW="9182100" imgH="7258050" progId="Excel.Chart.8">
                  <p:embed followColorScheme="full"/>
                </p:oleObj>
              </mc:Choice>
              <mc:Fallback>
                <p:oleObj name="Chart" r:id="rId3" imgW="9182100" imgH="725805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384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Big-Oh example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19263"/>
            <a:ext cx="8229600" cy="4411662"/>
          </a:xfrm>
        </p:spPr>
        <p:txBody>
          <a:bodyPr/>
          <a:lstStyle/>
          <a:p>
            <a:r>
              <a:rPr lang="en-US" altLang="en-US"/>
              <a:t>Example: the function n</a:t>
            </a:r>
            <a:r>
              <a:rPr lang="en-US" altLang="en-US" baseline="30000"/>
              <a:t>2 </a:t>
            </a:r>
            <a:r>
              <a:rPr lang="en-US" altLang="en-US"/>
              <a:t>is not O(n)</a:t>
            </a:r>
          </a:p>
          <a:p>
            <a:pPr lvl="1"/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/>
            <a:endParaRPr lang="en-US" altLang="en-US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altLang="en-US"/>
          </a:p>
          <a:p>
            <a:pPr lvl="1"/>
            <a:r>
              <a:rPr lang="en-US" altLang="en-US"/>
              <a:t>The above inequality cannot be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    satisfied since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/>
              <a:t> must be a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    constant</a:t>
            </a:r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/>
        </p:nvGraphicFramePr>
        <p:xfrm>
          <a:off x="4067175" y="2238375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3" name="Chart" r:id="rId3" imgW="8448675" imgH="7448550" progId="Excel.Chart.8">
                  <p:embed followColorScheme="full"/>
                </p:oleObj>
              </mc:Choice>
              <mc:Fallback>
                <p:oleObj name="Chart" r:id="rId3" imgW="8448675" imgH="744855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38375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algorithm analysis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asymptotic analysis </a:t>
            </a:r>
          </a:p>
          <a:p>
            <a:pPr lvl="1"/>
            <a:r>
              <a:rPr lang="en-US" altLang="en-US"/>
              <a:t>Determines the running time in </a:t>
            </a:r>
            <a:r>
              <a:rPr lang="en-US" altLang="en-US">
                <a:solidFill>
                  <a:srgbClr val="FF0000"/>
                </a:solidFill>
              </a:rPr>
              <a:t>big-Oh notation</a:t>
            </a:r>
            <a:r>
              <a:rPr lang="en-US" altLang="en-US"/>
              <a:t>.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Two basic steps to perform the asymptotic analysis</a:t>
            </a:r>
          </a:p>
          <a:p>
            <a:pPr lvl="2"/>
            <a:r>
              <a:rPr lang="en-US" altLang="en-US"/>
              <a:t>Find the </a:t>
            </a:r>
            <a:r>
              <a:rPr lang="en-US" altLang="en-US">
                <a:solidFill>
                  <a:srgbClr val="FF0000"/>
                </a:solidFill>
              </a:rPr>
              <a:t>worst-case number</a:t>
            </a:r>
            <a:r>
              <a:rPr lang="en-US" altLang="en-US"/>
              <a:t> of operations </a:t>
            </a:r>
          </a:p>
          <a:p>
            <a:pPr lvl="3"/>
            <a:r>
              <a:rPr lang="en-US" altLang="en-US"/>
              <a:t>as a function of the </a:t>
            </a:r>
            <a:r>
              <a:rPr lang="en-US" altLang="en-US">
                <a:solidFill>
                  <a:srgbClr val="FF0000"/>
                </a:solidFill>
              </a:rPr>
              <a:t>input size</a:t>
            </a:r>
          </a:p>
          <a:p>
            <a:pPr lvl="3"/>
            <a:endParaRPr lang="en-US" altLang="en-US"/>
          </a:p>
          <a:p>
            <a:pPr lvl="2"/>
            <a:r>
              <a:rPr lang="en-US" altLang="en-US"/>
              <a:t>Then express this function with big-Oh notation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Example of arrayMax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altLang="en-US"/>
              <a:t>Example of analysis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759325"/>
          </a:xfrm>
        </p:spPr>
        <p:txBody>
          <a:bodyPr/>
          <a:lstStyle/>
          <a:p>
            <a:r>
              <a:rPr lang="en-US" altLang="en-US"/>
              <a:t>Find that algorithm executes at most </a:t>
            </a:r>
            <a:r>
              <a:rPr lang="en-US" altLang="en-US">
                <a:solidFill>
                  <a:srgbClr val="FF0000"/>
                </a:solidFill>
              </a:rPr>
              <a:t>8n-2 ops</a:t>
            </a:r>
          </a:p>
          <a:p>
            <a:endParaRPr lang="en-US" altLang="en-US"/>
          </a:p>
          <a:p>
            <a:r>
              <a:rPr lang="en-US" altLang="en-US"/>
              <a:t>Drop constant factors and lower order terms</a:t>
            </a:r>
          </a:p>
          <a:p>
            <a:endParaRPr lang="en-US" altLang="en-US"/>
          </a:p>
          <a:p>
            <a:r>
              <a:rPr lang="en-US" altLang="en-US"/>
              <a:t>Say that algorithm “</a:t>
            </a:r>
            <a:r>
              <a:rPr lang="en-US" altLang="en-US">
                <a:solidFill>
                  <a:srgbClr val="FF0000"/>
                </a:solidFill>
              </a:rPr>
              <a:t>runs in O(n) time</a:t>
            </a:r>
            <a:r>
              <a:rPr lang="en-US" altLang="en-US"/>
              <a:t>”</a:t>
            </a:r>
          </a:p>
          <a:p>
            <a:endParaRPr lang="en-US" altLang="en-US"/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2209800" y="3657600"/>
            <a:ext cx="4495800" cy="32051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maximum element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analysis (cont’d)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1719263"/>
            <a:ext cx="4495800" cy="4910137"/>
          </a:xfrm>
        </p:spPr>
        <p:txBody>
          <a:bodyPr/>
          <a:lstStyle/>
          <a:p>
            <a:r>
              <a:rPr lang="en-US" altLang="en-US"/>
              <a:t>Find statement</a:t>
            </a:r>
          </a:p>
          <a:p>
            <a:pPr lvl="1"/>
            <a:r>
              <a:rPr lang="en-US" altLang="en-US"/>
              <a:t>Executed most of the time</a:t>
            </a:r>
          </a:p>
          <a:p>
            <a:pPr lvl="1"/>
            <a:endParaRPr lang="en-US" altLang="en-US"/>
          </a:p>
          <a:p>
            <a:r>
              <a:rPr lang="en-US" altLang="en-US"/>
              <a:t>In this case</a:t>
            </a:r>
          </a:p>
          <a:p>
            <a:pPr lvl="1"/>
            <a:r>
              <a:rPr lang="en-US" altLang="en-US"/>
              <a:t>Statement inside inner loop</a:t>
            </a:r>
          </a:p>
          <a:p>
            <a:pPr lvl="1"/>
            <a:endParaRPr lang="en-US" altLang="en-US"/>
          </a:p>
          <a:p>
            <a:r>
              <a:rPr lang="en-US" altLang="en-US"/>
              <a:t>Total number of time</a:t>
            </a:r>
          </a:p>
          <a:p>
            <a:pPr lvl="1"/>
            <a:r>
              <a:rPr lang="en-US" altLang="en-US"/>
              <a:t>Inner loop is executed </a:t>
            </a:r>
          </a:p>
          <a:p>
            <a:pPr lvl="2"/>
            <a:r>
              <a:rPr lang="en-US" altLang="en-US"/>
              <a:t>=&gt; n(n-1)/2 </a:t>
            </a:r>
          </a:p>
          <a:p>
            <a:pPr lvl="2"/>
            <a:endParaRPr lang="en-US" altLang="en-US"/>
          </a:p>
          <a:p>
            <a:r>
              <a:rPr lang="en-US" altLang="en-US"/>
              <a:t>Running time is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endParaRPr lang="en-US" altLang="en-US" baseline="30000"/>
          </a:p>
        </p:txBody>
      </p:sp>
      <p:pic>
        <p:nvPicPr>
          <p:cNvPr id="527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40005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Intuition behind asymptotic notation</a:t>
            </a:r>
          </a:p>
        </p:txBody>
      </p:sp>
      <p:pic>
        <p:nvPicPr>
          <p:cNvPr id="528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30555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 you need to review (Chapter 3)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1663"/>
          </a:xfrm>
        </p:spPr>
        <p:txBody>
          <a:bodyPr/>
          <a:lstStyle/>
          <a:p>
            <a:r>
              <a:rPr lang="en-US" altLang="en-US"/>
              <a:t>Summations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Properties of logarithms and exponentials</a:t>
            </a:r>
          </a:p>
        </p:txBody>
      </p:sp>
      <p:pic>
        <p:nvPicPr>
          <p:cNvPr id="488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676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845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038600" y="3200400"/>
            <a:ext cx="4114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rgbClr val="FF1414"/>
                </a:solidFill>
              </a:rPr>
              <a:t>properties of logarithms:</a:t>
            </a:r>
            <a:endParaRPr lang="en-US" altLang="en-US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log</a:t>
            </a:r>
            <a:r>
              <a:rPr lang="en-US" altLang="en-US" sz="1900" baseline="-25000"/>
              <a:t>b</a:t>
            </a:r>
            <a:r>
              <a:rPr lang="en-US" altLang="en-US" sz="1900"/>
              <a:t>(xy) = log</a:t>
            </a:r>
            <a:r>
              <a:rPr lang="en-US" altLang="en-US" sz="1900" baseline="-25000"/>
              <a:t>b</a:t>
            </a:r>
            <a:r>
              <a:rPr lang="en-US" altLang="en-US" sz="1900"/>
              <a:t>x + log</a:t>
            </a:r>
            <a:r>
              <a:rPr lang="en-US" altLang="en-US" sz="1900" baseline="-25000"/>
              <a:t>b</a:t>
            </a:r>
            <a:r>
              <a:rPr lang="en-US" altLang="en-US" sz="1900"/>
              <a:t>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log</a:t>
            </a:r>
            <a:r>
              <a:rPr lang="en-US" altLang="en-US" sz="1900" baseline="-25000"/>
              <a:t>b</a:t>
            </a:r>
            <a:r>
              <a:rPr lang="en-US" altLang="en-US" sz="1900"/>
              <a:t> (x/y) = log</a:t>
            </a:r>
            <a:r>
              <a:rPr lang="en-US" altLang="en-US" sz="1900" baseline="-25000"/>
              <a:t>b</a:t>
            </a:r>
            <a:r>
              <a:rPr lang="en-US" altLang="en-US" sz="1900"/>
              <a:t>x - log</a:t>
            </a:r>
            <a:r>
              <a:rPr lang="en-US" altLang="en-US" sz="1900" baseline="-25000"/>
              <a:t>b</a:t>
            </a:r>
            <a:r>
              <a:rPr lang="en-US" altLang="en-US" sz="1900"/>
              <a:t>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log</a:t>
            </a:r>
            <a:r>
              <a:rPr lang="en-US" altLang="en-US" sz="1900" baseline="-25000"/>
              <a:t>b</a:t>
            </a:r>
            <a:r>
              <a:rPr lang="en-US" altLang="en-US" sz="1900"/>
              <a:t>xa = alog</a:t>
            </a:r>
            <a:r>
              <a:rPr lang="en-US" altLang="en-US" sz="1900" baseline="-25000"/>
              <a:t>b</a:t>
            </a:r>
            <a:r>
              <a:rPr lang="en-US" altLang="en-US" sz="1900"/>
              <a:t>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log</a:t>
            </a:r>
            <a:r>
              <a:rPr lang="en-US" altLang="en-US" sz="1900" baseline="-25000"/>
              <a:t>b</a:t>
            </a:r>
            <a:r>
              <a:rPr lang="en-US" altLang="en-US" sz="1900"/>
              <a:t>a = log</a:t>
            </a:r>
            <a:r>
              <a:rPr lang="en-US" altLang="en-US" sz="1900" baseline="-25000"/>
              <a:t>x</a:t>
            </a:r>
            <a:r>
              <a:rPr lang="en-US" altLang="en-US" sz="1900"/>
              <a:t>a/log</a:t>
            </a:r>
            <a:r>
              <a:rPr lang="en-US" altLang="en-US" sz="1900" baseline="-25000"/>
              <a:t>x</a:t>
            </a:r>
            <a:r>
              <a:rPr lang="en-US" altLang="en-US" sz="1900"/>
              <a:t>b</a:t>
            </a:r>
          </a:p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1800">
                <a:solidFill>
                  <a:srgbClr val="3028FF"/>
                </a:solidFill>
              </a:rPr>
              <a:t>:</a:t>
            </a:r>
            <a:endParaRPr lang="en-US" altLang="en-US" sz="18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a</a:t>
            </a:r>
            <a:r>
              <a:rPr lang="en-US" altLang="en-US" sz="1900" baseline="30000"/>
              <a:t>(b+c)</a:t>
            </a:r>
            <a:r>
              <a:rPr lang="en-US" altLang="en-US" sz="1900"/>
              <a:t> = a</a:t>
            </a:r>
            <a:r>
              <a:rPr lang="en-US" altLang="en-US" sz="1900" baseline="30000"/>
              <a:t>b</a:t>
            </a:r>
            <a:r>
              <a:rPr lang="en-US" altLang="en-US" sz="1900"/>
              <a:t>a </a:t>
            </a:r>
            <a:r>
              <a:rPr lang="en-US" altLang="en-US" sz="1900" baseline="30000"/>
              <a:t>c</a:t>
            </a:r>
            <a:endParaRPr lang="en-US" altLang="en-US" sz="19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a</a:t>
            </a:r>
            <a:r>
              <a:rPr lang="en-US" altLang="en-US" sz="1900" baseline="30000"/>
              <a:t>bc</a:t>
            </a:r>
            <a:r>
              <a:rPr lang="en-US" altLang="en-US" sz="1900"/>
              <a:t> = (a</a:t>
            </a:r>
            <a:r>
              <a:rPr lang="en-US" altLang="en-US" sz="1900" baseline="30000"/>
              <a:t>b</a:t>
            </a:r>
            <a:r>
              <a:rPr lang="en-US" altLang="en-US" sz="1900"/>
              <a:t>)</a:t>
            </a:r>
            <a:r>
              <a:rPr lang="en-US" altLang="en-US" sz="1900" baseline="30000"/>
              <a:t>c</a:t>
            </a:r>
            <a:endParaRPr lang="en-US" altLang="en-US" sz="19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a</a:t>
            </a:r>
            <a:r>
              <a:rPr lang="en-US" altLang="en-US" sz="1900" baseline="30000"/>
              <a:t>b</a:t>
            </a:r>
            <a:r>
              <a:rPr lang="en-US" altLang="en-US" sz="1900"/>
              <a:t> /a</a:t>
            </a:r>
            <a:r>
              <a:rPr lang="en-US" altLang="en-US" sz="1900" baseline="30000"/>
              <a:t>c</a:t>
            </a:r>
            <a:r>
              <a:rPr lang="en-US" altLang="en-US" sz="1900"/>
              <a:t> = a</a:t>
            </a:r>
            <a:r>
              <a:rPr lang="en-US" altLang="en-US" sz="1900" baseline="30000"/>
              <a:t>(b-c)</a:t>
            </a:r>
            <a:endParaRPr lang="en-US" altLang="en-US" sz="19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b = a </a:t>
            </a:r>
            <a:r>
              <a:rPr lang="en-US" altLang="en-US" sz="1900" baseline="30000"/>
              <a:t>log</a:t>
            </a:r>
            <a:r>
              <a:rPr lang="en-US" altLang="en-US" sz="1900" baseline="-11000"/>
              <a:t>a</a:t>
            </a:r>
            <a:r>
              <a:rPr lang="en-US" altLang="en-US" sz="1900" baseline="30000"/>
              <a:t>b</a:t>
            </a:r>
            <a:endParaRPr lang="en-US" altLang="en-US" sz="19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b</a:t>
            </a:r>
            <a:r>
              <a:rPr lang="en-US" altLang="en-US" sz="1900" baseline="30000"/>
              <a:t>c</a:t>
            </a:r>
            <a:r>
              <a:rPr lang="en-US" altLang="en-US" sz="1900"/>
              <a:t> = a </a:t>
            </a:r>
            <a:r>
              <a:rPr lang="en-US" altLang="en-US" sz="1900" baseline="30000"/>
              <a:t>c*log</a:t>
            </a:r>
            <a:r>
              <a:rPr lang="en-US" altLang="en-US" sz="1900" baseline="-11000"/>
              <a:t>a</a:t>
            </a:r>
            <a:r>
              <a:rPr lang="en-US" altLang="en-US" sz="1900" baseline="30000"/>
              <a:t>b</a:t>
            </a:r>
            <a:endParaRPr lang="en-US" altLang="en-US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	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  <a:p>
            <a:endParaRPr lang="en-US" altLang="en-US"/>
          </a:p>
          <a:p>
            <a:r>
              <a:rPr lang="en-US" altLang="en-US"/>
              <a:t>Pseudo-code</a:t>
            </a:r>
          </a:p>
          <a:p>
            <a:endParaRPr lang="en-US" altLang="en-US"/>
          </a:p>
          <a:p>
            <a:r>
              <a:rPr lang="en-US" altLang="en-US"/>
              <a:t>Analysis of algorithms</a:t>
            </a:r>
          </a:p>
          <a:p>
            <a:endParaRPr lang="en-US" altLang="en-US"/>
          </a:p>
          <a:p>
            <a:r>
              <a:rPr lang="en-US" altLang="en-US"/>
              <a:t>Asymptotic notations</a:t>
            </a:r>
          </a:p>
          <a:p>
            <a:endParaRPr lang="en-US" altLang="en-US"/>
          </a:p>
          <a:p>
            <a:r>
              <a:rPr lang="en-US" altLang="en-US"/>
              <a:t>Asymptotic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Experimental studies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138737"/>
          </a:xfrm>
        </p:spPr>
        <p:txBody>
          <a:bodyPr/>
          <a:lstStyle/>
          <a:p>
            <a:r>
              <a:rPr lang="en-US" altLang="en-US"/>
              <a:t>Run the program with various data sets</a:t>
            </a:r>
          </a:p>
          <a:p>
            <a:pPr lvl="1"/>
            <a:r>
              <a:rPr lang="en-US" altLang="en-US"/>
              <a:t>In a computer, and measure the wall clock time</a:t>
            </a:r>
          </a:p>
          <a:p>
            <a:endParaRPr lang="en-US" altLang="en-US"/>
          </a:p>
          <a:p>
            <a:r>
              <a:rPr lang="en-US" altLang="en-US"/>
              <a:t>In other words, </a:t>
            </a:r>
          </a:p>
          <a:p>
            <a:pPr lvl="1"/>
            <a:r>
              <a:rPr lang="en-US" altLang="en-US"/>
              <a:t>Write a program </a:t>
            </a:r>
          </a:p>
          <a:p>
            <a:pPr lvl="2"/>
            <a:r>
              <a:rPr lang="en-US" altLang="en-US"/>
              <a:t>implementing the algorithm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Run program </a:t>
            </a:r>
          </a:p>
          <a:p>
            <a:pPr lvl="2"/>
            <a:r>
              <a:rPr lang="en-US" altLang="en-US"/>
              <a:t>with inputs of varying size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Get an accurate measure </a:t>
            </a:r>
          </a:p>
          <a:p>
            <a:pPr lvl="2"/>
            <a:r>
              <a:rPr lang="en-US" altLang="en-US"/>
              <a:t>of running time and plot result</a:t>
            </a:r>
          </a:p>
          <a:p>
            <a:pPr lvl="1"/>
            <a:endParaRPr lang="en-US" altLang="en-US"/>
          </a:p>
        </p:txBody>
      </p:sp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4876800" y="2590800"/>
          <a:ext cx="406558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9" name="Chart" r:id="rId4" imgW="4429125" imgH="4648200" progId="MSGraph.Chart.8">
                  <p:embed followColorScheme="full"/>
                </p:oleObj>
              </mc:Choice>
              <mc:Fallback>
                <p:oleObj name="Chart" r:id="rId4" imgW="4429125" imgH="46482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406558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experiments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Perceived limitations of experiments include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compare algA to algB, both algorithms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must be implemented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Ideally, algA and algB are to be compared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on the same hardware and under same software environments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Experiments can be done only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on a limited set of test inputs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=&gt; it is critical that there is sufficient number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of representative test cases (hard problem)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altLang="en-US"/>
              <a:t>Algorithms, and inputs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Running time of algorithms 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Typically depends on the input set, and its size (</a:t>
            </a:r>
            <a:r>
              <a:rPr lang="en-US" altLang="en-US" sz="2100">
                <a:solidFill>
                  <a:srgbClr val="FF0000"/>
                </a:solidFill>
              </a:rPr>
              <a:t>n</a:t>
            </a:r>
            <a:r>
              <a:rPr lang="en-US" altLang="en-US" sz="2100"/>
              <a:t>)</a:t>
            </a:r>
          </a:p>
          <a:p>
            <a:pPr lvl="1"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200"/>
              <a:t>We describe it using functions of </a:t>
            </a:r>
            <a:r>
              <a:rPr lang="en-US" altLang="en-US" sz="2200">
                <a:solidFill>
                  <a:srgbClr val="FF0000"/>
                </a:solidFill>
              </a:rPr>
              <a:t>n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1433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3402013" y="44386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1936750" y="44370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512007" name="Group 7"/>
          <p:cNvGrpSpPr>
            <a:grpSpLocks/>
          </p:cNvGrpSpPr>
          <p:nvPr/>
        </p:nvGrpSpPr>
        <p:grpSpPr bwMode="auto">
          <a:xfrm>
            <a:off x="5240338" y="3195638"/>
            <a:ext cx="1236662" cy="976312"/>
            <a:chOff x="4193" y="2328"/>
            <a:chExt cx="779" cy="615"/>
          </a:xfrm>
        </p:grpSpPr>
        <p:sp>
          <p:nvSpPr>
            <p:cNvPr id="512008" name="Freeform 8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09" name="Freeform 9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0" name="Freeform 10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1" name="Freeform 11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2" name="Freeform 12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3" name="Freeform 13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4" name="Freeform 14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5" name="Freeform 15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17" name="Freeform 17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8" name="Freeform 18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19" name="Freeform 19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0" name="Freeform 20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1" name="Freeform 21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2" name="Freeform 22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3" name="Freeform 23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4" name="Freeform 24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5" name="Freeform 25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6" name="Freeform 26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7" name="Freeform 27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8" name="Freeform 28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29" name="Freeform 29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0" name="Freeform 30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1" name="Freeform 31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2" name="Line 32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33" name="Freeform 33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4" name="Freeform 34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5" name="Freeform 35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6" name="Freeform 36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7" name="Freeform 37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8" name="Freeform 38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39" name="Freeform 39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0" name="Freeform 40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1" name="Freeform 41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2" name="Freeform 42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3" name="Freeform 43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4" name="Freeform 44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5" name="Freeform 45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6" name="Freeform 46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7" name="Freeform 47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48" name="Line 48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49" name="Freeform 49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0" name="Freeform 50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1" name="Freeform 51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2" name="Freeform 52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3" name="Freeform 53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4" name="Freeform 54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5" name="Freeform 55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6" name="Freeform 56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7" name="Freeform 57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8" name="Freeform 58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59" name="Freeform 59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0" name="Freeform 60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1" name="Freeform 61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2" name="Freeform 62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3" name="Freeform 63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4" name="Line 64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65" name="Freeform 65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6" name="Freeform 66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7" name="Freeform 67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8" name="Freeform 68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69" name="Freeform 69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0" name="Freeform 70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1" name="Freeform 71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72" name="Rectangle 72"/>
          <p:cNvSpPr>
            <a:spLocks noChangeArrowheads="1"/>
          </p:cNvSpPr>
          <p:nvPr/>
        </p:nvSpPr>
        <p:spPr bwMode="auto">
          <a:xfrm>
            <a:off x="5407025" y="44386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  <a:latin typeface="Tahoma" panose="020B0604030504040204" pitchFamily="34" charset="0"/>
            </a:endParaRPr>
          </a:p>
        </p:txBody>
      </p:sp>
      <p:grpSp>
        <p:nvGrpSpPr>
          <p:cNvPr id="512073" name="Group 73"/>
          <p:cNvGrpSpPr>
            <a:grpSpLocks/>
          </p:cNvGrpSpPr>
          <p:nvPr/>
        </p:nvGrpSpPr>
        <p:grpSpPr bwMode="auto">
          <a:xfrm>
            <a:off x="1717675" y="3195638"/>
            <a:ext cx="1154113" cy="976312"/>
            <a:chOff x="1974" y="2320"/>
            <a:chExt cx="727" cy="615"/>
          </a:xfrm>
        </p:grpSpPr>
        <p:sp>
          <p:nvSpPr>
            <p:cNvPr id="512074" name="Freeform 74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5" name="Oval 75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6" name="Oval 76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7" name="Freeform 77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8" name="Freeform 78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79" name="Freeform 79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0" name="Freeform 80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1" name="Freeform 81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2" name="Freeform 82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3" name="Freeform 83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4" name="Freeform 84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5" name="Line 85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6" name="Freeform 86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7" name="Freeform 87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8" name="Freeform 88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89" name="Oval 89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0" name="Oval 90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1" name="Freeform 91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2" name="Freeform 92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3" name="Freeform 93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4" name="Freeform 94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5" name="Freeform 95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6" name="Freeform 96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7" name="Freeform 97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8" name="Freeform 98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99" name="Line 99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0" name="Freeform 100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1" name="Freeform 101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2" name="Freeform 102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3" name="Oval 103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4" name="Oval 104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5" name="Freeform 105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6" name="Freeform 106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7" name="Freeform 107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8" name="Freeform 108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09" name="Freeform 109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0" name="Freeform 110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1" name="Freeform 111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2" name="Freeform 112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3" name="Line 113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4" name="Freeform 114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5" name="Freeform 115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6" name="Freeform 116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7" name="Freeform 117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8" name="Freeform 118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19" name="Freeform 119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0" name="Freeform 120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1" name="Freeform 121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2" name="Freeform 122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3" name="Freeform 123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4" name="Freeform 124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5" name="Line 125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6" name="Freeform 126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27" name="Freeform 127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28" name="Group 128"/>
          <p:cNvGrpSpPr>
            <a:grpSpLocks/>
          </p:cNvGrpSpPr>
          <p:nvPr/>
        </p:nvGrpSpPr>
        <p:grpSpPr bwMode="auto">
          <a:xfrm>
            <a:off x="3498850" y="3124200"/>
            <a:ext cx="1114425" cy="1119188"/>
            <a:chOff x="3110" y="2304"/>
            <a:chExt cx="702" cy="705"/>
          </a:xfrm>
        </p:grpSpPr>
        <p:sp>
          <p:nvSpPr>
            <p:cNvPr id="512129" name="Rectangle 129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130" name="Group 13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12131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2132" name="AutoShape 13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12133" name="AutoShape 13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12134" name="AutoShape 134"/>
          <p:cNvSpPr>
            <a:spLocks noChangeArrowheads="1"/>
          </p:cNvSpPr>
          <p:nvPr/>
        </p:nvSpPr>
        <p:spPr bwMode="auto">
          <a:xfrm>
            <a:off x="2994025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5" name="AutoShape 135"/>
          <p:cNvSpPr>
            <a:spLocks noChangeArrowheads="1"/>
          </p:cNvSpPr>
          <p:nvPr/>
        </p:nvSpPr>
        <p:spPr bwMode="auto">
          <a:xfrm>
            <a:off x="4735513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6" name="Text Box 136"/>
          <p:cNvSpPr txBox="1">
            <a:spLocks noChangeArrowheads="1"/>
          </p:cNvSpPr>
          <p:nvPr/>
        </p:nvSpPr>
        <p:spPr bwMode="auto">
          <a:xfrm>
            <a:off x="3870325" y="26273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T(n)</a:t>
            </a:r>
          </a:p>
        </p:txBody>
      </p:sp>
      <p:sp>
        <p:nvSpPr>
          <p:cNvPr id="512137" name="Text Box 137"/>
          <p:cNvSpPr txBox="1">
            <a:spLocks noChangeArrowheads="1"/>
          </p:cNvSpPr>
          <p:nvPr/>
        </p:nvSpPr>
        <p:spPr bwMode="auto">
          <a:xfrm>
            <a:off x="1981200" y="2605088"/>
            <a:ext cx="71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n =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676400"/>
            <a:ext cx="21050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altLang="en-US"/>
              <a:t>Average case vs. Worst case</a:t>
            </a:r>
          </a:p>
        </p:txBody>
      </p:sp>
      <p:sp>
        <p:nvSpPr>
          <p:cNvPr id="400388" name="AutoShape 4"/>
          <p:cNvSpPr>
            <a:spLocks noChangeAspect="1" noChangeArrowheads="1"/>
          </p:cNvSpPr>
          <p:nvPr>
            <p:ph type="body" idx="1"/>
          </p:nvPr>
        </p:nvSpPr>
        <p:spPr>
          <a:xfrm>
            <a:off x="-76200" y="1219200"/>
            <a:ext cx="6934200" cy="50292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average case behavior</a:t>
            </a:r>
            <a:r>
              <a:rPr lang="en-US" altLang="en-US"/>
              <a:t> 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is harder</a:t>
            </a:r>
            <a:r>
              <a:rPr lang="en-US" altLang="en-US"/>
              <a:t> to analyze since </a:t>
            </a:r>
          </a:p>
          <a:p>
            <a:pPr lvl="2"/>
            <a:r>
              <a:rPr lang="en-US" altLang="en-US"/>
              <a:t>You need to know a probability distribution of input</a:t>
            </a:r>
          </a:p>
          <a:p>
            <a:endParaRPr lang="en-US" altLang="en-US"/>
          </a:p>
          <a:p>
            <a:r>
              <a:rPr lang="en-US" altLang="en-US"/>
              <a:t>We focus on the worst case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running time</a:t>
            </a:r>
          </a:p>
          <a:p>
            <a:pPr lvl="1"/>
            <a:r>
              <a:rPr lang="en-US" altLang="en-US"/>
              <a:t>In certain apps (air traffic control,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    weapon systems, etc)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Knowing the worst case time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     is important</a:t>
            </a:r>
          </a:p>
        </p:txBody>
      </p:sp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5429250" y="265747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2" name="Chart" r:id="rId5" imgW="3943350" imgH="4200525" progId="MSGraph.Chart.8">
                  <p:embed followColorScheme="full"/>
                </p:oleObj>
              </mc:Choice>
              <mc:Fallback>
                <p:oleObj name="Chart" r:id="rId5" imgW="3943350" imgH="420052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657475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 analysis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of the advantages include</a:t>
            </a:r>
          </a:p>
          <a:p>
            <a:pPr lvl="1"/>
            <a:r>
              <a:rPr lang="en-US" altLang="en-US"/>
              <a:t>Uses a high-level description (pseudo-code) of algorithm</a:t>
            </a:r>
          </a:p>
          <a:p>
            <a:pPr lvl="2"/>
            <a:r>
              <a:rPr lang="en-US" altLang="en-US"/>
              <a:t>Instead of an implementation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Characterizes running time as a function of input size n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Allows us to evaluate the speed of an algorithm</a:t>
            </a:r>
          </a:p>
          <a:p>
            <a:pPr lvl="2"/>
            <a:r>
              <a:rPr lang="en-US" altLang="en-US"/>
              <a:t>Independent of the hardware/software environment</a:t>
            </a:r>
          </a:p>
        </p:txBody>
      </p:sp>
      <p:pic>
        <p:nvPicPr>
          <p:cNvPr id="486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5295900"/>
            <a:ext cx="66579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methodology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altLang="en-US" sz="2200"/>
              <a:t>Independent of </a:t>
            </a:r>
          </a:p>
          <a:p>
            <a:pPr lvl="1"/>
            <a:r>
              <a:rPr lang="en-US" altLang="en-US" sz="2100">
                <a:solidFill>
                  <a:srgbClr val="FF0000"/>
                </a:solidFill>
              </a:rPr>
              <a:t>implementation hardware and software environments</a:t>
            </a:r>
          </a:p>
          <a:p>
            <a:pPr lvl="1"/>
            <a:endParaRPr lang="en-US" altLang="en-US" sz="2100">
              <a:solidFill>
                <a:srgbClr val="FF0000"/>
              </a:solidFill>
            </a:endParaRPr>
          </a:p>
          <a:p>
            <a:r>
              <a:rPr lang="en-US" altLang="en-US" sz="2200"/>
              <a:t>Actual elapsed time depends on</a:t>
            </a:r>
          </a:p>
          <a:p>
            <a:pPr lvl="1"/>
            <a:r>
              <a:rPr lang="en-US" altLang="en-US" sz="2100">
                <a:solidFill>
                  <a:srgbClr val="FF0000"/>
                </a:solidFill>
              </a:rPr>
              <a:t>Hardware, software (os), compiler</a:t>
            </a:r>
          </a:p>
          <a:p>
            <a:pPr lvl="1"/>
            <a:endParaRPr lang="en-US" altLang="en-US" sz="2100">
              <a:solidFill>
                <a:srgbClr val="FF0000"/>
              </a:solidFill>
            </a:endParaRPr>
          </a:p>
          <a:p>
            <a:r>
              <a:rPr lang="en-US" altLang="en-US" sz="2200"/>
              <a:t>Use </a:t>
            </a:r>
            <a:r>
              <a:rPr lang="en-US" altLang="en-US" sz="2200">
                <a:solidFill>
                  <a:srgbClr val="FF0000"/>
                </a:solidFill>
              </a:rPr>
              <a:t>high-level description</a:t>
            </a:r>
            <a:r>
              <a:rPr lang="en-US" altLang="en-US" sz="2200"/>
              <a:t> of the algorithm</a:t>
            </a:r>
          </a:p>
          <a:p>
            <a:pPr lvl="1"/>
            <a:r>
              <a:rPr lang="en-US" altLang="en-US" sz="2100"/>
              <a:t>instead of one of its implementations</a:t>
            </a:r>
          </a:p>
          <a:p>
            <a:pPr lvl="1"/>
            <a:endParaRPr lang="en-US" altLang="en-US" sz="2100"/>
          </a:p>
          <a:p>
            <a:r>
              <a:rPr lang="en-US" altLang="en-US" sz="2200"/>
              <a:t>Worry about order of magnitude</a:t>
            </a:r>
          </a:p>
          <a:p>
            <a:pPr lvl="1"/>
            <a:r>
              <a:rPr lang="en-US" altLang="en-US" sz="2100">
                <a:solidFill>
                  <a:srgbClr val="FF0000"/>
                </a:solidFill>
              </a:rPr>
              <a:t>Count steps (don’t worry about of time each steps takes)</a:t>
            </a:r>
          </a:p>
          <a:p>
            <a:pPr lvl="1"/>
            <a:endParaRPr lang="en-US" altLang="en-US" sz="2100">
              <a:solidFill>
                <a:srgbClr val="FF0000"/>
              </a:solidFill>
            </a:endParaRPr>
          </a:p>
          <a:p>
            <a:pPr lvl="1"/>
            <a:r>
              <a:rPr lang="en-US" altLang="en-US" sz="2100">
                <a:solidFill>
                  <a:srgbClr val="FF0000"/>
                </a:solidFill>
              </a:rPr>
              <a:t>Ignore multiplicative constants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1031</TotalTime>
  <Words>1193</Words>
  <Application>Microsoft Office PowerPoint</Application>
  <PresentationFormat>On-screen Show (4:3)</PresentationFormat>
  <Paragraphs>325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Times New Roman</vt:lpstr>
      <vt:lpstr>Wingdings</vt:lpstr>
      <vt:lpstr>Times</vt:lpstr>
      <vt:lpstr>Tahoma</vt:lpstr>
      <vt:lpstr>Symbol</vt:lpstr>
      <vt:lpstr>Courier New</vt:lpstr>
      <vt:lpstr>Network</vt:lpstr>
      <vt:lpstr>Microsoft Graph 2000 Chart</vt:lpstr>
      <vt:lpstr>Microsoft Clip Gallery</vt:lpstr>
      <vt:lpstr>Microsoft Excel Chart</vt:lpstr>
      <vt:lpstr>Analysis of algorithms</vt:lpstr>
      <vt:lpstr>What are we going to learn?</vt:lpstr>
      <vt:lpstr>Overview </vt:lpstr>
      <vt:lpstr>Experimental studies</vt:lpstr>
      <vt:lpstr>Limitations of experiments</vt:lpstr>
      <vt:lpstr>Algorithms, and inputs</vt:lpstr>
      <vt:lpstr>Average case vs. Worst case</vt:lpstr>
      <vt:lpstr>Worst case analysis</vt:lpstr>
      <vt:lpstr>General methodology</vt:lpstr>
      <vt:lpstr>Pseudo-code</vt:lpstr>
      <vt:lpstr>Pseudocode Details</vt:lpstr>
      <vt:lpstr>How to count steps</vt:lpstr>
      <vt:lpstr>How to count steps: iteration</vt:lpstr>
      <vt:lpstr>How to count steps: switch or if else</vt:lpstr>
      <vt:lpstr>Counting Primitive Operations </vt:lpstr>
      <vt:lpstr>Estimating Running Time</vt:lpstr>
      <vt:lpstr>Growth Rate of Running Time</vt:lpstr>
      <vt:lpstr>Big-Oh Notation</vt:lpstr>
      <vt:lpstr>Big-Oh Example</vt:lpstr>
      <vt:lpstr>Constant factors</vt:lpstr>
      <vt:lpstr>Seven important functions</vt:lpstr>
      <vt:lpstr>Big-Oh rules</vt:lpstr>
      <vt:lpstr>Big-Oh notation: mathematical proof</vt:lpstr>
      <vt:lpstr>Big-Oh example</vt:lpstr>
      <vt:lpstr>Asymptotic algorithm analysis</vt:lpstr>
      <vt:lpstr>Example of analysis</vt:lpstr>
      <vt:lpstr>Example of analysis (cont’d)</vt:lpstr>
      <vt:lpstr>Intuition behind asymptotic notation</vt:lpstr>
      <vt:lpstr>Math you need to review (Chapter 3)</vt:lpstr>
    </vt:vector>
  </TitlesOfParts>
  <Company>Lebanese 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281</cp:revision>
  <cp:lastPrinted>1601-01-01T00:00:00Z</cp:lastPrinted>
  <dcterms:created xsi:type="dcterms:W3CDTF">2006-10-15T06:08:27Z</dcterms:created>
  <dcterms:modified xsi:type="dcterms:W3CDTF">2015-10-28T05:53:13Z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