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3" r:id="rId1"/>
  </p:sldMasterIdLst>
  <p:notesMasterIdLst>
    <p:notesMasterId r:id="rId10"/>
  </p:notesMasterIdLst>
  <p:handoutMasterIdLst>
    <p:handoutMasterId r:id="rId11"/>
  </p:handoutMasterIdLst>
  <p:sldIdLst>
    <p:sldId id="318" r:id="rId2"/>
    <p:sldId id="319" r:id="rId3"/>
    <p:sldId id="320" r:id="rId4"/>
    <p:sldId id="310" r:id="rId5"/>
    <p:sldId id="311" r:id="rId6"/>
    <p:sldId id="315" r:id="rId7"/>
    <p:sldId id="316" r:id="rId8"/>
    <p:sldId id="317" r:id="rId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85848" autoAdjust="0"/>
  </p:normalViewPr>
  <p:slideViewPr>
    <p:cSldViewPr>
      <p:cViewPr varScale="1">
        <p:scale>
          <a:sx n="101" d="100"/>
          <a:sy n="101" d="100"/>
        </p:scale>
        <p:origin x="126" y="2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-2490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345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345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345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97D4065-3DDA-4260-B494-1AA3C75D124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548333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3440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3440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440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3440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3440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358D503-C19A-4B29-9482-1B682A75BE4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227401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709A975-B42C-4FDC-9498-B7FE96F62F7D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516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6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A pseudo code is more structured than English prose and less detailed than a program. Moreover, it hides program design issues.</a:t>
            </a:r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825490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709A975-B42C-4FDC-9498-B7FE96F62F7D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516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6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A pseudo code is more structured than English prose and less detailed than a program. Moreover, it hides program design issues.</a:t>
            </a:r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19630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709A975-B42C-4FDC-9498-B7FE96F62F7D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516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6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A pseudo code is more structured than English prose and less detailed than a program. Moreover, it hides program design issues.</a:t>
            </a:r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670525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8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153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32154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 sz="2800"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321541" name="Rectangle 5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21542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21543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D59BE3F6-EBDB-4CD9-B768-EFF287E081CB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321544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321545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546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547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548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549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550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551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552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553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554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555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556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557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558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559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560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561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562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563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564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565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566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567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568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569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570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571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572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573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574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575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21576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F83339-A6E1-4363-AB06-AF98F4E78EE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63608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01E337-4C72-4701-A0A9-7D627DCB345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33137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719263"/>
            <a:ext cx="4038600" cy="21288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000500"/>
            <a:ext cx="4038600" cy="21304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304800" y="64008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5E147D0B-43DE-44E3-9AF0-66A7170611A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01909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719263"/>
            <a:ext cx="4038600" cy="21288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719263"/>
            <a:ext cx="4038600" cy="21288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4000500"/>
            <a:ext cx="4038600" cy="21304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4000500"/>
            <a:ext cx="4038600" cy="21304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304800" y="64008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1557E9F1-F64F-4FFF-947D-0D7CB5C8E1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8654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88AC02-2792-4302-996A-F936E0947CA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70648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52253E-32F1-4AB6-BF2A-73DE4EAE3A8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97236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6BC82C-D0DF-4DE5-AD1D-00F26A258A5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17757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E66958-195C-494F-A62F-B8DB4B30C2B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26645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F1EFFD-E02E-42AE-855B-7F2697C5D2D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38253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804FCF-C1DB-40EF-9E1E-5592AF0A757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61371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AC0CC2-70A5-4980-9110-C04A0080890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59635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999F5D-922C-4E42-87AB-BF71DAD26BD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72425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051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2051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320517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4800" y="64008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endParaRPr lang="en-US" altLang="en-US"/>
          </a:p>
        </p:txBody>
      </p:sp>
      <p:sp>
        <p:nvSpPr>
          <p:cNvPr id="32051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endParaRPr lang="en-US" altLang="en-US"/>
          </a:p>
        </p:txBody>
      </p:sp>
      <p:sp>
        <p:nvSpPr>
          <p:cNvPr id="32051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A8710FF5-EADE-4A79-9E64-F03BFC382620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320520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320521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522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523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524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525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526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527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528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529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530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531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532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533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534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535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536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537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538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539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540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541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542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543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544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545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546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547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548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549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550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551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</p:sldLayoutIdLst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39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987425" indent="-293688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1113" indent="-292100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986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Pseudo-code 1</a:t>
            </a:r>
            <a:endParaRPr lang="en-US" altLang="en-US" dirty="0"/>
          </a:p>
        </p:txBody>
      </p:sp>
      <p:sp>
        <p:nvSpPr>
          <p:cNvPr id="515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411663"/>
          </a:xfrm>
        </p:spPr>
        <p:txBody>
          <a:bodyPr/>
          <a:lstStyle/>
          <a:p>
            <a:endParaRPr lang="en-US" altLang="en-US" dirty="0" smtClean="0"/>
          </a:p>
          <a:p>
            <a:endParaRPr lang="en-US" altLang="en-US" dirty="0"/>
          </a:p>
          <a:p>
            <a:endParaRPr lang="en-US" altLang="en-US" dirty="0" smtClean="0"/>
          </a:p>
          <a:p>
            <a:endParaRPr lang="en-US" altLang="en-US" dirty="0"/>
          </a:p>
          <a:p>
            <a:endParaRPr lang="en-US" altLang="en-US" dirty="0" smtClean="0"/>
          </a:p>
          <a:p>
            <a:endParaRPr lang="en-US" altLang="en-US" dirty="0"/>
          </a:p>
          <a:p>
            <a:endParaRPr lang="en-US" altLang="en-US" dirty="0" smtClean="0"/>
          </a:p>
          <a:p>
            <a:endParaRPr lang="en-US" altLang="en-US" dirty="0"/>
          </a:p>
          <a:p>
            <a:r>
              <a:rPr lang="en-US" altLang="en-US" dirty="0" smtClean="0"/>
              <a:t>Running time of algorithm is O(n)</a:t>
            </a:r>
            <a:endParaRPr lang="en-US" altLang="en-US" dirty="0"/>
          </a:p>
        </p:txBody>
      </p:sp>
      <p:sp>
        <p:nvSpPr>
          <p:cNvPr id="515076" name="Text Box 4"/>
          <p:cNvSpPr txBox="1">
            <a:spLocks noChangeArrowheads="1"/>
          </p:cNvSpPr>
          <p:nvPr/>
        </p:nvSpPr>
        <p:spPr bwMode="auto">
          <a:xfrm>
            <a:off x="1981200" y="1676400"/>
            <a:ext cx="4495800" cy="3205163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defTabSz="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defTabSz="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defTabSz="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defTabSz="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defTabSz="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defTabSz="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defTabSz="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defTabSz="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Algorithm1</a:t>
            </a:r>
            <a:r>
              <a:rPr lang="en-US" altLang="en-US" sz="2400" dirty="0" smtClean="0">
                <a:latin typeface="Times New Roman" panose="02020603050405020304" pitchFamily="18" charset="0"/>
              </a:rPr>
              <a:t> </a:t>
            </a:r>
            <a:r>
              <a:rPr lang="en-US" altLang="en-US" sz="2400" b="1" i="1" dirty="0" err="1">
                <a:solidFill>
                  <a:schemeClr val="tx2"/>
                </a:solidFill>
                <a:latin typeface="Times New Roman" panose="02020603050405020304" pitchFamily="18" charset="0"/>
              </a:rPr>
              <a:t>arrayMax</a:t>
            </a:r>
            <a:r>
              <a:rPr lang="en-US" altLang="en-US" sz="2400" dirty="0">
                <a:solidFill>
                  <a:schemeClr val="tx2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sz="24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A</a:t>
            </a:r>
            <a:r>
              <a:rPr lang="en-US" altLang="en-US" sz="2400" dirty="0">
                <a:solidFill>
                  <a:schemeClr val="tx2"/>
                </a:solidFill>
                <a:latin typeface="Times New Roman" panose="02020603050405020304" pitchFamily="18" charset="0"/>
              </a:rPr>
              <a:t>, </a:t>
            </a:r>
            <a:r>
              <a:rPr lang="en-US" altLang="en-US" sz="24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n</a:t>
            </a:r>
            <a:r>
              <a:rPr lang="en-US" altLang="en-US" sz="2400" dirty="0">
                <a:solidFill>
                  <a:schemeClr val="tx2"/>
                </a:solidFill>
                <a:latin typeface="Times New Roman" panose="02020603050405020304" pitchFamily="18" charset="0"/>
              </a:rPr>
              <a:t>)</a:t>
            </a:r>
          </a:p>
          <a:p>
            <a:r>
              <a:rPr lang="en-US" altLang="en-US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	</a:t>
            </a:r>
            <a:r>
              <a:rPr lang="en-US" alt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Input</a:t>
            </a:r>
            <a:r>
              <a:rPr lang="en-US" altLang="en-US" sz="2400" dirty="0">
                <a:latin typeface="Times New Roman" panose="02020603050405020304" pitchFamily="18" charset="0"/>
              </a:rPr>
              <a:t> </a:t>
            </a:r>
            <a:r>
              <a:rPr lang="en-US" altLang="en-US" sz="2400" dirty="0">
                <a:solidFill>
                  <a:schemeClr val="accent2"/>
                </a:solidFill>
                <a:latin typeface="Times New Roman" panose="02020603050405020304" pitchFamily="18" charset="0"/>
              </a:rPr>
              <a:t>array </a:t>
            </a:r>
            <a:r>
              <a:rPr lang="en-US" altLang="en-US" sz="24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A</a:t>
            </a:r>
            <a:r>
              <a:rPr lang="en-US" altLang="en-US" sz="2400" dirty="0">
                <a:solidFill>
                  <a:schemeClr val="accent2"/>
                </a:solidFill>
                <a:latin typeface="Times New Roman" panose="02020603050405020304" pitchFamily="18" charset="0"/>
              </a:rPr>
              <a:t> of </a:t>
            </a:r>
            <a:r>
              <a:rPr lang="en-US" altLang="en-US" sz="24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n</a:t>
            </a:r>
            <a:r>
              <a:rPr lang="en-US" altLang="en-US" sz="2400" dirty="0">
                <a:solidFill>
                  <a:schemeClr val="accent2"/>
                </a:solidFill>
                <a:latin typeface="Times New Roman" panose="02020603050405020304" pitchFamily="18" charset="0"/>
              </a:rPr>
              <a:t> integers</a:t>
            </a:r>
          </a:p>
          <a:p>
            <a:r>
              <a:rPr lang="en-US" altLang="en-US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	</a:t>
            </a:r>
            <a:r>
              <a:rPr lang="en-US" alt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Output</a:t>
            </a:r>
            <a:r>
              <a:rPr lang="en-US" altLang="en-US" sz="2400" dirty="0">
                <a:latin typeface="Times New Roman" panose="02020603050405020304" pitchFamily="18" charset="0"/>
              </a:rPr>
              <a:t> </a:t>
            </a:r>
            <a:r>
              <a:rPr lang="en-US" altLang="en-US" sz="2400" dirty="0">
                <a:solidFill>
                  <a:schemeClr val="accent2"/>
                </a:solidFill>
                <a:latin typeface="Times New Roman" panose="02020603050405020304" pitchFamily="18" charset="0"/>
              </a:rPr>
              <a:t>maximum element of </a:t>
            </a:r>
            <a:r>
              <a:rPr lang="en-US" altLang="en-US" sz="24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A</a:t>
            </a:r>
          </a:p>
          <a:p>
            <a:pPr>
              <a:spcBef>
                <a:spcPct val="50000"/>
              </a:spcBef>
            </a:pPr>
            <a:r>
              <a:rPr lang="en-US" altLang="en-US" sz="2400" dirty="0">
                <a:solidFill>
                  <a:schemeClr val="tx2"/>
                </a:solidFill>
                <a:latin typeface="Times New Roman" panose="02020603050405020304" pitchFamily="18" charset="0"/>
              </a:rPr>
              <a:t>	</a:t>
            </a:r>
            <a:r>
              <a:rPr lang="en-US" altLang="en-US" sz="2400" b="1" i="1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currentMax</a:t>
            </a:r>
            <a:r>
              <a:rPr lang="en-US" altLang="en-US" sz="2400" dirty="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en-US" sz="2400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400" b="1" i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en-US" sz="2400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[0]</a:t>
            </a:r>
            <a:endParaRPr lang="en-US" altLang="en-US" sz="2400" dirty="0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r>
              <a:rPr lang="en-US" altLang="en-US" sz="2400" dirty="0">
                <a:latin typeface="Times New Roman" panose="02020603050405020304" pitchFamily="18" charset="0"/>
              </a:rPr>
              <a:t>	</a:t>
            </a:r>
            <a:r>
              <a:rPr lang="en-US" alt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for</a:t>
            </a:r>
            <a:r>
              <a:rPr lang="en-US" altLang="en-US" sz="2400" dirty="0">
                <a:latin typeface="Times New Roman" panose="02020603050405020304" pitchFamily="18" charset="0"/>
              </a:rPr>
              <a:t> </a:t>
            </a:r>
            <a:r>
              <a:rPr lang="en-US" altLang="en-US" sz="2400" b="1" i="1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i</a:t>
            </a:r>
            <a:r>
              <a:rPr lang="en-US" altLang="en-US" sz="2400" dirty="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en-US" sz="2400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400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to</a:t>
            </a:r>
            <a:r>
              <a:rPr lang="en-US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400" b="1" i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400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 1</a:t>
            </a:r>
            <a:r>
              <a:rPr lang="en-US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do</a:t>
            </a:r>
          </a:p>
          <a:p>
            <a:r>
              <a:rPr lang="en-US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		</a:t>
            </a:r>
            <a:r>
              <a:rPr lang="en-US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if</a:t>
            </a:r>
            <a:r>
              <a:rPr lang="en-US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400" b="1" i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en-US" sz="2400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[</a:t>
            </a:r>
            <a:r>
              <a:rPr lang="en-US" altLang="en-US" sz="2400" i="1" dirty="0" err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en-US" sz="2400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]  </a:t>
            </a:r>
            <a:r>
              <a:rPr lang="en-US" altLang="en-US" sz="2400" b="1" i="1" dirty="0" err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currentMax</a:t>
            </a:r>
            <a:r>
              <a:rPr lang="en-US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then</a:t>
            </a:r>
          </a:p>
          <a:p>
            <a:r>
              <a:rPr lang="en-US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			</a:t>
            </a:r>
            <a:r>
              <a:rPr lang="en-US" altLang="en-US" sz="2400" b="1" i="1" dirty="0" err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currentMax</a:t>
            </a:r>
            <a:r>
              <a:rPr lang="en-US" altLang="en-US" sz="2400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en-US" sz="2400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400" b="1" i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en-US" sz="2400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[</a:t>
            </a:r>
            <a:r>
              <a:rPr lang="en-US" altLang="en-US" sz="2400" b="1" i="1" dirty="0" err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en-US" sz="2400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]</a:t>
            </a:r>
          </a:p>
          <a:p>
            <a:r>
              <a:rPr lang="en-US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	</a:t>
            </a:r>
            <a:r>
              <a:rPr lang="en-US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return</a:t>
            </a:r>
            <a:r>
              <a:rPr lang="en-US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400" b="1" i="1" dirty="0" err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currentMax</a:t>
            </a:r>
            <a:r>
              <a:rPr lang="en-US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en-US" altLang="en-US" sz="24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6080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Pseudo-code 2</a:t>
            </a:r>
            <a:endParaRPr lang="en-US" altLang="en-US" dirty="0"/>
          </a:p>
        </p:txBody>
      </p:sp>
      <p:sp>
        <p:nvSpPr>
          <p:cNvPr id="515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371600"/>
            <a:ext cx="9144000" cy="5486400"/>
          </a:xfrm>
        </p:spPr>
        <p:txBody>
          <a:bodyPr/>
          <a:lstStyle/>
          <a:p>
            <a:endParaRPr lang="en-US" altLang="en-US" dirty="0" smtClean="0"/>
          </a:p>
          <a:p>
            <a:endParaRPr lang="en-US" altLang="en-US" dirty="0"/>
          </a:p>
          <a:p>
            <a:endParaRPr lang="en-US" altLang="en-US" dirty="0" smtClean="0"/>
          </a:p>
          <a:p>
            <a:endParaRPr lang="en-US" altLang="en-US" dirty="0"/>
          </a:p>
          <a:p>
            <a:endParaRPr lang="en-US" altLang="en-US" dirty="0" smtClean="0"/>
          </a:p>
          <a:p>
            <a:endParaRPr lang="en-US" altLang="en-US" dirty="0"/>
          </a:p>
          <a:p>
            <a:endParaRPr lang="en-US" altLang="en-US" dirty="0" smtClean="0"/>
          </a:p>
          <a:p>
            <a:endParaRPr lang="en-US" altLang="en-US" dirty="0"/>
          </a:p>
          <a:p>
            <a:endParaRPr lang="en-US" altLang="en-US" dirty="0" smtClean="0"/>
          </a:p>
          <a:p>
            <a:endParaRPr lang="en-US" altLang="en-US" dirty="0"/>
          </a:p>
          <a:p>
            <a:r>
              <a:rPr lang="en-US" altLang="en-US" dirty="0" smtClean="0"/>
              <a:t>Running time of algorithm is O(n</a:t>
            </a:r>
            <a:r>
              <a:rPr lang="en-US" altLang="en-US" baseline="30000" dirty="0" smtClean="0"/>
              <a:t>2</a:t>
            </a:r>
            <a:r>
              <a:rPr lang="en-US" altLang="en-US" dirty="0" smtClean="0"/>
              <a:t>)</a:t>
            </a:r>
            <a:endParaRPr lang="en-US" altLang="en-US" dirty="0"/>
          </a:p>
        </p:txBody>
      </p:sp>
      <p:sp>
        <p:nvSpPr>
          <p:cNvPr id="515076" name="Text Box 4"/>
          <p:cNvSpPr txBox="1">
            <a:spLocks noChangeArrowheads="1"/>
          </p:cNvSpPr>
          <p:nvPr/>
        </p:nvSpPr>
        <p:spPr bwMode="auto">
          <a:xfrm>
            <a:off x="1562100" y="1752600"/>
            <a:ext cx="4610100" cy="3970318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defTabSz="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defTabSz="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defTabSz="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defTabSz="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defTabSz="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defTabSz="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defTabSz="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defTabSz="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Algorithm2</a:t>
            </a:r>
            <a:r>
              <a:rPr lang="en-US" altLang="en-US" sz="2400" dirty="0" smtClean="0">
                <a:latin typeface="Times New Roman" panose="02020603050405020304" pitchFamily="18" charset="0"/>
              </a:rPr>
              <a:t> </a:t>
            </a:r>
            <a:r>
              <a:rPr lang="en-US" altLang="en-US" sz="2400" b="1" i="1" dirty="0" err="1" smtClean="0">
                <a:solidFill>
                  <a:schemeClr val="tx2"/>
                </a:solidFill>
                <a:latin typeface="Times New Roman" panose="02020603050405020304" pitchFamily="18" charset="0"/>
              </a:rPr>
              <a:t>prefixAverages</a:t>
            </a:r>
            <a:r>
              <a:rPr lang="en-US" altLang="en-US" sz="240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sz="2400" b="1" i="1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A</a:t>
            </a:r>
            <a:r>
              <a:rPr lang="en-US" altLang="en-US" sz="2400" dirty="0">
                <a:solidFill>
                  <a:schemeClr val="tx2"/>
                </a:solidFill>
                <a:latin typeface="Times New Roman" panose="02020603050405020304" pitchFamily="18" charset="0"/>
              </a:rPr>
              <a:t>, </a:t>
            </a:r>
            <a:r>
              <a:rPr lang="en-US" altLang="en-US" sz="24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n</a:t>
            </a:r>
            <a:r>
              <a:rPr lang="en-US" altLang="en-US" sz="2400" dirty="0">
                <a:solidFill>
                  <a:schemeClr val="tx2"/>
                </a:solidFill>
                <a:latin typeface="Times New Roman" panose="02020603050405020304" pitchFamily="18" charset="0"/>
              </a:rPr>
              <a:t>)</a:t>
            </a:r>
          </a:p>
          <a:p>
            <a:r>
              <a:rPr lang="en-US" altLang="en-US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	</a:t>
            </a:r>
            <a:r>
              <a:rPr lang="en-US" alt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Input</a:t>
            </a:r>
            <a:r>
              <a:rPr lang="en-US" altLang="en-US" sz="2400" dirty="0">
                <a:latin typeface="Times New Roman" panose="02020603050405020304" pitchFamily="18" charset="0"/>
              </a:rPr>
              <a:t> </a:t>
            </a:r>
            <a:r>
              <a:rPr lang="en-US" altLang="en-US" sz="2400" dirty="0">
                <a:solidFill>
                  <a:schemeClr val="accent2"/>
                </a:solidFill>
                <a:latin typeface="Times New Roman" panose="02020603050405020304" pitchFamily="18" charset="0"/>
              </a:rPr>
              <a:t>array </a:t>
            </a:r>
            <a:r>
              <a:rPr lang="en-US" altLang="en-US" sz="24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A</a:t>
            </a:r>
            <a:r>
              <a:rPr lang="en-US" altLang="en-US" sz="2400" dirty="0">
                <a:solidFill>
                  <a:schemeClr val="accent2"/>
                </a:solidFill>
                <a:latin typeface="Times New Roman" panose="02020603050405020304" pitchFamily="18" charset="0"/>
              </a:rPr>
              <a:t> of </a:t>
            </a:r>
            <a:r>
              <a:rPr lang="en-US" altLang="en-US" sz="24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n</a:t>
            </a:r>
            <a:r>
              <a:rPr lang="en-US" altLang="en-US" sz="2400" dirty="0">
                <a:solidFill>
                  <a:schemeClr val="accent2"/>
                </a:solidFill>
                <a:latin typeface="Times New Roman" panose="02020603050405020304" pitchFamily="18" charset="0"/>
              </a:rPr>
              <a:t> integers</a:t>
            </a:r>
          </a:p>
          <a:p>
            <a:r>
              <a:rPr lang="en-US" altLang="en-US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	</a:t>
            </a:r>
            <a:r>
              <a:rPr lang="en-US" alt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Output</a:t>
            </a:r>
            <a:r>
              <a:rPr lang="en-US" altLang="en-US" sz="2400" dirty="0">
                <a:latin typeface="Times New Roman" panose="02020603050405020304" pitchFamily="18" charset="0"/>
              </a:rPr>
              <a:t> </a:t>
            </a:r>
            <a:r>
              <a:rPr lang="en-US" altLang="en-US" sz="2400" dirty="0" smtClean="0">
                <a:solidFill>
                  <a:schemeClr val="accent2"/>
                </a:solidFill>
                <a:latin typeface="Times New Roman" panose="02020603050405020304" pitchFamily="18" charset="0"/>
              </a:rPr>
              <a:t>array </a:t>
            </a:r>
            <a:r>
              <a:rPr lang="en-US" altLang="en-US" sz="2400" b="1" i="1" dirty="0" smtClean="0">
                <a:solidFill>
                  <a:schemeClr val="accent2"/>
                </a:solidFill>
                <a:latin typeface="Times New Roman" panose="02020603050405020304" pitchFamily="18" charset="0"/>
              </a:rPr>
              <a:t>X</a:t>
            </a:r>
            <a:r>
              <a:rPr lang="en-US" altLang="en-US" sz="2400" dirty="0" smtClean="0">
                <a:solidFill>
                  <a:schemeClr val="accent2"/>
                </a:solidFill>
                <a:latin typeface="Times New Roman" panose="02020603050405020304" pitchFamily="18" charset="0"/>
              </a:rPr>
              <a:t> of </a:t>
            </a:r>
            <a:r>
              <a:rPr lang="en-US" altLang="en-US" sz="2400" b="1" i="1" dirty="0" smtClean="0">
                <a:solidFill>
                  <a:schemeClr val="accent2"/>
                </a:solidFill>
                <a:latin typeface="Times New Roman" panose="02020603050405020304" pitchFamily="18" charset="0"/>
              </a:rPr>
              <a:t>n</a:t>
            </a:r>
            <a:r>
              <a:rPr lang="en-US" altLang="en-US" sz="2400" dirty="0" smtClean="0">
                <a:solidFill>
                  <a:schemeClr val="accent2"/>
                </a:solidFill>
                <a:latin typeface="Times New Roman" panose="02020603050405020304" pitchFamily="18" charset="0"/>
              </a:rPr>
              <a:t> doubles</a:t>
            </a:r>
            <a:endParaRPr lang="en-US" altLang="en-US" sz="2400" b="1" i="1" dirty="0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en-US" altLang="en-US" sz="2400" dirty="0">
                <a:solidFill>
                  <a:schemeClr val="tx2"/>
                </a:solidFill>
                <a:latin typeface="Times New Roman" panose="02020603050405020304" pitchFamily="18" charset="0"/>
              </a:rPr>
              <a:t>	</a:t>
            </a:r>
            <a:r>
              <a:rPr lang="en-US" altLang="en-US" sz="2400" dirty="0" smtClean="0">
                <a:solidFill>
                  <a:schemeClr val="accent2"/>
                </a:solidFill>
                <a:latin typeface="Times New Roman" panose="02020603050405020304" pitchFamily="18" charset="0"/>
              </a:rPr>
              <a:t>Let X be an array of n doubles</a:t>
            </a:r>
            <a:endParaRPr lang="en-US" altLang="en-US" sz="2400" dirty="0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r>
              <a:rPr lang="en-US" altLang="en-US" sz="2400" dirty="0">
                <a:latin typeface="Times New Roman" panose="02020603050405020304" pitchFamily="18" charset="0"/>
              </a:rPr>
              <a:t>	</a:t>
            </a:r>
            <a:r>
              <a:rPr lang="en-US" alt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for</a:t>
            </a:r>
            <a:r>
              <a:rPr lang="en-US" altLang="en-US" sz="2400" dirty="0">
                <a:latin typeface="Times New Roman" panose="02020603050405020304" pitchFamily="18" charset="0"/>
              </a:rPr>
              <a:t> </a:t>
            </a:r>
            <a:r>
              <a:rPr lang="en-US" altLang="en-US" sz="2400" b="1" i="1" dirty="0" err="1" smtClean="0">
                <a:solidFill>
                  <a:schemeClr val="accent2"/>
                </a:solidFill>
                <a:latin typeface="Times New Roman" panose="02020603050405020304" pitchFamily="18" charset="0"/>
              </a:rPr>
              <a:t>i</a:t>
            </a:r>
            <a:r>
              <a:rPr lang="en-US" altLang="en-US" sz="240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en-US" sz="2400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400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to</a:t>
            </a:r>
            <a:r>
              <a:rPr lang="en-US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400" b="1" i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400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 1</a:t>
            </a:r>
            <a:r>
              <a:rPr lang="en-US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400" b="1" dirty="0" smtClean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do</a:t>
            </a:r>
          </a:p>
          <a:p>
            <a:r>
              <a:rPr lang="en-US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	</a:t>
            </a:r>
            <a:r>
              <a:rPr lang="en-US" altLang="en-US" sz="2400" b="1" dirty="0" smtClean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	</a:t>
            </a:r>
            <a:r>
              <a:rPr lang="en-US" altLang="en-US" sz="24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400" b="1" i="1" dirty="0" smtClean="0">
                <a:solidFill>
                  <a:schemeClr val="accent2"/>
                </a:solidFill>
                <a:latin typeface="Times New Roman" panose="02020603050405020304" pitchFamily="18" charset="0"/>
              </a:rPr>
              <a:t>a</a:t>
            </a:r>
            <a:r>
              <a:rPr lang="en-US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 0</a:t>
            </a:r>
            <a:endParaRPr lang="en-US" altLang="en-US" sz="2400" b="1" dirty="0">
              <a:solidFill>
                <a:srgbClr val="000000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r>
              <a:rPr lang="en-US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		</a:t>
            </a:r>
            <a:r>
              <a:rPr lang="en-US" alt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for</a:t>
            </a:r>
            <a:r>
              <a:rPr lang="en-US" altLang="en-US" sz="2400" dirty="0">
                <a:latin typeface="Times New Roman" panose="02020603050405020304" pitchFamily="18" charset="0"/>
              </a:rPr>
              <a:t> </a:t>
            </a:r>
            <a:r>
              <a:rPr lang="en-US" altLang="en-US" sz="2400" b="1" i="1" dirty="0" smtClean="0">
                <a:solidFill>
                  <a:schemeClr val="accent2"/>
                </a:solidFill>
                <a:latin typeface="Times New Roman" panose="02020603050405020304" pitchFamily="18" charset="0"/>
              </a:rPr>
              <a:t>j</a:t>
            </a:r>
            <a:r>
              <a:rPr lang="en-US" altLang="en-US" sz="240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en-US" sz="2400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400" dirty="0" smtClean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altLang="en-US" sz="24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to</a:t>
            </a:r>
            <a:r>
              <a:rPr lang="en-US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400" b="1" i="1" dirty="0" smtClean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en-US" sz="2400" dirty="0" smtClean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400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 1</a:t>
            </a:r>
            <a:r>
              <a:rPr lang="en-US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do</a:t>
            </a:r>
          </a:p>
          <a:p>
            <a:r>
              <a:rPr lang="en-US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			</a:t>
            </a:r>
            <a:r>
              <a:rPr lang="en-US" altLang="en-US" sz="2400" b="1" i="1" dirty="0" smtClean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en-US" sz="2400" dirty="0" smtClean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en-US" sz="2400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400" b="1" i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 </a:t>
            </a:r>
            <a:r>
              <a:rPr lang="en-US" altLang="en-US" sz="2400" b="1" i="1" dirty="0" smtClean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+ A</a:t>
            </a:r>
            <a:r>
              <a:rPr lang="en-US" altLang="en-US" sz="2400" dirty="0" smtClean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[</a:t>
            </a:r>
            <a:r>
              <a:rPr lang="en-US" altLang="en-US" sz="2400" b="1" i="1" dirty="0" smtClean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j</a:t>
            </a:r>
            <a:r>
              <a:rPr lang="en-US" altLang="en-US" sz="2400" dirty="0" smtClean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]</a:t>
            </a:r>
          </a:p>
          <a:p>
            <a:r>
              <a:rPr lang="en-US" altLang="en-US" sz="2400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	</a:t>
            </a:r>
            <a:r>
              <a:rPr lang="en-US" altLang="en-US" sz="2400" dirty="0" smtClean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	</a:t>
            </a:r>
            <a:r>
              <a:rPr lang="en-US" altLang="en-US" sz="2400" b="1" i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X</a:t>
            </a:r>
            <a:r>
              <a:rPr lang="en-US" altLang="en-US" sz="2400" b="1" i="1" dirty="0" smtClean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[</a:t>
            </a:r>
            <a:r>
              <a:rPr lang="en-US" altLang="en-US" sz="2400" b="1" i="1" dirty="0" err="1" smtClean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en-US" sz="2400" b="1" i="1" dirty="0" smtClean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] </a:t>
            </a:r>
            <a:r>
              <a:rPr lang="en-US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 </a:t>
            </a:r>
            <a:r>
              <a:rPr lang="en-US" altLang="en-US" sz="2400" b="1" i="1" dirty="0" smtClean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 / (i+1)</a:t>
            </a:r>
            <a:endParaRPr lang="en-US" altLang="en-US" sz="2400" dirty="0">
              <a:solidFill>
                <a:schemeClr val="accent2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r>
              <a:rPr lang="en-US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	</a:t>
            </a:r>
            <a:r>
              <a:rPr lang="en-US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return</a:t>
            </a:r>
            <a:r>
              <a:rPr lang="en-US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400" b="1" i="1" dirty="0" smtClean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endParaRPr lang="en-US" altLang="en-US" sz="24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1044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Pseudo-code 3</a:t>
            </a:r>
            <a:endParaRPr lang="en-US" altLang="en-US" dirty="0"/>
          </a:p>
        </p:txBody>
      </p:sp>
      <p:sp>
        <p:nvSpPr>
          <p:cNvPr id="515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371600"/>
            <a:ext cx="9144000" cy="5486400"/>
          </a:xfrm>
        </p:spPr>
        <p:txBody>
          <a:bodyPr/>
          <a:lstStyle/>
          <a:p>
            <a:endParaRPr lang="en-US" altLang="en-US" dirty="0" smtClean="0"/>
          </a:p>
          <a:p>
            <a:endParaRPr lang="en-US" altLang="en-US" dirty="0"/>
          </a:p>
          <a:p>
            <a:endParaRPr lang="en-US" altLang="en-US" dirty="0" smtClean="0"/>
          </a:p>
          <a:p>
            <a:endParaRPr lang="en-US" altLang="en-US" dirty="0"/>
          </a:p>
          <a:p>
            <a:endParaRPr lang="en-US" altLang="en-US" dirty="0" smtClean="0"/>
          </a:p>
          <a:p>
            <a:endParaRPr lang="en-US" altLang="en-US" dirty="0"/>
          </a:p>
          <a:p>
            <a:endParaRPr lang="en-US" altLang="en-US" dirty="0" smtClean="0"/>
          </a:p>
          <a:p>
            <a:endParaRPr lang="en-US" altLang="en-US" dirty="0"/>
          </a:p>
          <a:p>
            <a:r>
              <a:rPr lang="en-US" altLang="en-US" dirty="0" smtClean="0"/>
              <a:t>Running time of algorithm is O(2</a:t>
            </a:r>
            <a:r>
              <a:rPr lang="en-US" altLang="en-US" baseline="30000" dirty="0" smtClean="0"/>
              <a:t>n</a:t>
            </a:r>
            <a:r>
              <a:rPr lang="en-US" altLang="en-US" dirty="0" smtClean="0"/>
              <a:t>)</a:t>
            </a:r>
            <a:endParaRPr lang="en-US" altLang="en-US" dirty="0"/>
          </a:p>
        </p:txBody>
      </p:sp>
      <p:sp>
        <p:nvSpPr>
          <p:cNvPr id="515076" name="Text Box 4"/>
          <p:cNvSpPr txBox="1">
            <a:spLocks noChangeArrowheads="1"/>
          </p:cNvSpPr>
          <p:nvPr/>
        </p:nvSpPr>
        <p:spPr bwMode="auto">
          <a:xfrm>
            <a:off x="1562100" y="1752600"/>
            <a:ext cx="4610100" cy="3046988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defTabSz="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defTabSz="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defTabSz="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defTabSz="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defTabSz="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defTabSz="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defTabSz="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defTabSz="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Algorithm3</a:t>
            </a:r>
            <a:r>
              <a:rPr lang="en-US" altLang="en-US" sz="2400" dirty="0" smtClean="0">
                <a:latin typeface="Times New Roman" panose="02020603050405020304" pitchFamily="18" charset="0"/>
              </a:rPr>
              <a:t> </a:t>
            </a:r>
            <a:endParaRPr lang="en-US" altLang="en-US" sz="2400" dirty="0" smtClean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r>
              <a:rPr lang="en-US" altLang="en-US" sz="2400" b="1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	</a:t>
            </a:r>
            <a:r>
              <a:rPr lang="en-US" altLang="en-US" sz="2400" b="1" i="1" dirty="0" smtClean="0">
                <a:solidFill>
                  <a:schemeClr val="accent2"/>
                </a:solidFill>
                <a:latin typeface="Times New Roman" panose="02020603050405020304" pitchFamily="18" charset="0"/>
              </a:rPr>
              <a:t>m</a:t>
            </a:r>
            <a:r>
              <a:rPr lang="en-US" altLang="en-US" sz="240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en-US" sz="2400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400" dirty="0" smtClean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</a:p>
          <a:p>
            <a:r>
              <a:rPr lang="en-US" altLang="en-US" sz="2400" b="1" dirty="0" smtClean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	</a:t>
            </a:r>
            <a:r>
              <a:rPr lang="en-US" altLang="en-US" sz="2400" b="1" i="1" dirty="0" smtClean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result</a:t>
            </a:r>
            <a:r>
              <a:rPr lang="en-US" altLang="en-US" sz="240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en-US" sz="2400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400" dirty="0" smtClean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  <a:endParaRPr lang="en-US" altLang="en-US" sz="2400" dirty="0">
              <a:solidFill>
                <a:schemeClr val="accent2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r>
              <a:rPr lang="en-US" altLang="en-US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	</a:t>
            </a:r>
            <a:r>
              <a:rPr lang="en-US" altLang="en-US" sz="24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for</a:t>
            </a:r>
            <a:r>
              <a:rPr lang="en-US" altLang="en-US" sz="2400" dirty="0" smtClean="0">
                <a:latin typeface="Times New Roman" panose="02020603050405020304" pitchFamily="18" charset="0"/>
              </a:rPr>
              <a:t> </a:t>
            </a:r>
            <a:r>
              <a:rPr lang="en-US" altLang="en-US" sz="2400" b="1" i="1" dirty="0" err="1" smtClean="0">
                <a:solidFill>
                  <a:schemeClr val="accent2"/>
                </a:solidFill>
                <a:latin typeface="Times New Roman" panose="02020603050405020304" pitchFamily="18" charset="0"/>
              </a:rPr>
              <a:t>i</a:t>
            </a:r>
            <a:r>
              <a:rPr lang="en-US" altLang="en-US" sz="240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en-US" sz="2400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400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to</a:t>
            </a:r>
            <a:r>
              <a:rPr lang="en-US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400" b="1" i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400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4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400" b="1" dirty="0" smtClean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do</a:t>
            </a:r>
          </a:p>
          <a:p>
            <a:r>
              <a:rPr lang="en-US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	</a:t>
            </a:r>
            <a:r>
              <a:rPr lang="en-US" altLang="en-US" sz="2400" b="1" dirty="0" smtClean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	</a:t>
            </a:r>
            <a:r>
              <a:rPr lang="en-US" altLang="en-US" sz="24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m</a:t>
            </a:r>
            <a:r>
              <a:rPr lang="en-US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 </a:t>
            </a:r>
            <a:r>
              <a:rPr lang="en-US" altLang="en-US" sz="2400" b="1" i="1" dirty="0" smtClean="0">
                <a:solidFill>
                  <a:schemeClr val="accent2"/>
                </a:solidFill>
                <a:latin typeface="Times New Roman" panose="02020603050405020304" pitchFamily="18" charset="0"/>
              </a:rPr>
              <a:t>m * 2</a:t>
            </a:r>
            <a:endParaRPr lang="en-US" altLang="en-US" sz="2400" b="1" dirty="0">
              <a:solidFill>
                <a:srgbClr val="000000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r>
              <a:rPr lang="en-US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		</a:t>
            </a:r>
            <a:r>
              <a:rPr lang="en-US" alt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for</a:t>
            </a:r>
            <a:r>
              <a:rPr lang="en-US" altLang="en-US" sz="2400" dirty="0">
                <a:latin typeface="Times New Roman" panose="02020603050405020304" pitchFamily="18" charset="0"/>
              </a:rPr>
              <a:t> </a:t>
            </a:r>
            <a:r>
              <a:rPr lang="en-US" altLang="en-US" sz="2400" b="1" i="1" dirty="0" smtClean="0">
                <a:solidFill>
                  <a:schemeClr val="accent2"/>
                </a:solidFill>
                <a:latin typeface="Times New Roman" panose="02020603050405020304" pitchFamily="18" charset="0"/>
              </a:rPr>
              <a:t>j</a:t>
            </a:r>
            <a:r>
              <a:rPr lang="en-US" altLang="en-US" sz="240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en-US" sz="2400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400" dirty="0" smtClean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en-US" sz="24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to</a:t>
            </a:r>
            <a:r>
              <a:rPr lang="en-US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400" b="1" i="1" dirty="0" smtClean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en-US" altLang="en-US" sz="24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do</a:t>
            </a:r>
          </a:p>
          <a:p>
            <a:r>
              <a:rPr lang="en-US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			</a:t>
            </a:r>
            <a:r>
              <a:rPr lang="en-US" altLang="en-US" sz="2400" b="1" i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result</a:t>
            </a:r>
            <a:r>
              <a:rPr lang="en-US" altLang="en-US" sz="2400" dirty="0" smtClean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en-US" sz="2400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400" b="1" i="1" dirty="0" smtClean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result + </a:t>
            </a:r>
            <a:r>
              <a:rPr lang="en-US" altLang="en-US" sz="2400" b="1" i="1" dirty="0" err="1" smtClean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en-US" sz="2400" b="1" i="1" dirty="0" smtClean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*m*j</a:t>
            </a:r>
            <a:endParaRPr lang="en-US" altLang="en-US" sz="2400" dirty="0" smtClean="0">
              <a:solidFill>
                <a:schemeClr val="accent2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r>
              <a:rPr lang="en-US" altLang="en-US" sz="2400" dirty="0" smtClean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	</a:t>
            </a:r>
            <a:r>
              <a:rPr lang="en-US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return</a:t>
            </a:r>
            <a:r>
              <a:rPr lang="en-US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400" b="1" i="1" dirty="0" smtClean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result</a:t>
            </a:r>
            <a:endParaRPr lang="en-US" altLang="en-US" sz="24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7615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Recursive algorithm analysis:  factorial </a:t>
            </a:r>
          </a:p>
        </p:txBody>
      </p:sp>
      <p:sp>
        <p:nvSpPr>
          <p:cNvPr id="550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581400"/>
            <a:ext cx="8229600" cy="3048000"/>
          </a:xfrm>
        </p:spPr>
        <p:txBody>
          <a:bodyPr/>
          <a:lstStyle/>
          <a:p>
            <a:r>
              <a:rPr lang="en-US" altLang="en-US"/>
              <a:t>1</a:t>
            </a:r>
            <a:r>
              <a:rPr lang="en-US" altLang="en-US" baseline="30000"/>
              <a:t>st</a:t>
            </a:r>
            <a:r>
              <a:rPr lang="en-US" altLang="en-US"/>
              <a:t> step: come up with a recurrence equation</a:t>
            </a:r>
          </a:p>
          <a:p>
            <a:pPr lvl="1"/>
            <a:r>
              <a:rPr lang="en-US" altLang="en-US"/>
              <a:t>T(n) = running time of Factorial(n)</a:t>
            </a:r>
          </a:p>
          <a:p>
            <a:pPr lvl="2"/>
            <a:r>
              <a:rPr lang="en-US" altLang="en-US"/>
              <a:t>=&gt; T(n) = T(n-1) + 1</a:t>
            </a:r>
          </a:p>
          <a:p>
            <a:pPr lvl="2"/>
            <a:endParaRPr lang="en-US" altLang="en-US"/>
          </a:p>
          <a:p>
            <a:r>
              <a:rPr lang="en-US" altLang="en-US"/>
              <a:t>2</a:t>
            </a:r>
            <a:r>
              <a:rPr lang="en-US" altLang="en-US" baseline="30000"/>
              <a:t>nd</a:t>
            </a:r>
            <a:r>
              <a:rPr lang="en-US" altLang="en-US"/>
              <a:t> step: identify a base case </a:t>
            </a:r>
          </a:p>
          <a:p>
            <a:pPr lvl="1"/>
            <a:r>
              <a:rPr lang="en-US" altLang="en-US"/>
              <a:t>That is, a termination condition (n=1)</a:t>
            </a:r>
          </a:p>
          <a:p>
            <a:pPr lvl="2"/>
            <a:r>
              <a:rPr lang="en-US" altLang="en-US"/>
              <a:t>T(1) = 1 step (i.e., a constant number of steps being executed)</a:t>
            </a:r>
          </a:p>
        </p:txBody>
      </p:sp>
      <p:sp>
        <p:nvSpPr>
          <p:cNvPr id="550916" name="Text Box 4"/>
          <p:cNvSpPr txBox="1">
            <a:spLocks noChangeArrowheads="1"/>
          </p:cNvSpPr>
          <p:nvPr/>
        </p:nvSpPr>
        <p:spPr bwMode="auto">
          <a:xfrm>
            <a:off x="1127125" y="1600200"/>
            <a:ext cx="5883275" cy="176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200" b="1">
                <a:latin typeface="Courier New" panose="02070309020205020404" pitchFamily="49" charset="0"/>
                <a:cs typeface="Courier New" panose="02070309020205020404" pitchFamily="49" charset="0"/>
              </a:rPr>
              <a:t>Factorial(n)    </a:t>
            </a:r>
          </a:p>
          <a:p>
            <a:r>
              <a:rPr lang="en-US" altLang="en-US" sz="2200" b="1">
                <a:latin typeface="Courier New" panose="02070309020205020404" pitchFamily="49" charset="0"/>
                <a:cs typeface="Courier New" panose="02070309020205020404" pitchFamily="49" charset="0"/>
              </a:rPr>
              <a:t>	if(n==1) </a:t>
            </a:r>
          </a:p>
          <a:p>
            <a:r>
              <a:rPr lang="en-US" altLang="en-US" sz="2200" b="1">
                <a:latin typeface="Courier New" panose="02070309020205020404" pitchFamily="49" charset="0"/>
                <a:cs typeface="Courier New" panose="02070309020205020404" pitchFamily="49" charset="0"/>
              </a:rPr>
              <a:t>		return 1</a:t>
            </a:r>
          </a:p>
          <a:p>
            <a:r>
              <a:rPr lang="en-US" altLang="en-US" sz="2200" b="1">
                <a:latin typeface="Courier New" panose="02070309020205020404" pitchFamily="49" charset="0"/>
                <a:cs typeface="Courier New" panose="02070309020205020404" pitchFamily="49" charset="0"/>
              </a:rPr>
              <a:t>	else</a:t>
            </a:r>
          </a:p>
          <a:p>
            <a:r>
              <a:rPr lang="en-US" altLang="en-US" sz="2200" b="1">
                <a:latin typeface="Courier New" panose="02070309020205020404" pitchFamily="49" charset="0"/>
                <a:cs typeface="Courier New" panose="02070309020205020404" pitchFamily="49" charset="0"/>
              </a:rPr>
              <a:t>		return Factorial(n-1)*n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Recursive algorithm analysis: factorial (cont’d)</a:t>
            </a:r>
          </a:p>
        </p:txBody>
      </p:sp>
      <p:sp>
        <p:nvSpPr>
          <p:cNvPr id="551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411663"/>
          </a:xfrm>
        </p:spPr>
        <p:txBody>
          <a:bodyPr/>
          <a:lstStyle/>
          <a:p>
            <a:r>
              <a:rPr lang="en-US" altLang="en-US"/>
              <a:t>3</a:t>
            </a:r>
            <a:r>
              <a:rPr lang="en-US" altLang="en-US" baseline="30000"/>
              <a:t>rd</a:t>
            </a:r>
            <a:r>
              <a:rPr lang="en-US" altLang="en-US"/>
              <a:t> step: expand T(n)</a:t>
            </a:r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4</a:t>
            </a:r>
            <a:r>
              <a:rPr lang="en-US" altLang="en-US" baseline="30000"/>
              <a:t>th</a:t>
            </a:r>
            <a:r>
              <a:rPr lang="en-US" altLang="en-US"/>
              <a:t> step: see the pattern </a:t>
            </a:r>
          </a:p>
        </p:txBody>
      </p:sp>
      <p:graphicFrame>
        <p:nvGraphicFramePr>
          <p:cNvPr id="551940" name="Object 4"/>
          <p:cNvGraphicFramePr>
            <a:graphicFrameLocks noChangeAspect="1"/>
          </p:cNvGraphicFramePr>
          <p:nvPr/>
        </p:nvGraphicFramePr>
        <p:xfrm>
          <a:off x="1371600" y="1960563"/>
          <a:ext cx="6184900" cy="2154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1982" name="Equation" r:id="rId3" imgW="2476440" imgH="863280" progId="Equation.3">
                  <p:embed/>
                </p:oleObj>
              </mc:Choice>
              <mc:Fallback>
                <p:oleObj name="Equation" r:id="rId3" imgW="2476440" imgH="8632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960563"/>
                        <a:ext cx="6184900" cy="2154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1941" name="Object 5"/>
          <p:cNvGraphicFramePr>
            <a:graphicFrameLocks noChangeAspect="1"/>
          </p:cNvGraphicFramePr>
          <p:nvPr/>
        </p:nvGraphicFramePr>
        <p:xfrm>
          <a:off x="1635125" y="4926013"/>
          <a:ext cx="5332413" cy="1646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1983" name="Equation" r:id="rId5" imgW="2133360" imgH="660240" progId="Equation.3">
                  <p:embed/>
                </p:oleObj>
              </mc:Choice>
              <mc:Fallback>
                <p:oleObj name="Equation" r:id="rId5" imgW="2133360" imgH="6602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5125" y="4926013"/>
                        <a:ext cx="5332413" cy="1646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Binary search recursion: pseudo-code</a:t>
            </a:r>
          </a:p>
        </p:txBody>
      </p:sp>
      <p:sp>
        <p:nvSpPr>
          <p:cNvPr id="557059" name="Text Box 3"/>
          <p:cNvSpPr txBox="1">
            <a:spLocks noChangeArrowheads="1"/>
          </p:cNvSpPr>
          <p:nvPr/>
        </p:nvSpPr>
        <p:spPr bwMode="auto">
          <a:xfrm>
            <a:off x="76200" y="1619250"/>
            <a:ext cx="9220200" cy="478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200" b="1">
                <a:latin typeface="Courier New" panose="02070309020205020404" pitchFamily="49" charset="0"/>
                <a:cs typeface="Courier New" panose="02070309020205020404" pitchFamily="49" charset="0"/>
              </a:rPr>
              <a:t>Boolean BS(A, key, start, end)</a:t>
            </a:r>
          </a:p>
          <a:p>
            <a:r>
              <a:rPr lang="en-US" altLang="en-US" sz="2200" b="1">
                <a:latin typeface="Courier New" panose="02070309020205020404" pitchFamily="49" charset="0"/>
                <a:cs typeface="Courier New" panose="02070309020205020404" pitchFamily="49" charset="0"/>
              </a:rPr>
              <a:t>	mid = (start+end)/2</a:t>
            </a:r>
          </a:p>
          <a:p>
            <a:r>
              <a:rPr lang="en-US" altLang="en-US" sz="2200" b="1">
                <a:latin typeface="Courier New" panose="02070309020205020404" pitchFamily="49" charset="0"/>
                <a:cs typeface="Courier New" panose="02070309020205020404" pitchFamily="49" charset="0"/>
              </a:rPr>
              <a:t>	if(A[mid] == key)</a:t>
            </a:r>
          </a:p>
          <a:p>
            <a:r>
              <a:rPr lang="en-US" altLang="en-US" sz="2200" b="1">
                <a:latin typeface="Courier New" panose="02070309020205020404" pitchFamily="49" charset="0"/>
                <a:cs typeface="Courier New" panose="02070309020205020404" pitchFamily="49" charset="0"/>
              </a:rPr>
              <a:t>		return true</a:t>
            </a:r>
          </a:p>
          <a:p>
            <a:r>
              <a:rPr lang="en-US" altLang="en-US" sz="2200" b="1">
                <a:latin typeface="Courier New" panose="02070309020205020404" pitchFamily="49" charset="0"/>
                <a:cs typeface="Courier New" panose="02070309020205020404" pitchFamily="49" charset="0"/>
              </a:rPr>
              <a:t>	else</a:t>
            </a:r>
          </a:p>
          <a:p>
            <a:r>
              <a:rPr lang="en-US" altLang="en-US" sz="2200" b="1">
                <a:latin typeface="Courier New" panose="02070309020205020404" pitchFamily="49" charset="0"/>
                <a:cs typeface="Courier New" panose="02070309020205020404" pitchFamily="49" charset="0"/>
              </a:rPr>
              <a:t>		if(end &lt;= start)</a:t>
            </a:r>
          </a:p>
          <a:p>
            <a:r>
              <a:rPr lang="en-US" altLang="en-US" sz="2200" b="1">
                <a:latin typeface="Courier New" panose="02070309020205020404" pitchFamily="49" charset="0"/>
                <a:cs typeface="Courier New" panose="02070309020205020404" pitchFamily="49" charset="0"/>
              </a:rPr>
              <a:t>			return false</a:t>
            </a:r>
          </a:p>
          <a:p>
            <a:r>
              <a:rPr lang="en-US" altLang="en-US" sz="2200" b="1">
                <a:latin typeface="Courier New" panose="02070309020205020404" pitchFamily="49" charset="0"/>
                <a:cs typeface="Courier New" panose="02070309020205020404" pitchFamily="49" charset="0"/>
              </a:rPr>
              <a:t>	 	else</a:t>
            </a:r>
          </a:p>
          <a:p>
            <a:r>
              <a:rPr lang="en-US" altLang="en-US" sz="2200" b="1">
                <a:latin typeface="Courier New" panose="02070309020205020404" pitchFamily="49" charset="0"/>
                <a:cs typeface="Courier New" panose="02070309020205020404" pitchFamily="49" charset="0"/>
              </a:rPr>
              <a:t>			if (A[mid] &gt; key)</a:t>
            </a:r>
          </a:p>
          <a:p>
            <a:r>
              <a:rPr lang="en-US" altLang="en-US" sz="2200" b="1">
                <a:latin typeface="Courier New" panose="02070309020205020404" pitchFamily="49" charset="0"/>
                <a:cs typeface="Courier New" panose="02070309020205020404" pitchFamily="49" charset="0"/>
              </a:rPr>
              <a:t>				return BS(A, key, start, mid-1)</a:t>
            </a:r>
          </a:p>
          <a:p>
            <a:r>
              <a:rPr lang="en-US" altLang="en-US" sz="2200" b="1">
                <a:latin typeface="Courier New" panose="02070309020205020404" pitchFamily="49" charset="0"/>
                <a:cs typeface="Courier New" panose="02070309020205020404" pitchFamily="49" charset="0"/>
              </a:rPr>
              <a:t>			else</a:t>
            </a:r>
          </a:p>
          <a:p>
            <a:r>
              <a:rPr lang="en-US" altLang="en-US" sz="2200" b="1">
                <a:latin typeface="Courier New" panose="02070309020205020404" pitchFamily="49" charset="0"/>
                <a:cs typeface="Courier New" panose="02070309020205020404" pitchFamily="49" charset="0"/>
              </a:rPr>
              <a:t>				return BS(A, key, mid+1, end)</a:t>
            </a:r>
          </a:p>
          <a:p>
            <a:r>
              <a:rPr lang="en-US" altLang="en-US" sz="2200" b="1">
                <a:latin typeface="Courier New" panose="02070309020205020404" pitchFamily="49" charset="0"/>
                <a:cs typeface="Courier New" panose="02070309020205020404" pitchFamily="49" charset="0"/>
              </a:rPr>
              <a:t>			  </a:t>
            </a:r>
          </a:p>
          <a:p>
            <a:r>
              <a:rPr lang="en-US" altLang="en-US" sz="2200" b="1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Binary search recursion: running time analysis</a:t>
            </a:r>
          </a:p>
        </p:txBody>
      </p:sp>
      <p:sp>
        <p:nvSpPr>
          <p:cNvPr id="558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1</a:t>
            </a:r>
            <a:r>
              <a:rPr lang="en-US" altLang="en-US" baseline="30000"/>
              <a:t>st</a:t>
            </a:r>
            <a:r>
              <a:rPr lang="en-US" altLang="en-US"/>
              <a:t> step: find recurrence equation</a:t>
            </a:r>
          </a:p>
          <a:p>
            <a:pPr lvl="1"/>
            <a:r>
              <a:rPr lang="en-US" altLang="en-US"/>
              <a:t>T(n): running time of BS for input A of size n</a:t>
            </a:r>
          </a:p>
          <a:p>
            <a:pPr lvl="2"/>
            <a:r>
              <a:rPr lang="en-US" altLang="en-US"/>
              <a:t>T(n) = T(n/2) + 1</a:t>
            </a:r>
          </a:p>
          <a:p>
            <a:pPr lvl="2"/>
            <a:endParaRPr lang="en-US" altLang="en-US"/>
          </a:p>
          <a:p>
            <a:r>
              <a:rPr lang="en-US" altLang="en-US"/>
              <a:t>2</a:t>
            </a:r>
            <a:r>
              <a:rPr lang="en-US" altLang="en-US" baseline="30000"/>
              <a:t>nd</a:t>
            </a:r>
            <a:r>
              <a:rPr lang="en-US" altLang="en-US"/>
              <a:t> step: look at termination condition</a:t>
            </a:r>
          </a:p>
          <a:p>
            <a:pPr lvl="1"/>
            <a:r>
              <a:rPr lang="en-US" altLang="en-US"/>
              <a:t>When the search pool is reduced to one</a:t>
            </a:r>
          </a:p>
          <a:p>
            <a:pPr lvl="2"/>
            <a:r>
              <a:rPr lang="en-US" altLang="en-US"/>
              <a:t>T(1) = 1</a:t>
            </a:r>
          </a:p>
          <a:p>
            <a:pPr lvl="2"/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Binary search recursion: running time analysis (cont’d)</a:t>
            </a:r>
          </a:p>
        </p:txBody>
      </p:sp>
      <p:sp>
        <p:nvSpPr>
          <p:cNvPr id="559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9538"/>
            <a:ext cx="8229600" cy="4411662"/>
          </a:xfrm>
        </p:spPr>
        <p:txBody>
          <a:bodyPr/>
          <a:lstStyle/>
          <a:p>
            <a:r>
              <a:rPr lang="en-US" altLang="en-US"/>
              <a:t>3</a:t>
            </a:r>
            <a:r>
              <a:rPr lang="en-US" altLang="en-US" baseline="30000"/>
              <a:t>rd</a:t>
            </a:r>
            <a:r>
              <a:rPr lang="en-US" altLang="en-US"/>
              <a:t> step: expand T(n)</a:t>
            </a:r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4</a:t>
            </a:r>
            <a:r>
              <a:rPr lang="en-US" altLang="en-US" baseline="30000"/>
              <a:t>th</a:t>
            </a:r>
            <a:r>
              <a:rPr lang="en-US" altLang="en-US"/>
              <a:t> step: pattern matching</a:t>
            </a:r>
          </a:p>
          <a:p>
            <a:endParaRPr lang="en-US" altLang="en-US"/>
          </a:p>
        </p:txBody>
      </p:sp>
      <p:graphicFrame>
        <p:nvGraphicFramePr>
          <p:cNvPr id="559108" name="Object 4"/>
          <p:cNvGraphicFramePr>
            <a:graphicFrameLocks noChangeAspect="1"/>
          </p:cNvGraphicFramePr>
          <p:nvPr/>
        </p:nvGraphicFramePr>
        <p:xfrm>
          <a:off x="1219200" y="2051050"/>
          <a:ext cx="6405563" cy="221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9150" name="Equation" r:id="rId3" imgW="2565360" imgH="888840" progId="Equation.3">
                  <p:embed/>
                </p:oleObj>
              </mc:Choice>
              <mc:Fallback>
                <p:oleObj name="Equation" r:id="rId3" imgW="2565360" imgH="8888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2051050"/>
                        <a:ext cx="6405563" cy="2216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9109" name="Object 5"/>
          <p:cNvGraphicFramePr>
            <a:graphicFrameLocks noChangeAspect="1"/>
          </p:cNvGraphicFramePr>
          <p:nvPr/>
        </p:nvGraphicFramePr>
        <p:xfrm>
          <a:off x="2362200" y="4800600"/>
          <a:ext cx="5260975" cy="174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9151" name="Equation" r:id="rId5" imgW="2108160" imgH="698400" progId="Equation.3">
                  <p:embed/>
                </p:oleObj>
              </mc:Choice>
              <mc:Fallback>
                <p:oleObj name="Equation" r:id="rId5" imgW="2108160" imgH="6984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4800600"/>
                        <a:ext cx="5260975" cy="1741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Network</Template>
  <TotalTime>1124</TotalTime>
  <Words>283</Words>
  <Application>Microsoft Office PowerPoint</Application>
  <PresentationFormat>On-screen Show (4:3)</PresentationFormat>
  <Paragraphs>116</Paragraphs>
  <Slides>8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Courier New</vt:lpstr>
      <vt:lpstr>Symbol</vt:lpstr>
      <vt:lpstr>Times New Roman</vt:lpstr>
      <vt:lpstr>Wingdings</vt:lpstr>
      <vt:lpstr>Network</vt:lpstr>
      <vt:lpstr>Equation</vt:lpstr>
      <vt:lpstr>Pseudo-code 1</vt:lpstr>
      <vt:lpstr>Pseudo-code 2</vt:lpstr>
      <vt:lpstr>Pseudo-code 3</vt:lpstr>
      <vt:lpstr>Recursive algorithm analysis:  factorial </vt:lpstr>
      <vt:lpstr>Recursive algorithm analysis: factorial (cont’d)</vt:lpstr>
      <vt:lpstr>Binary search recursion: pseudo-code</vt:lpstr>
      <vt:lpstr>Binary search recursion: running time analysis</vt:lpstr>
      <vt:lpstr>Binary search recursion: running time analysis (cont’d)</vt:lpstr>
    </vt:vector>
  </TitlesOfParts>
  <Company>Lebanese American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COE321: Logic Design</dc:title>
  <dc:creator>wissam</dc:creator>
  <cp:lastModifiedBy>Fawaz, Wissam Fawzi</cp:lastModifiedBy>
  <cp:revision>334</cp:revision>
  <cp:lastPrinted>1601-01-01T00:00:00Z</cp:lastPrinted>
  <dcterms:created xsi:type="dcterms:W3CDTF">2006-10-15T06:08:27Z</dcterms:created>
  <dcterms:modified xsi:type="dcterms:W3CDTF">2015-10-29T06:14:18Z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3</vt:i4>
  </property>
</Properties>
</file>