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4"/>
  </p:notesMasterIdLst>
  <p:handoutMasterIdLst>
    <p:handoutMasterId r:id="rId15"/>
  </p:handoutMasterIdLst>
  <p:sldIdLst>
    <p:sldId id="306" r:id="rId2"/>
    <p:sldId id="307" r:id="rId3"/>
    <p:sldId id="332" r:id="rId4"/>
    <p:sldId id="319" r:id="rId5"/>
    <p:sldId id="320" r:id="rId6"/>
    <p:sldId id="308" r:id="rId7"/>
    <p:sldId id="324" r:id="rId8"/>
    <p:sldId id="325" r:id="rId9"/>
    <p:sldId id="326" r:id="rId10"/>
    <p:sldId id="329" r:id="rId11"/>
    <p:sldId id="330" r:id="rId12"/>
    <p:sldId id="33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5848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DF39C7-2B7B-4944-B84D-4A0AD63F7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464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4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61111C-2BCF-4909-9D51-D23C5AC13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863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C1320-C743-4BB6-9900-F28D460D0DD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980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C1320-C743-4BB6-9900-F28D460D0DD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62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904E9-AADF-40BE-8CA9-1F128B836F1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400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1E1F00-8ADF-4985-B39B-E13E97D73B2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0BB2D-9B61-4DE2-BEF7-90733C98D9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08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3A99B-C0D1-4D2D-93CB-59BF4625FA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98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995469A-90CE-44D2-84F0-44BA875E5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54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E3BAA88-EB80-4942-A636-90DE893DEC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5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1499B-7459-4690-A2A9-E99374BF6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7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EC273-CDA1-4EE7-A483-67F0B8D7EE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11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3A1FC-7297-48D4-A2BC-9E745F52F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5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52D01-964D-43A2-83C2-614830B07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2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534B3-C631-4D03-B037-FFB1F45BAD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47DD-E4AF-46F8-B223-CF730F8409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7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F5A-991A-4B11-9F32-CE604D4344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6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3AC9D-D21D-4C82-A19C-01FE1D36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3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3C9436F-A5B9-4B3C-83C8-DBCDD4F2FF5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Generic Collections Java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err="1" smtClean="0">
                <a:latin typeface="Courier"/>
              </a:rPr>
              <a:t>HashSet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>
                <a:latin typeface="Courier"/>
              </a:rPr>
              <a:t>add</a:t>
            </a:r>
            <a:r>
              <a:rPr lang="en-US" dirty="0" smtClean="0"/>
              <a:t>: O(1) </a:t>
            </a:r>
          </a:p>
          <a:p>
            <a:pPr lvl="1"/>
            <a:r>
              <a:rPr lang="en-US" dirty="0">
                <a:latin typeface="Courier"/>
              </a:rPr>
              <a:t>c</a:t>
            </a:r>
            <a:r>
              <a:rPr lang="en-US" dirty="0" smtClean="0">
                <a:latin typeface="Courier"/>
              </a:rPr>
              <a:t>ontains</a:t>
            </a:r>
            <a:r>
              <a:rPr lang="en-US" dirty="0" smtClean="0"/>
              <a:t>: O(1)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TreeSet</a:t>
            </a:r>
            <a:endParaRPr lang="en-US" dirty="0">
              <a:latin typeface="Courier"/>
            </a:endParaRPr>
          </a:p>
          <a:p>
            <a:pPr lvl="1"/>
            <a:r>
              <a:rPr lang="en-US" dirty="0">
                <a:latin typeface="Courier"/>
              </a:rPr>
              <a:t>a</a:t>
            </a:r>
            <a:r>
              <a:rPr lang="en-US" dirty="0" smtClean="0">
                <a:latin typeface="Courier"/>
              </a:rPr>
              <a:t>dd</a:t>
            </a:r>
            <a:r>
              <a:rPr lang="en-US" dirty="0" smtClean="0"/>
              <a:t>: O(log(n))</a:t>
            </a:r>
          </a:p>
          <a:p>
            <a:pPr lvl="1"/>
            <a:r>
              <a:rPr lang="en-US" dirty="0">
                <a:latin typeface="Courier"/>
              </a:rPr>
              <a:t>c</a:t>
            </a:r>
            <a:r>
              <a:rPr lang="en-US" dirty="0" smtClean="0">
                <a:latin typeface="Courier"/>
              </a:rPr>
              <a:t>ontains</a:t>
            </a:r>
            <a:r>
              <a:rPr lang="en-US" dirty="0" smtClean="0"/>
              <a:t>: O(log(n))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PriorityQueue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>
                <a:latin typeface="Courier"/>
              </a:rPr>
              <a:t>add</a:t>
            </a:r>
            <a:r>
              <a:rPr lang="en-US" dirty="0" smtClean="0"/>
              <a:t> or </a:t>
            </a:r>
            <a:r>
              <a:rPr lang="en-US" dirty="0" smtClean="0">
                <a:latin typeface="Courier"/>
              </a:rPr>
              <a:t>offer</a:t>
            </a:r>
            <a:r>
              <a:rPr lang="en-US" dirty="0" smtClean="0"/>
              <a:t>: O(log(n))</a:t>
            </a:r>
          </a:p>
          <a:p>
            <a:pPr lvl="1"/>
            <a:r>
              <a:rPr lang="en-US" dirty="0">
                <a:latin typeface="Courier"/>
              </a:rPr>
              <a:t>r</a:t>
            </a:r>
            <a:r>
              <a:rPr lang="en-US" dirty="0" smtClean="0">
                <a:latin typeface="Courier"/>
              </a:rPr>
              <a:t>emove</a:t>
            </a:r>
            <a:r>
              <a:rPr lang="en-US" dirty="0" smtClean="0"/>
              <a:t> or </a:t>
            </a:r>
            <a:r>
              <a:rPr lang="en-US" dirty="0" smtClean="0">
                <a:latin typeface="Courier"/>
              </a:rPr>
              <a:t>poll</a:t>
            </a:r>
            <a:r>
              <a:rPr lang="en-US" dirty="0" smtClean="0"/>
              <a:t>: O(log(n))</a:t>
            </a:r>
          </a:p>
          <a:p>
            <a:endParaRPr lang="en-US" dirty="0"/>
          </a:p>
          <a:p>
            <a:pPr marL="34448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1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Time complexity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err="1" smtClean="0">
                <a:latin typeface="Courier"/>
              </a:rPr>
              <a:t>ArrayList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>
                <a:latin typeface="Courier"/>
              </a:rPr>
              <a:t>add</a:t>
            </a:r>
            <a:r>
              <a:rPr lang="en-US" dirty="0" smtClean="0"/>
              <a:t>: O(1) </a:t>
            </a:r>
          </a:p>
          <a:p>
            <a:pPr lvl="1"/>
            <a:r>
              <a:rPr lang="en-US" dirty="0" smtClean="0">
                <a:latin typeface="Courier"/>
              </a:rPr>
              <a:t>get(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 err="1" smtClean="0">
                <a:latin typeface="Courier"/>
              </a:rPr>
              <a:t>idx</a:t>
            </a:r>
            <a:r>
              <a:rPr lang="en-US" dirty="0" smtClean="0">
                <a:latin typeface="Courier"/>
              </a:rPr>
              <a:t>)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>
                <a:latin typeface="Courier"/>
              </a:rPr>
              <a:t>contains</a:t>
            </a:r>
            <a:r>
              <a:rPr lang="en-US" dirty="0" smtClean="0">
                <a:latin typeface="+mj-lt"/>
              </a:rPr>
              <a:t>: O(n)</a:t>
            </a:r>
          </a:p>
          <a:p>
            <a:pPr lvl="1"/>
            <a:r>
              <a:rPr lang="en-US" dirty="0" smtClean="0">
                <a:latin typeface="Courier"/>
              </a:rPr>
              <a:t>remove(0)</a:t>
            </a:r>
            <a:r>
              <a:rPr lang="en-US" dirty="0" smtClean="0">
                <a:latin typeface="+mj-lt"/>
              </a:rPr>
              <a:t>: O(n)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LinkedList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>
                <a:latin typeface="Courier"/>
              </a:rPr>
              <a:t>add</a:t>
            </a:r>
            <a:r>
              <a:rPr lang="en-US" dirty="0"/>
              <a:t>: O(1) </a:t>
            </a:r>
          </a:p>
          <a:p>
            <a:pPr lvl="1"/>
            <a:r>
              <a:rPr lang="en-US" dirty="0">
                <a:latin typeface="Courier"/>
              </a:rPr>
              <a:t>get(</a:t>
            </a:r>
            <a:r>
              <a:rPr lang="en-US" dirty="0" err="1">
                <a:latin typeface="Courier"/>
              </a:rPr>
              <a:t>int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idx</a:t>
            </a:r>
            <a:r>
              <a:rPr lang="en-US" dirty="0">
                <a:latin typeface="Courier"/>
              </a:rPr>
              <a:t>)</a:t>
            </a:r>
            <a:r>
              <a:rPr lang="en-US" dirty="0"/>
              <a:t>: </a:t>
            </a:r>
            <a:r>
              <a:rPr lang="en-US" dirty="0" smtClean="0"/>
              <a:t>O(n)</a:t>
            </a:r>
            <a:endParaRPr lang="en-US" dirty="0"/>
          </a:p>
          <a:p>
            <a:pPr lvl="1"/>
            <a:r>
              <a:rPr lang="en-US" dirty="0">
                <a:latin typeface="Courier"/>
              </a:rPr>
              <a:t>contains</a:t>
            </a:r>
            <a:r>
              <a:rPr lang="en-US" dirty="0"/>
              <a:t>: O(n)</a:t>
            </a:r>
          </a:p>
          <a:p>
            <a:pPr lvl="1"/>
            <a:r>
              <a:rPr lang="en-US" dirty="0">
                <a:latin typeface="Courier"/>
              </a:rPr>
              <a:t>remove(0)</a:t>
            </a:r>
            <a:r>
              <a:rPr lang="en-US" dirty="0"/>
              <a:t>: </a:t>
            </a:r>
            <a:r>
              <a:rPr lang="en-US" dirty="0" smtClean="0"/>
              <a:t>O(1)</a:t>
            </a:r>
            <a:endParaRPr lang="en-US" dirty="0"/>
          </a:p>
          <a:p>
            <a:pPr lvl="1"/>
            <a:endParaRPr lang="en-US" dirty="0">
              <a:latin typeface="Courier"/>
            </a:endParaRPr>
          </a:p>
          <a:p>
            <a:endParaRPr lang="en-US" dirty="0"/>
          </a:p>
          <a:p>
            <a:pPr marL="34448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1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Time complexity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err="1" smtClean="0">
                <a:latin typeface="Courier"/>
              </a:rPr>
              <a:t>HashMap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>
                <a:latin typeface="Courier"/>
              </a:rPr>
              <a:t>get</a:t>
            </a:r>
            <a:r>
              <a:rPr lang="en-US" dirty="0" smtClean="0"/>
              <a:t>: O(1) </a:t>
            </a:r>
          </a:p>
          <a:p>
            <a:pPr lvl="1"/>
            <a:r>
              <a:rPr lang="en-US" dirty="0" err="1" smtClean="0">
                <a:latin typeface="Courier"/>
              </a:rPr>
              <a:t>containsKey</a:t>
            </a:r>
            <a:r>
              <a:rPr lang="en-US" dirty="0" smtClean="0"/>
              <a:t>: O(1)</a:t>
            </a:r>
          </a:p>
          <a:p>
            <a:endParaRPr lang="en-US" dirty="0" smtClean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TreeMap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>
                <a:latin typeface="Courier"/>
              </a:rPr>
              <a:t>g</a:t>
            </a:r>
            <a:r>
              <a:rPr lang="en-US" dirty="0" smtClean="0">
                <a:latin typeface="Courier"/>
              </a:rPr>
              <a:t>et:</a:t>
            </a:r>
            <a:r>
              <a:rPr lang="en-US" dirty="0" smtClean="0"/>
              <a:t> O(log(n)) 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</a:rPr>
              <a:t>containsKey</a:t>
            </a:r>
            <a:r>
              <a:rPr lang="en-US" dirty="0" smtClean="0"/>
              <a:t>: O(log(n))</a:t>
            </a:r>
            <a:endParaRPr lang="en-US" dirty="0"/>
          </a:p>
          <a:p>
            <a:pPr lvl="1"/>
            <a:endParaRPr lang="en-US" dirty="0">
              <a:latin typeface="Courier"/>
            </a:endParaRPr>
          </a:p>
          <a:p>
            <a:endParaRPr lang="en-US" dirty="0"/>
          </a:p>
          <a:p>
            <a:pPr marL="34448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3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Java Collections Framework</a:t>
            </a:r>
            <a:endParaRPr lang="en-US" alt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r>
              <a:rPr lang="en-US" altLang="en-US" dirty="0" smtClean="0"/>
              <a:t>The figure below lists some collections interfaces</a:t>
            </a:r>
            <a:endParaRPr lang="en-US" altLang="en-US" dirty="0"/>
          </a:p>
        </p:txBody>
      </p:sp>
      <p:pic>
        <p:nvPicPr>
          <p:cNvPr id="5" name="Picture 1" descr="jhtp_16_Collections_Page_05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990600"/>
          </a:xfrm>
        </p:spPr>
        <p:txBody>
          <a:bodyPr/>
          <a:lstStyle/>
          <a:p>
            <a:r>
              <a:rPr lang="en-US" altLang="en-US" dirty="0" smtClean="0"/>
              <a:t>Java Collections </a:t>
            </a:r>
            <a:r>
              <a:rPr lang="en-US" altLang="en-US" dirty="0" smtClean="0"/>
              <a:t>Hierarchy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6505575" cy="54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Difference between Collection interface and Collections class</a:t>
            </a:r>
            <a:endParaRPr lang="en-US" altLang="en-US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1"/>
            <a:ext cx="9144000" cy="5333999"/>
          </a:xfrm>
        </p:spPr>
        <p:txBody>
          <a:bodyPr/>
          <a:lstStyle/>
          <a:p>
            <a:pPr>
              <a:spcBef>
                <a:spcPct val="70000"/>
              </a:spcBef>
            </a:pPr>
            <a:endParaRPr lang="en-US" altLang="en-US" dirty="0" smtClean="0"/>
          </a:p>
          <a:p>
            <a:pPr>
              <a:spcBef>
                <a:spcPct val="700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"/>
              </a:rPr>
              <a:t>Collection</a:t>
            </a:r>
            <a:r>
              <a:rPr lang="en-US" altLang="en-US" dirty="0" smtClean="0"/>
              <a:t> interface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Contains operations for 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adding and removing objects in a collection</a:t>
            </a:r>
          </a:p>
          <a:p>
            <a:pPr>
              <a:spcBef>
                <a:spcPct val="70000"/>
              </a:spcBef>
            </a:pPr>
            <a:r>
              <a:rPr lang="en-US" altLang="en-US" dirty="0" smtClean="0"/>
              <a:t>The </a:t>
            </a:r>
            <a:r>
              <a:rPr lang="en-US" altLang="en-US" dirty="0" smtClean="0">
                <a:latin typeface="Courier"/>
              </a:rPr>
              <a:t>Collections</a:t>
            </a:r>
            <a:r>
              <a:rPr lang="en-US" altLang="en-US" dirty="0" smtClean="0"/>
              <a:t> class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Provides high-performance static methods for manipulating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objects created from classes implementing Collection interface  </a:t>
            </a:r>
          </a:p>
          <a:p>
            <a:pPr lvl="2">
              <a:spcBef>
                <a:spcPct val="70000"/>
              </a:spcBef>
            </a:pPr>
            <a:endParaRPr lang="en-US" altLang="en-US" dirty="0"/>
          </a:p>
          <a:p>
            <a:pPr lvl="1">
              <a:spcBef>
                <a:spcPct val="70000"/>
              </a:spcBef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 smtClean="0"/>
              <a:t>Lists</a:t>
            </a:r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ct val="70000"/>
              </a:spcBef>
            </a:pPr>
            <a:r>
              <a:rPr lang="en-US" altLang="en-US" kern="0" dirty="0" smtClean="0"/>
              <a:t>A </a:t>
            </a:r>
            <a:r>
              <a:rPr lang="en-US" altLang="en-US" kern="0" dirty="0" smtClean="0">
                <a:latin typeface="Courier"/>
              </a:rPr>
              <a:t>List</a:t>
            </a:r>
            <a:r>
              <a:rPr lang="en-US" altLang="en-US" kern="0" dirty="0"/>
              <a:t> is</a:t>
            </a:r>
            <a:r>
              <a:rPr lang="en-US" altLang="en-US" kern="0" dirty="0" smtClean="0">
                <a:latin typeface="Courier"/>
              </a:rPr>
              <a:t> </a:t>
            </a:r>
            <a:r>
              <a:rPr lang="en-US" altLang="en-US" kern="0" dirty="0" smtClean="0"/>
              <a:t> </a:t>
            </a:r>
          </a:p>
          <a:p>
            <a:pPr lvl="1">
              <a:spcBef>
                <a:spcPct val="70000"/>
              </a:spcBef>
            </a:pPr>
            <a:r>
              <a:rPr lang="en-US" altLang="en-US" kern="0" dirty="0" smtClean="0"/>
              <a:t>a collection that can contain duplicate elements</a:t>
            </a:r>
          </a:p>
          <a:p>
            <a:pPr lvl="1">
              <a:spcBef>
                <a:spcPct val="70000"/>
              </a:spcBef>
            </a:pPr>
            <a:endParaRPr lang="en-US" altLang="en-US" kern="0" dirty="0" smtClean="0"/>
          </a:p>
          <a:p>
            <a:pPr lvl="1">
              <a:spcBef>
                <a:spcPct val="70000"/>
              </a:spcBef>
            </a:pPr>
            <a:r>
              <a:rPr lang="en-US" altLang="en-US" kern="0" dirty="0" smtClean="0"/>
              <a:t>Implemented by several classes including </a:t>
            </a:r>
          </a:p>
          <a:p>
            <a:pPr lvl="2">
              <a:spcBef>
                <a:spcPct val="70000"/>
              </a:spcBef>
            </a:pPr>
            <a:r>
              <a:rPr lang="en-US" altLang="en-US" kern="0" dirty="0" err="1" smtClean="0">
                <a:latin typeface="Courier"/>
              </a:rPr>
              <a:t>ArrayList</a:t>
            </a:r>
            <a:r>
              <a:rPr lang="en-US" altLang="en-US" kern="0" dirty="0" smtClean="0"/>
              <a:t> and </a:t>
            </a:r>
            <a:r>
              <a:rPr lang="en-US" altLang="en-US" kern="0" dirty="0" err="1" smtClean="0">
                <a:latin typeface="Courier"/>
              </a:rPr>
              <a:t>LinkedList</a:t>
            </a:r>
            <a:r>
              <a:rPr lang="en-US" altLang="en-US" kern="0" dirty="0" smtClean="0"/>
              <a:t> classes</a:t>
            </a:r>
          </a:p>
          <a:p>
            <a:pPr>
              <a:spcBef>
                <a:spcPct val="70000"/>
              </a:spcBef>
            </a:pPr>
            <a:r>
              <a:rPr lang="en-US" altLang="en-US" kern="0" dirty="0" smtClean="0"/>
              <a:t>A </a:t>
            </a:r>
            <a:r>
              <a:rPr lang="en-US" altLang="en-US" kern="0" dirty="0" err="1" smtClean="0">
                <a:latin typeface="Courier"/>
              </a:rPr>
              <a:t>LinkedList</a:t>
            </a:r>
            <a:r>
              <a:rPr lang="en-US" altLang="en-US" kern="0" dirty="0" smtClean="0"/>
              <a:t> </a:t>
            </a:r>
          </a:p>
          <a:p>
            <a:pPr lvl="1">
              <a:spcBef>
                <a:spcPct val="70000"/>
              </a:spcBef>
            </a:pPr>
            <a:r>
              <a:rPr lang="en-US" altLang="en-US" kern="0" dirty="0" smtClean="0"/>
              <a:t>Enables efficient insertion (or removal) of elements</a:t>
            </a:r>
          </a:p>
          <a:p>
            <a:pPr lvl="2">
              <a:spcBef>
                <a:spcPct val="70000"/>
              </a:spcBef>
            </a:pPr>
            <a:r>
              <a:rPr lang="en-US" altLang="en-US" kern="0" dirty="0" smtClean="0"/>
              <a:t>In middle of collection</a:t>
            </a:r>
          </a:p>
          <a:p>
            <a:pPr lvl="1">
              <a:spcBef>
                <a:spcPct val="70000"/>
              </a:spcBef>
            </a:pPr>
            <a:r>
              <a:rPr lang="en-US" altLang="en-US" kern="0" dirty="0" smtClean="0"/>
              <a:t>Is less efficient than </a:t>
            </a:r>
            <a:r>
              <a:rPr lang="en-US" altLang="en-US" kern="0" dirty="0" err="1" smtClean="0">
                <a:latin typeface="Courier"/>
              </a:rPr>
              <a:t>ArrayList</a:t>
            </a:r>
            <a:r>
              <a:rPr lang="en-US" altLang="en-US" kern="0" dirty="0" smtClean="0"/>
              <a:t> for jumping to a specific element in collection </a:t>
            </a:r>
            <a:endParaRPr lang="en-US" altLang="en-US" kern="0" dirty="0"/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</p:spPr>
        <p:txBody>
          <a:bodyPr/>
          <a:lstStyle/>
          <a:p>
            <a:r>
              <a:rPr lang="en-US" altLang="en-US" dirty="0" smtClean="0"/>
              <a:t>Sets</a:t>
            </a:r>
            <a:endParaRPr lang="en-US" altLang="en-US" dirty="0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39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 smtClean="0">
                <a:latin typeface="Courier"/>
              </a:rPr>
              <a:t>Set</a:t>
            </a:r>
            <a:r>
              <a:rPr lang="en-US" altLang="en-US" dirty="0" smtClean="0"/>
              <a:t> 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 collection of unique elements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Implemented mainly by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 smtClean="0">
                <a:latin typeface="Courier"/>
              </a:rPr>
              <a:t>HashSet</a:t>
            </a:r>
            <a:r>
              <a:rPr lang="en-US" altLang="en-US" dirty="0" smtClean="0"/>
              <a:t> and </a:t>
            </a:r>
            <a:r>
              <a:rPr lang="en-US" altLang="en-US" dirty="0" err="1" smtClean="0">
                <a:latin typeface="Courier"/>
              </a:rPr>
              <a:t>TreeSet</a:t>
            </a:r>
            <a:r>
              <a:rPr lang="en-US" altLang="en-US" dirty="0" smtClean="0"/>
              <a:t> classes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 smtClean="0">
                <a:latin typeface="Courier"/>
              </a:rPr>
              <a:t>HashSet</a:t>
            </a:r>
            <a:r>
              <a:rPr lang="en-US" altLang="en-US" dirty="0" smtClean="0">
                <a:latin typeface="Courier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Stores its elements in a hash table and is not sorted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 smtClean="0">
                <a:latin typeface="Courier"/>
              </a:rPr>
              <a:t>TreeSet</a:t>
            </a:r>
            <a:r>
              <a:rPr lang="en-US" alt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Stores its elements in a tree and is sorted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Implements </a:t>
            </a:r>
            <a:r>
              <a:rPr lang="en-US" altLang="en-US" dirty="0" err="1" smtClean="0">
                <a:latin typeface="Courier"/>
              </a:rPr>
              <a:t>SortedSet</a:t>
            </a:r>
            <a:r>
              <a:rPr lang="en-US" altLang="en-US" dirty="0" smtClean="0"/>
              <a:t> interface which is derived from </a:t>
            </a:r>
            <a:r>
              <a:rPr lang="en-US" altLang="en-US" dirty="0" smtClean="0">
                <a:latin typeface="Courier"/>
              </a:rPr>
              <a:t>Set</a:t>
            </a:r>
            <a:endParaRPr lang="en-US" altLang="en-US"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 smtClean="0">
                <a:latin typeface="Courier"/>
              </a:rPr>
              <a:t>Map</a:t>
            </a:r>
          </a:p>
          <a:p>
            <a:pPr lvl="1"/>
            <a:r>
              <a:rPr lang="en-US" dirty="0" smtClean="0"/>
              <a:t>associates keys to values</a:t>
            </a:r>
          </a:p>
          <a:p>
            <a:pPr lvl="2"/>
            <a:r>
              <a:rPr lang="en-US" dirty="0" smtClean="0"/>
              <a:t>Where keys must be unique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is implemented by</a:t>
            </a:r>
          </a:p>
          <a:p>
            <a:pPr lvl="2"/>
            <a:r>
              <a:rPr lang="en-US" dirty="0" err="1" smtClean="0">
                <a:latin typeface="Courier"/>
              </a:rPr>
              <a:t>HashMap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/>
              </a:rPr>
              <a:t>TreeMap</a:t>
            </a:r>
            <a:endParaRPr lang="en-US" dirty="0" smtClean="0">
              <a:latin typeface="Courier"/>
            </a:endParaRPr>
          </a:p>
          <a:p>
            <a:pPr lvl="2"/>
            <a:endParaRPr lang="en-US" dirty="0">
              <a:latin typeface="Courier"/>
            </a:endParaRPr>
          </a:p>
          <a:p>
            <a:r>
              <a:rPr lang="en-US" dirty="0" err="1" smtClean="0">
                <a:latin typeface="Courier"/>
              </a:rPr>
              <a:t>TreeMap</a:t>
            </a:r>
            <a:r>
              <a:rPr lang="en-US" dirty="0" smtClean="0">
                <a:latin typeface="+mj-lt"/>
              </a:rPr>
              <a:t> </a:t>
            </a:r>
          </a:p>
          <a:p>
            <a:pPr lvl="1"/>
            <a:r>
              <a:rPr lang="en-US" dirty="0" smtClean="0">
                <a:latin typeface="+mj-lt"/>
              </a:rPr>
              <a:t>maintains its keys in ascending order 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Implements the </a:t>
            </a:r>
            <a:r>
              <a:rPr lang="en-US" dirty="0" err="1" smtClean="0">
                <a:latin typeface="Courier"/>
              </a:rPr>
              <a:t>SortedMap</a:t>
            </a:r>
            <a:r>
              <a:rPr lang="en-US" dirty="0" smtClean="0">
                <a:latin typeface="+mj-lt"/>
              </a:rPr>
              <a:t> interface</a:t>
            </a:r>
          </a:p>
          <a:p>
            <a:pPr lvl="2"/>
            <a:r>
              <a:rPr lang="en-US" dirty="0" smtClean="0">
                <a:latin typeface="+mj-lt"/>
              </a:rPr>
              <a:t>Which is derived from the </a:t>
            </a:r>
            <a:r>
              <a:rPr lang="en-US" dirty="0" smtClean="0">
                <a:latin typeface="Courier"/>
              </a:rPr>
              <a:t>Map</a:t>
            </a:r>
            <a:r>
              <a:rPr lang="en-US" dirty="0" smtClean="0">
                <a:latin typeface="+mj-lt"/>
              </a:rPr>
              <a:t> interface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33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PriorityQueue</a:t>
            </a:r>
            <a:r>
              <a:rPr lang="en-US" dirty="0" smtClean="0"/>
              <a:t> and Interface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smtClean="0"/>
              <a:t>Interface </a:t>
            </a:r>
            <a:r>
              <a:rPr lang="en-US" dirty="0" smtClean="0">
                <a:latin typeface="Courier"/>
              </a:rPr>
              <a:t>Queue</a:t>
            </a:r>
          </a:p>
          <a:p>
            <a:pPr lvl="1"/>
            <a:r>
              <a:rPr lang="en-US" dirty="0" smtClean="0"/>
              <a:t>extends interface </a:t>
            </a:r>
            <a:r>
              <a:rPr lang="en-US" dirty="0" smtClean="0">
                <a:latin typeface="Courier"/>
              </a:rPr>
              <a:t>Collection</a:t>
            </a:r>
          </a:p>
          <a:p>
            <a:pPr lvl="1"/>
            <a:endParaRPr lang="en-US" dirty="0">
              <a:latin typeface="Courier"/>
            </a:endParaRPr>
          </a:p>
          <a:p>
            <a:pPr lvl="1"/>
            <a:r>
              <a:rPr lang="en-US" dirty="0"/>
              <a:t> </a:t>
            </a:r>
            <a:r>
              <a:rPr lang="en-US" dirty="0" smtClean="0"/>
              <a:t>is implemented by the </a:t>
            </a:r>
            <a:r>
              <a:rPr lang="en-US" dirty="0" err="1" smtClean="0">
                <a:latin typeface="Courier"/>
              </a:rPr>
              <a:t>PriorityQueue</a:t>
            </a:r>
            <a:r>
              <a:rPr lang="en-US" dirty="0" smtClean="0"/>
              <a:t> class</a:t>
            </a:r>
          </a:p>
          <a:p>
            <a:pPr lvl="1"/>
            <a:endParaRPr lang="en-US" dirty="0"/>
          </a:p>
          <a:p>
            <a:r>
              <a:rPr lang="en-US" dirty="0" err="1" smtClean="0">
                <a:latin typeface="Courier"/>
              </a:rPr>
              <a:t>PriorityQueue</a:t>
            </a:r>
            <a:endParaRPr lang="en-US" dirty="0" smtClean="0">
              <a:latin typeface="Courier"/>
            </a:endParaRPr>
          </a:p>
          <a:p>
            <a:pPr lvl="1"/>
            <a:r>
              <a:rPr lang="en-US" dirty="0" smtClean="0"/>
              <a:t>Orders its elements by their natural order (i.e., ascending)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use new ordering rules </a:t>
            </a:r>
          </a:p>
          <a:p>
            <a:pPr lvl="2"/>
            <a:r>
              <a:rPr lang="en-US" dirty="0" smtClean="0"/>
              <a:t>that are defined through the </a:t>
            </a:r>
            <a:r>
              <a:rPr lang="en-US" dirty="0" smtClean="0">
                <a:latin typeface="Courier"/>
              </a:rPr>
              <a:t>Comparator</a:t>
            </a:r>
            <a:r>
              <a:rPr lang="en-US" dirty="0" smtClean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386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Collections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r>
              <a:rPr lang="en-US" dirty="0" smtClean="0"/>
              <a:t>Collections </a:t>
            </a:r>
          </a:p>
          <a:p>
            <a:pPr lvl="1"/>
            <a:r>
              <a:rPr lang="en-US" dirty="0" smtClean="0"/>
              <a:t>Provides several methods for manipulating collection elements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" descr="jhtp_16_Collections_Page_24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1176</TotalTime>
  <Words>334</Words>
  <Application>Microsoft Office PowerPoint</Application>
  <PresentationFormat>On-screen Show (4:3)</PresentationFormat>
  <Paragraphs>102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</vt:lpstr>
      <vt:lpstr>Wingdings</vt:lpstr>
      <vt:lpstr>Network</vt:lpstr>
      <vt:lpstr>Generic Collections Java</vt:lpstr>
      <vt:lpstr>Java Collections Framework</vt:lpstr>
      <vt:lpstr>Java Collections Hierarchy</vt:lpstr>
      <vt:lpstr>Difference between Collection interface and Collections class</vt:lpstr>
      <vt:lpstr>Lists</vt:lpstr>
      <vt:lpstr>Sets</vt:lpstr>
      <vt:lpstr>Maps</vt:lpstr>
      <vt:lpstr>Class PriorityQueue and Interface Queue</vt:lpstr>
      <vt:lpstr>Collections class</vt:lpstr>
      <vt:lpstr>Time complexity</vt:lpstr>
      <vt:lpstr>Time complexity (Continued)</vt:lpstr>
      <vt:lpstr>Time complexity (Continued)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COE321: Logic Design</dc:title>
  <dc:creator>wissam</dc:creator>
  <cp:lastModifiedBy>Fawaz, Wissam Fawzi</cp:lastModifiedBy>
  <cp:revision>353</cp:revision>
  <cp:lastPrinted>1601-01-01T00:00:00Z</cp:lastPrinted>
  <dcterms:created xsi:type="dcterms:W3CDTF">2006-10-15T06:08:27Z</dcterms:created>
  <dcterms:modified xsi:type="dcterms:W3CDTF">2022-10-02T07:32:38Z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