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72"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3/31/2019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3/31/2019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3/31/2019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408" y="1353312"/>
            <a:ext cx="9966960" cy="3035808"/>
          </a:xfrm>
        </p:spPr>
        <p:txBody>
          <a:bodyPr/>
          <a:lstStyle/>
          <a:p>
            <a:r>
              <a:rPr lang="en-US" sz="8000" dirty="0" err="1" smtClean="0"/>
              <a:t>Transmembrane</a:t>
            </a:r>
            <a:r>
              <a:rPr lang="en-US" sz="8000" dirty="0" smtClean="0"/>
              <a:t> </a:t>
            </a:r>
            <a:r>
              <a:rPr lang="en-US" sz="8000" dirty="0" err="1" smtClean="0"/>
              <a:t>Portein</a:t>
            </a:r>
            <a:r>
              <a:rPr lang="en-US" sz="8000" dirty="0"/>
              <a:t> </a:t>
            </a:r>
            <a:r>
              <a:rPr lang="en-US" sz="8000" dirty="0" smtClean="0"/>
              <a:t>Detection With Neural Networks</a:t>
            </a:r>
            <a:endParaRPr lang="en-US" sz="8000" dirty="0"/>
          </a:p>
        </p:txBody>
      </p:sp>
      <p:sp>
        <p:nvSpPr>
          <p:cNvPr id="3" name="Subtitle 2"/>
          <p:cNvSpPr>
            <a:spLocks noGrp="1"/>
          </p:cNvSpPr>
          <p:nvPr>
            <p:ph type="subTitle" idx="1"/>
          </p:nvPr>
        </p:nvSpPr>
        <p:spPr/>
        <p:txBody>
          <a:bodyPr/>
          <a:lstStyle/>
          <a:p>
            <a:r>
              <a:rPr lang="en-US" dirty="0" smtClean="0"/>
              <a:t>Majid </a:t>
            </a:r>
            <a:r>
              <a:rPr lang="en-US" dirty="0" err="1" smtClean="0"/>
              <a:t>Alikhani</a:t>
            </a:r>
            <a:endParaRPr lang="en-US" dirty="0"/>
          </a:p>
          <a:p>
            <a:r>
              <a:rPr lang="en-US" dirty="0" smtClean="0"/>
              <a:t>200408419</a:t>
            </a:r>
            <a:endParaRPr lang="en-US" dirty="0"/>
          </a:p>
        </p:txBody>
      </p:sp>
    </p:spTree>
    <p:extLst>
      <p:ext uri="{BB962C8B-B14F-4D97-AF65-F5344CB8AC3E}">
        <p14:creationId xmlns:p14="http://schemas.microsoft.com/office/powerpoint/2010/main" val="4077535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Network-Embedding</a:t>
            </a:r>
            <a:endParaRPr lang="en-US" dirty="0"/>
          </a:p>
        </p:txBody>
      </p:sp>
      <p:sp>
        <p:nvSpPr>
          <p:cNvPr id="3" name="Content Placeholder 2"/>
          <p:cNvSpPr>
            <a:spLocks noGrp="1"/>
          </p:cNvSpPr>
          <p:nvPr>
            <p:ph idx="1"/>
          </p:nvPr>
        </p:nvSpPr>
        <p:spPr>
          <a:xfrm>
            <a:off x="966817" y="2011938"/>
            <a:ext cx="10058400" cy="4363104"/>
          </a:xfrm>
        </p:spPr>
        <p:txBody>
          <a:bodyPr/>
          <a:lstStyle/>
          <a:p>
            <a:r>
              <a:rPr lang="en-US" dirty="0" smtClean="0"/>
              <a:t>Learn a word from its context (a window of adjacent words)</a:t>
            </a:r>
          </a:p>
          <a:p>
            <a:r>
              <a:rPr lang="en-US" dirty="0" smtClean="0"/>
              <a:t>Word2Vec (Tomas </a:t>
            </a:r>
            <a:r>
              <a:rPr lang="en-US" dirty="0" err="1" smtClean="0"/>
              <a:t>Mikolov</a:t>
            </a:r>
            <a:r>
              <a:rPr lang="en-US" dirty="0"/>
              <a:t> </a:t>
            </a:r>
            <a:r>
              <a:rPr lang="en-US" dirty="0" smtClean="0"/>
              <a:t>et al, Google 2013)</a:t>
            </a:r>
          </a:p>
          <a:p>
            <a:pPr lvl="1"/>
            <a:r>
              <a:rPr lang="en-US" dirty="0" smtClean="0"/>
              <a:t>CBOW: Continuous bag of words</a:t>
            </a:r>
          </a:p>
          <a:p>
            <a:pPr lvl="1"/>
            <a:r>
              <a:rPr lang="en-US" dirty="0" smtClean="0"/>
              <a:t>Skip-Gram: predict the surrounding words based on</a:t>
            </a:r>
          </a:p>
          <a:p>
            <a:pPr marL="274320" lvl="1" indent="0">
              <a:buNone/>
            </a:pPr>
            <a:r>
              <a:rPr lang="en-US" dirty="0" smtClean="0"/>
              <a:t>current word</a:t>
            </a:r>
          </a:p>
          <a:p>
            <a:endParaRPr lang="en-US" dirty="0" smtClean="0"/>
          </a:p>
          <a:p>
            <a:r>
              <a:rPr lang="en-US" dirty="0" err="1" smtClean="0"/>
              <a:t>GloVe</a:t>
            </a:r>
            <a:r>
              <a:rPr lang="en-US" dirty="0" smtClean="0"/>
              <a:t> (Pennington et al, Stanford)</a:t>
            </a:r>
          </a:p>
          <a:p>
            <a:pPr lvl="1"/>
            <a:r>
              <a:rPr lang="en-US" dirty="0" smtClean="0"/>
              <a:t>Considering only a window might not be good </a:t>
            </a:r>
          </a:p>
          <a:p>
            <a:pPr marL="274320" lvl="1" indent="0">
              <a:buNone/>
            </a:pPr>
            <a:r>
              <a:rPr lang="en-US" dirty="0" smtClean="0"/>
              <a:t>enough</a:t>
            </a:r>
          </a:p>
          <a:p>
            <a:pPr lvl="1"/>
            <a:r>
              <a:rPr lang="en-US" dirty="0" smtClean="0"/>
              <a:t>Construct a co-occurrence matrix across the whole text corpus</a:t>
            </a:r>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320" y="2575775"/>
            <a:ext cx="3992928" cy="2434081"/>
          </a:xfrm>
          <a:prstGeom prst="rect">
            <a:avLst/>
          </a:prstGeom>
        </p:spPr>
      </p:pic>
    </p:spTree>
    <p:extLst>
      <p:ext uri="{BB962C8B-B14F-4D97-AF65-F5344CB8AC3E}">
        <p14:creationId xmlns:p14="http://schemas.microsoft.com/office/powerpoint/2010/main" val="2763286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Network-Embedding</a:t>
            </a:r>
          </a:p>
        </p:txBody>
      </p:sp>
      <p:sp>
        <p:nvSpPr>
          <p:cNvPr id="3" name="Content Placeholder 2"/>
          <p:cNvSpPr>
            <a:spLocks noGrp="1"/>
          </p:cNvSpPr>
          <p:nvPr>
            <p:ph idx="1"/>
          </p:nvPr>
        </p:nvSpPr>
        <p:spPr/>
        <p:txBody>
          <a:bodyPr/>
          <a:lstStyle/>
          <a:p>
            <a:r>
              <a:rPr lang="en-US" sz="1600" dirty="0" smtClean="0"/>
              <a:t>Model:</a:t>
            </a:r>
          </a:p>
          <a:p>
            <a:pPr lvl="1"/>
            <a:r>
              <a:rPr lang="en-US" sz="1400" dirty="0" smtClean="0"/>
              <a:t>Embedding </a:t>
            </a:r>
            <a:r>
              <a:rPr lang="en-US" sz="1400" dirty="0"/>
              <a:t>in our model:</a:t>
            </a:r>
          </a:p>
          <a:p>
            <a:pPr lvl="2"/>
            <a:r>
              <a:rPr lang="en-US" sz="1200" dirty="0" err="1"/>
              <a:t>Input_dim</a:t>
            </a:r>
            <a:r>
              <a:rPr lang="en-US" sz="1200" dirty="0"/>
              <a:t>: </a:t>
            </a:r>
            <a:r>
              <a:rPr lang="en-US" sz="1200" dirty="0" smtClean="0"/>
              <a:t>12000</a:t>
            </a:r>
            <a:endParaRPr lang="en-US" sz="1200" dirty="0"/>
          </a:p>
          <a:p>
            <a:pPr lvl="2"/>
            <a:r>
              <a:rPr lang="en-US" sz="1200" dirty="0"/>
              <a:t>Output dim: 3-5-10, 3 worked the </a:t>
            </a:r>
            <a:r>
              <a:rPr lang="en-US" sz="1200" dirty="0" smtClean="0"/>
              <a:t>best</a:t>
            </a:r>
          </a:p>
          <a:p>
            <a:pPr lvl="1"/>
            <a:r>
              <a:rPr lang="en-US" sz="1400" dirty="0" smtClean="0"/>
              <a:t>Dense layer: 3*33</a:t>
            </a:r>
          </a:p>
          <a:p>
            <a:pPr lvl="1"/>
            <a:r>
              <a:rPr lang="en-US" sz="1400" dirty="0" smtClean="0"/>
              <a:t>Learning rate: 0.001</a:t>
            </a:r>
            <a:endParaRPr lang="en-US" sz="1400" dirty="0"/>
          </a:p>
          <a:p>
            <a:pPr lvl="1"/>
            <a:r>
              <a:rPr lang="en-US" sz="1400" dirty="0" err="1" smtClean="0"/>
              <a:t>Batchsize</a:t>
            </a:r>
            <a:r>
              <a:rPr lang="en-US" sz="1400" dirty="0" smtClean="0"/>
              <a:t>: 300</a:t>
            </a:r>
          </a:p>
          <a:p>
            <a:pPr lvl="1"/>
            <a:r>
              <a:rPr lang="en-US" sz="1400" dirty="0" smtClean="0"/>
              <a:t>Epochs: 2</a:t>
            </a:r>
          </a:p>
          <a:p>
            <a:pPr lvl="1"/>
            <a:r>
              <a:rPr lang="en-US" sz="1400" dirty="0" smtClean="0"/>
              <a:t>Accuracy: 0.92 – 0.87</a:t>
            </a:r>
          </a:p>
          <a:p>
            <a:pPr lvl="1"/>
            <a:r>
              <a:rPr lang="en-US" sz="1400" dirty="0" smtClean="0"/>
              <a:t>Loss: 2.02 – 3.54</a:t>
            </a:r>
          </a:p>
          <a:p>
            <a:r>
              <a:rPr lang="en-US" sz="1600" dirty="0" smtClean="0"/>
              <a:t>Dropout added: (0.2- 0.3- 0.4)</a:t>
            </a:r>
          </a:p>
          <a:p>
            <a:pPr lvl="1"/>
            <a:r>
              <a:rPr lang="en-US" sz="1400" dirty="0" err="1" smtClean="0"/>
              <a:t>Accurcay</a:t>
            </a:r>
            <a:r>
              <a:rPr lang="en-US" sz="1400" dirty="0" smtClean="0"/>
              <a:t>: 0.95 – 0.96</a:t>
            </a:r>
          </a:p>
          <a:p>
            <a:pPr lvl="1"/>
            <a:r>
              <a:rPr lang="en-US" sz="1200" dirty="0" smtClean="0"/>
              <a:t>Loss : 1.15 – 1.65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0" y="1437797"/>
            <a:ext cx="2731528" cy="1914851"/>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300" y="3352648"/>
            <a:ext cx="4523708" cy="3553104"/>
          </a:xfrm>
          <a:prstGeom prst="rect">
            <a:avLst/>
          </a:prstGeom>
        </p:spPr>
      </p:pic>
    </p:spTree>
    <p:extLst>
      <p:ext uri="{BB962C8B-B14F-4D97-AF65-F5344CB8AC3E}">
        <p14:creationId xmlns:p14="http://schemas.microsoft.com/office/powerpoint/2010/main" val="2709046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t>
            </a:r>
            <a:r>
              <a:rPr lang="en-US" dirty="0" smtClean="0"/>
              <a:t>Network-Embedding(Dropout comparison)</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350186" y="2092909"/>
            <a:ext cx="5157997" cy="4051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32" y="2093976"/>
            <a:ext cx="5280338" cy="4050233"/>
          </a:xfrm>
          <a:prstGeom prst="rect">
            <a:avLst/>
          </a:prstGeom>
        </p:spPr>
      </p:pic>
      <p:sp>
        <p:nvSpPr>
          <p:cNvPr id="8" name="Content Placeholder 2"/>
          <p:cNvSpPr txBox="1">
            <a:spLocks/>
          </p:cNvSpPr>
          <p:nvPr/>
        </p:nvSpPr>
        <p:spPr>
          <a:xfrm>
            <a:off x="3002581" y="6144209"/>
            <a:ext cx="1698208" cy="389585"/>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200" dirty="0" smtClean="0"/>
              <a:t>With Dropout</a:t>
            </a:r>
          </a:p>
        </p:txBody>
      </p:sp>
      <p:sp>
        <p:nvSpPr>
          <p:cNvPr id="9" name="Content Placeholder 2"/>
          <p:cNvSpPr txBox="1">
            <a:spLocks/>
          </p:cNvSpPr>
          <p:nvPr/>
        </p:nvSpPr>
        <p:spPr>
          <a:xfrm>
            <a:off x="8525471" y="6146804"/>
            <a:ext cx="1698208" cy="389585"/>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200" dirty="0" smtClean="0"/>
              <a:t>Without Dropout</a:t>
            </a:r>
          </a:p>
        </p:txBody>
      </p:sp>
    </p:spTree>
    <p:extLst>
      <p:ext uri="{BB962C8B-B14F-4D97-AF65-F5344CB8AC3E}">
        <p14:creationId xmlns:p14="http://schemas.microsoft.com/office/powerpoint/2010/main" val="4045284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Network-Convolutional layers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584101"/>
                <a:ext cx="10058400" cy="4588099"/>
              </a:xfrm>
            </p:spPr>
            <p:txBody>
              <a:bodyPr>
                <a:normAutofit fontScale="70000" lnSpcReduction="20000"/>
              </a:bodyPr>
              <a:lstStyle/>
              <a:p>
                <a:r>
                  <a:rPr lang="en-US" dirty="0" smtClean="0"/>
                  <a:t>The more similar two vectors, the higher the dot products value will be</a:t>
                </a:r>
              </a:p>
              <a:p>
                <a:pPr lvl="1"/>
                <a14:m>
                  <m:oMath xmlns:m="http://schemas.openxmlformats.org/officeDocument/2006/math">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e>
                      </m:mr>
                    </m:m>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𝑚𝑜𝑠𝑡</m:t>
                            </m:r>
                            <m:r>
                              <a:rPr lang="en-US" b="0" i="1" smtClean="0">
                                <a:latin typeface="Cambria Math" panose="02040503050406030204" pitchFamily="18" charset="0"/>
                              </a:rPr>
                              <m:t> </m:t>
                            </m:r>
                            <m:r>
                              <a:rPr lang="en-US" b="0" i="1" smtClean="0">
                                <a:latin typeface="Cambria Math" panose="02040503050406030204" pitchFamily="18" charset="0"/>
                              </a:rPr>
                              <m:t>𝑐𝑜𝑚𝑝𝑟𝑒h𝑒𝑛𝑠𝑖𝑣𝑒</m:t>
                            </m:r>
                            <m:r>
                              <a:rPr lang="en-US" b="0" i="1" smtClean="0">
                                <a:latin typeface="Cambria Math" panose="02040503050406030204" pitchFamily="18" charset="0"/>
                              </a:rPr>
                              <m:t> </m:t>
                            </m:r>
                            <m:r>
                              <a:rPr lang="en-US" b="0" i="1" smtClean="0">
                                <a:latin typeface="Cambria Math" panose="02040503050406030204" pitchFamily="18" charset="0"/>
                              </a:rPr>
                              <m:t>𝑙𝑎𝑏𝑒𝑙</m:t>
                            </m:r>
                          </m:e>
                          <m:e>
                            <m:r>
                              <a:rPr lang="en-US" b="0" i="1" smtClean="0">
                                <a:latin typeface="Cambria Math" panose="02040503050406030204" pitchFamily="18" charset="0"/>
                              </a:rPr>
                              <m:t>𝑙𝑎𝑏𝑒𝑙</m:t>
                            </m:r>
                            <m:r>
                              <a:rPr lang="en-US" b="0" i="1" smtClean="0">
                                <a:latin typeface="Cambria Math" panose="02040503050406030204" pitchFamily="18" charset="0"/>
                              </a:rPr>
                              <m:t> </m:t>
                            </m:r>
                            <m:r>
                              <a:rPr lang="en-US" b="0" i="1" smtClean="0">
                                <a:latin typeface="Cambria Math" panose="02040503050406030204" pitchFamily="18" charset="0"/>
                              </a:rPr>
                              <m:t>𝑖</m:t>
                            </m:r>
                          </m:e>
                        </m:eqArr>
                      </m:e>
                    </m:d>
                  </m:oMath>
                </a14:m>
                <a:r>
                  <a:rPr lang="en-US" dirty="0"/>
                  <a:t> </a:t>
                </a:r>
                <a:endParaRPr lang="en-US" dirty="0" smtClean="0"/>
              </a:p>
              <a:p>
                <a:r>
                  <a:rPr lang="en-US" dirty="0" smtClean="0"/>
                  <a:t>Partly connected layers for each region by sliding a kernel over the data</a:t>
                </a:r>
              </a:p>
              <a:p>
                <a:pPr lvl="1"/>
                <a:endParaRPr lang="en-US" i="1" dirty="0" smtClean="0">
                  <a:latin typeface="Cambria Math" panose="02040503050406030204" pitchFamily="18" charset="0"/>
                </a:endParaRPr>
              </a:p>
              <a:p>
                <a:pPr lvl="1"/>
                <a:endParaRPr lang="en-US" i="1" dirty="0" smtClean="0">
                  <a:latin typeface="Cambria Math" panose="02040503050406030204" pitchFamily="18" charset="0"/>
                </a:endParaRPr>
              </a:p>
              <a:p>
                <a:pPr lvl="1"/>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𝐻𝑎𝑠</m:t>
                            </m:r>
                          </m:e>
                          <m:e>
                            <m:r>
                              <a:rPr lang="en-US" b="0" i="1" smtClean="0">
                                <a:latin typeface="Cambria Math" panose="02040503050406030204" pitchFamily="18" charset="0"/>
                              </a:rPr>
                              <m:t>𝑎𝑟𝑡𝑖𝑓𝑖𝑐𝑖𝑎𝑙</m:t>
                            </m:r>
                          </m:e>
                          <m:e>
                            <m:r>
                              <a:rPr lang="en-US" b="0" i="1" smtClean="0">
                                <a:latin typeface="Cambria Math" panose="02040503050406030204" pitchFamily="18" charset="0"/>
                              </a:rPr>
                              <m:t>𝑖𝑛𝑡𝑒𝑙𝑙𝑖𝑔𝑒𝑛𝑐𝑒</m:t>
                            </m:r>
                          </m:e>
                          <m:e>
                            <m:r>
                              <a:rPr lang="en-US" b="0" i="1" smtClean="0">
                                <a:latin typeface="Cambria Math" panose="02040503050406030204" pitchFamily="18" charset="0"/>
                              </a:rPr>
                              <m:t>𝑐h𝑎𝑛𝑔𝑒𝑑</m:t>
                            </m:r>
                          </m:e>
                          <m:e>
                            <m:r>
                              <a:rPr lang="en-US" b="0" i="1" smtClean="0">
                                <a:latin typeface="Cambria Math" panose="02040503050406030204" pitchFamily="18" charset="0"/>
                              </a:rPr>
                              <m:t>?</m:t>
                            </m:r>
                          </m:e>
                        </m:eqArr>
                      </m:e>
                    </m:d>
                  </m:oMath>
                </a14:m>
                <a:r>
                  <a:rPr lang="en-US" dirty="0" smtClean="0"/>
                  <a:t>    </a:t>
                </a:r>
                <a14:m>
                  <m:oMath xmlns:m="http://schemas.openxmlformats.org/officeDocument/2006/math">
                    <m:r>
                      <a:rPr lang="en-US" b="0" i="1" dirty="0"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smtClean="0"/>
                  <a:t>     </a:t>
                </a:r>
                <a:endParaRPr lang="en-US" dirty="0"/>
              </a:p>
              <a:p>
                <a:endParaRPr lang="en-US" dirty="0" smtClean="0"/>
              </a:p>
              <a:p>
                <a:endParaRPr lang="en-US" dirty="0"/>
              </a:p>
              <a:p>
                <a:endParaRPr lang="en-US" dirty="0" smtClean="0"/>
              </a:p>
              <a:p>
                <a:endParaRPr lang="en-US" dirty="0"/>
              </a:p>
              <a:p>
                <a:r>
                  <a:rPr lang="en-US" dirty="0" smtClean="0"/>
                  <a:t>Extract high level features</a:t>
                </a:r>
              </a:p>
              <a:p>
                <a:pPr lvl="1"/>
                <a:r>
                  <a:rPr lang="en-US" dirty="0" smtClean="0"/>
                  <a:t>Example: </a:t>
                </a:r>
              </a:p>
              <a:p>
                <a:pPr lvl="2"/>
                <a:r>
                  <a:rPr lang="en-US" dirty="0" smtClean="0"/>
                  <a:t>Dog resting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giraffe resting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1" dirty="0" smtClean="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1" i="1" dirty="0" smtClean="0">
                                  <a:latin typeface="Cambria Math" panose="02040503050406030204" pitchFamily="18" charset="0"/>
                                </a:rPr>
                                <m:t>𝟐</m:t>
                              </m:r>
                              <m:r>
                                <a:rPr lang="en-US" b="1" i="1" dirty="0" smtClean="0">
                                  <a:latin typeface="Cambria Math" panose="02040503050406030204" pitchFamily="18" charset="0"/>
                                </a:rPr>
                                <m:t>    </m:t>
                              </m:r>
                              <m:r>
                                <a:rPr lang="en-US" b="1" i="1" dirty="0" smtClean="0">
                                  <a:latin typeface="Cambria Math" panose="02040503050406030204" pitchFamily="18" charset="0"/>
                                </a:rPr>
                                <m:t>𝟏</m:t>
                              </m:r>
                            </m:e>
                            <m:e>
                              <m:r>
                                <a:rPr lang="en-US" b="1" i="1" dirty="0" smtClean="0">
                                  <a:latin typeface="Cambria Math" panose="02040503050406030204" pitchFamily="18" charset="0"/>
                                </a:rPr>
                                <m:t>𝟑</m:t>
                              </m:r>
                              <m:r>
                                <a:rPr lang="en-US" b="1" i="1" dirty="0" smtClean="0">
                                  <a:latin typeface="Cambria Math" panose="02040503050406030204" pitchFamily="18" charset="0"/>
                                </a:rPr>
                                <m:t>     </m:t>
                              </m:r>
                              <m:r>
                                <a:rPr lang="en-US" b="1" i="1" dirty="0" smtClean="0">
                                  <a:latin typeface="Cambria Math" panose="02040503050406030204" pitchFamily="18" charset="0"/>
                                </a:rPr>
                                <m:t>𝟓</m:t>
                              </m:r>
                            </m:e>
                            <m:e>
                              <m:r>
                                <a:rPr lang="en-US" b="1" i="1" dirty="0" smtClean="0">
                                  <a:latin typeface="Cambria Math" panose="02040503050406030204" pitchFamily="18" charset="0"/>
                                </a:rPr>
                                <m:t>𝟒</m:t>
                              </m:r>
                            </m:e>
                          </m:mr>
                          <m:mr>
                            <m:e>
                              <m:r>
                                <a:rPr lang="en-US" b="1" i="1" dirty="0" smtClean="0">
                                  <a:latin typeface="Cambria Math" panose="02040503050406030204" pitchFamily="18" charset="0"/>
                                </a:rPr>
                                <m:t>𝟒</m:t>
                              </m:r>
                              <m:r>
                                <a:rPr lang="en-US" b="1" i="1" dirty="0" smtClean="0">
                                  <a:latin typeface="Cambria Math" panose="02040503050406030204" pitchFamily="18" charset="0"/>
                                </a:rPr>
                                <m:t>     </m:t>
                              </m:r>
                              <m:r>
                                <a:rPr lang="en-US" b="1" i="1" dirty="0" smtClean="0">
                                  <a:latin typeface="Cambria Math" panose="02040503050406030204" pitchFamily="18" charset="0"/>
                                </a:rPr>
                                <m:t>𝟐</m:t>
                              </m:r>
                              <m:r>
                                <a:rPr lang="en-US" b="1" i="1" dirty="0" smtClean="0">
                                  <a:latin typeface="Cambria Math" panose="02040503050406030204" pitchFamily="18" charset="0"/>
                                </a:rPr>
                                <m:t> </m:t>
                              </m:r>
                            </m:e>
                            <m:e>
                              <m:r>
                                <a:rPr lang="en-US" b="1" i="1" dirty="0" smtClean="0">
                                  <a:latin typeface="Cambria Math" panose="02040503050406030204" pitchFamily="18" charset="0"/>
                                </a:rPr>
                                <m:t> </m:t>
                              </m:r>
                              <m:r>
                                <a:rPr lang="en-US" b="1" i="1" dirty="0" smtClean="0">
                                  <a:latin typeface="Cambria Math" panose="02040503050406030204" pitchFamily="18" charset="0"/>
                                </a:rPr>
                                <m:t>𝟏</m:t>
                              </m:r>
                              <m:r>
                                <a:rPr lang="en-US" b="1" i="1" dirty="0" smtClean="0">
                                  <a:latin typeface="Cambria Math" panose="02040503050406030204" pitchFamily="18" charset="0"/>
                                </a:rPr>
                                <m:t>     </m:t>
                              </m:r>
                              <m:r>
                                <a:rPr lang="en-US" b="1" i="1" dirty="0" smtClean="0">
                                  <a:latin typeface="Cambria Math" panose="02040503050406030204" pitchFamily="18" charset="0"/>
                                </a:rPr>
                                <m:t>𝟔</m:t>
                              </m:r>
                              <m:r>
                                <a:rPr lang="en-US" b="1" i="1" dirty="0" smtClean="0">
                                  <a:latin typeface="Cambria Math" panose="02040503050406030204" pitchFamily="18" charset="0"/>
                                </a:rPr>
                                <m:t> </m:t>
                              </m:r>
                            </m:e>
                            <m:e>
                              <m:r>
                                <a:rPr lang="en-US" b="1" i="1" dirty="0" smtClean="0">
                                  <a:latin typeface="Cambria Math" panose="02040503050406030204" pitchFamily="18" charset="0"/>
                                </a:rPr>
                                <m:t>𝟐</m:t>
                              </m:r>
                            </m:e>
                          </m:mr>
                          <m:mr>
                            <m:e/>
                            <m:e>
                              <m:r>
                                <a:rPr lang="en-US" b="1" i="1" dirty="0" smtClean="0">
                                  <a:latin typeface="Cambria Math" panose="02040503050406030204" pitchFamily="18" charset="0"/>
                                </a:rPr>
                                <m:t>⋯</m:t>
                              </m:r>
                            </m:e>
                            <m:e/>
                          </m:mr>
                        </m:m>
                      </m:e>
                    </m:d>
                  </m:oMath>
                </a14:m>
                <a:endParaRPr lang="en-US" b="1" dirty="0" smtClean="0"/>
              </a:p>
              <a:p>
                <a:pPr lvl="1"/>
                <a:r>
                  <a:rPr lang="en-US" dirty="0" smtClean="0"/>
                  <a:t>Explore regions independently</a:t>
                </a:r>
              </a:p>
              <a:p>
                <a:pPr lvl="1"/>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584101"/>
                <a:ext cx="10058400" cy="4588099"/>
              </a:xfrm>
              <a:blipFill rotWithShape="0">
                <a:blip r:embed="rId2"/>
                <a:stretch>
                  <a:fillRect t="-1899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003751240"/>
              </p:ext>
            </p:extLst>
          </p:nvPr>
        </p:nvGraphicFramePr>
        <p:xfrm>
          <a:off x="3271234" y="2536800"/>
          <a:ext cx="3039415" cy="1596288"/>
        </p:xfrm>
        <a:graphic>
          <a:graphicData uri="http://schemas.openxmlformats.org/drawingml/2006/table">
            <a:tbl>
              <a:tblPr firstRow="1" bandRow="1">
                <a:tableStyleId>{D7AC3CCA-C797-4891-BE02-D94E43425B78}</a:tableStyleId>
              </a:tblPr>
              <a:tblGrid>
                <a:gridCol w="607883"/>
                <a:gridCol w="607883"/>
                <a:gridCol w="607883"/>
                <a:gridCol w="607883"/>
                <a:gridCol w="607883"/>
              </a:tblGrid>
              <a:tr h="377088">
                <a:tc>
                  <a:txBody>
                    <a:bodyPr/>
                    <a:lstStyle/>
                    <a:p>
                      <a:pPr algn="ctr"/>
                      <a:r>
                        <a:rPr lang="en-US" sz="1400" b="0" dirty="0" smtClean="0"/>
                        <a:t>5</a:t>
                      </a:r>
                      <a:endParaRPr lang="en-US" sz="1400" b="0" dirty="0"/>
                    </a:p>
                  </a:txBody>
                  <a:tcPr/>
                </a:tc>
                <a:tc>
                  <a:txBody>
                    <a:bodyPr/>
                    <a:lstStyle/>
                    <a:p>
                      <a:pPr algn="ctr"/>
                      <a:r>
                        <a:rPr lang="en-US" sz="1400" b="0" dirty="0" smtClean="0"/>
                        <a:t>2</a:t>
                      </a:r>
                      <a:endParaRPr lang="en-US" sz="1400" b="0" dirty="0"/>
                    </a:p>
                  </a:txBody>
                  <a:tcPr/>
                </a:tc>
                <a:tc>
                  <a:txBody>
                    <a:bodyPr/>
                    <a:lstStyle/>
                    <a:p>
                      <a:pPr algn="ctr"/>
                      <a:r>
                        <a:rPr lang="en-US" sz="1400" b="0" dirty="0" smtClean="0"/>
                        <a:t>5</a:t>
                      </a:r>
                      <a:endParaRPr lang="en-US" sz="1400" b="0" dirty="0"/>
                    </a:p>
                  </a:txBody>
                  <a:tcPr/>
                </a:tc>
                <a:tc>
                  <a:txBody>
                    <a:bodyPr/>
                    <a:lstStyle/>
                    <a:p>
                      <a:pPr algn="ctr"/>
                      <a:r>
                        <a:rPr lang="en-US" sz="1400" b="0" dirty="0" smtClean="0"/>
                        <a:t>6</a:t>
                      </a:r>
                      <a:endParaRPr lang="en-US" sz="1400" b="0" dirty="0"/>
                    </a:p>
                  </a:txBody>
                  <a:tcPr/>
                </a:tc>
                <a:tc>
                  <a:txBody>
                    <a:bodyPr/>
                    <a:lstStyle/>
                    <a:p>
                      <a:pPr algn="ctr"/>
                      <a:r>
                        <a:rPr lang="en-US" sz="1400" b="0" dirty="0" smtClean="0"/>
                        <a:t>1</a:t>
                      </a:r>
                      <a:endParaRPr lang="en-US" sz="1400" b="0" dirty="0"/>
                    </a:p>
                  </a:txBody>
                  <a:tcPr/>
                </a:tc>
              </a:tr>
              <a:tr h="293948">
                <a:tc>
                  <a:txBody>
                    <a:bodyPr/>
                    <a:lstStyle/>
                    <a:p>
                      <a:pPr algn="ctr"/>
                      <a:r>
                        <a:rPr lang="en-US" sz="1400" b="0" dirty="0" smtClean="0"/>
                        <a:t>2</a:t>
                      </a:r>
                      <a:endParaRPr lang="en-US" sz="1400" b="0" dirty="0"/>
                    </a:p>
                  </a:txBody>
                  <a:tcPr/>
                </a:tc>
                <a:tc>
                  <a:txBody>
                    <a:bodyPr/>
                    <a:lstStyle/>
                    <a:p>
                      <a:pPr algn="ctr"/>
                      <a:r>
                        <a:rPr lang="en-US" sz="1400" b="0" dirty="0" smtClean="0"/>
                        <a:t>15</a:t>
                      </a:r>
                      <a:endParaRPr lang="en-US" sz="1400" b="0" dirty="0"/>
                    </a:p>
                  </a:txBody>
                  <a:tcPr/>
                </a:tc>
                <a:tc>
                  <a:txBody>
                    <a:bodyPr/>
                    <a:lstStyle/>
                    <a:p>
                      <a:pPr algn="ctr"/>
                      <a:r>
                        <a:rPr lang="en-US" sz="1400" b="0" dirty="0" smtClean="0"/>
                        <a:t>7</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9</a:t>
                      </a:r>
                      <a:endParaRPr lang="en-US" sz="1400" b="0" dirty="0"/>
                    </a:p>
                  </a:txBody>
                  <a:tcPr/>
                </a:tc>
              </a:tr>
              <a:tr h="293948">
                <a:tc>
                  <a:txBody>
                    <a:bodyPr/>
                    <a:lstStyle/>
                    <a:p>
                      <a:pPr algn="ctr"/>
                      <a:r>
                        <a:rPr lang="en-US" sz="1400" b="0" dirty="0" smtClean="0"/>
                        <a:t>25</a:t>
                      </a:r>
                      <a:endParaRPr lang="en-US" sz="1400" b="0" dirty="0"/>
                    </a:p>
                  </a:txBody>
                  <a:tcPr/>
                </a:tc>
                <a:tc>
                  <a:txBody>
                    <a:bodyPr/>
                    <a:lstStyle/>
                    <a:p>
                      <a:pPr algn="ctr"/>
                      <a:r>
                        <a:rPr lang="en-US" sz="1400" b="0" dirty="0" smtClean="0"/>
                        <a:t>12</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6</a:t>
                      </a:r>
                      <a:endParaRPr lang="en-US" sz="1400" b="0" dirty="0"/>
                    </a:p>
                  </a:txBody>
                  <a:tcPr/>
                </a:tc>
                <a:tc>
                  <a:txBody>
                    <a:bodyPr/>
                    <a:lstStyle/>
                    <a:p>
                      <a:pPr algn="ctr"/>
                      <a:r>
                        <a:rPr lang="en-US" sz="1400" b="0" dirty="0" smtClean="0"/>
                        <a:t>10</a:t>
                      </a:r>
                      <a:endParaRPr lang="en-US" sz="1400" b="0" dirty="0"/>
                    </a:p>
                  </a:txBody>
                  <a:tcPr/>
                </a:tc>
              </a:tr>
              <a:tr h="293948">
                <a:tc>
                  <a:txBody>
                    <a:bodyPr/>
                    <a:lstStyle/>
                    <a:p>
                      <a:pPr algn="ctr"/>
                      <a:r>
                        <a:rPr lang="en-US" sz="1400" b="0" dirty="0" smtClean="0"/>
                        <a:t>5</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1</a:t>
                      </a:r>
                      <a:endParaRPr lang="en-US" sz="1400" b="0" dirty="0"/>
                    </a:p>
                  </a:txBody>
                  <a:tcPr/>
                </a:tc>
                <a:tc>
                  <a:txBody>
                    <a:bodyPr/>
                    <a:lstStyle/>
                    <a:p>
                      <a:pPr algn="ctr"/>
                      <a:r>
                        <a:rPr lang="en-US" sz="1400" b="0" dirty="0" smtClean="0"/>
                        <a:t>8</a:t>
                      </a:r>
                      <a:endParaRPr lang="en-US" sz="1400" b="0" dirty="0"/>
                    </a:p>
                  </a:txBody>
                  <a:tcPr/>
                </a:tc>
                <a:tc>
                  <a:txBody>
                    <a:bodyPr/>
                    <a:lstStyle/>
                    <a:p>
                      <a:pPr algn="ctr"/>
                      <a:r>
                        <a:rPr lang="en-US" sz="1400" b="0" dirty="0" smtClean="0"/>
                        <a:t>9</a:t>
                      </a:r>
                      <a:endParaRPr lang="en-US" sz="1400" b="0" dirty="0"/>
                    </a:p>
                  </a:txBody>
                  <a:tcPr/>
                </a:tc>
              </a:tr>
              <a:tr h="293948">
                <a:tc>
                  <a:txBody>
                    <a:bodyPr/>
                    <a:lstStyle/>
                    <a:p>
                      <a:pPr algn="ctr"/>
                      <a:r>
                        <a:rPr lang="en-US" sz="1400" b="0" dirty="0" smtClean="0"/>
                        <a:t>14</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19</a:t>
                      </a:r>
                      <a:endParaRPr lang="en-US" sz="1400" b="0" dirty="0"/>
                    </a:p>
                  </a:txBody>
                  <a:tcPr/>
                </a:tc>
                <a:tc>
                  <a:txBody>
                    <a:bodyPr/>
                    <a:lstStyle/>
                    <a:p>
                      <a:pPr algn="ctr"/>
                      <a:r>
                        <a:rPr lang="en-US" sz="1400" b="0" dirty="0" smtClean="0"/>
                        <a:t>2</a:t>
                      </a:r>
                      <a:endParaRPr lang="en-US" sz="1400" b="0" dirty="0"/>
                    </a:p>
                  </a:txBody>
                  <a:tcPr/>
                </a:tc>
                <a:tc>
                  <a:txBody>
                    <a:bodyPr/>
                    <a:lstStyle/>
                    <a:p>
                      <a:pPr algn="ctr"/>
                      <a:r>
                        <a:rPr lang="en-US" sz="1400" b="0" dirty="0" smtClean="0"/>
                        <a:t>1</a:t>
                      </a:r>
                      <a:endParaRPr lang="en-US" sz="14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7255257"/>
              </p:ext>
            </p:extLst>
          </p:nvPr>
        </p:nvGraphicFramePr>
        <p:xfrm>
          <a:off x="6619739" y="2568786"/>
          <a:ext cx="3063740" cy="903072"/>
        </p:xfrm>
        <a:graphic>
          <a:graphicData uri="http://schemas.openxmlformats.org/drawingml/2006/table">
            <a:tbl>
              <a:tblPr firstRow="1" bandRow="1">
                <a:tableStyleId>{69CF1AB2-1976-4502-BF36-3FF5EA218861}</a:tableStyleId>
              </a:tblPr>
              <a:tblGrid>
                <a:gridCol w="612748"/>
                <a:gridCol w="612748"/>
                <a:gridCol w="612748"/>
                <a:gridCol w="612748"/>
                <a:gridCol w="612748"/>
              </a:tblGrid>
              <a:tr h="301024">
                <a:tc>
                  <a:txBody>
                    <a:bodyPr/>
                    <a:lstStyle/>
                    <a:p>
                      <a:pPr algn="ctr"/>
                      <a:r>
                        <a:rPr lang="en-US" sz="1300" b="0" dirty="0" smtClean="0"/>
                        <a:t>W1</a:t>
                      </a:r>
                      <a:endParaRPr lang="en-US" sz="1300" b="0" dirty="0"/>
                    </a:p>
                  </a:txBody>
                  <a:tcPr/>
                </a:tc>
                <a:tc>
                  <a:txBody>
                    <a:bodyPr/>
                    <a:lstStyle/>
                    <a:p>
                      <a:pPr algn="ctr"/>
                      <a:r>
                        <a:rPr lang="en-US" sz="1300" b="0" dirty="0" smtClean="0"/>
                        <a:t>W2</a:t>
                      </a:r>
                      <a:endParaRPr lang="en-US" sz="1300" b="0" dirty="0"/>
                    </a:p>
                  </a:txBody>
                  <a:tcPr/>
                </a:tc>
                <a:tc>
                  <a:txBody>
                    <a:bodyPr/>
                    <a:lstStyle/>
                    <a:p>
                      <a:pPr algn="ctr"/>
                      <a:r>
                        <a:rPr lang="en-US" sz="1300" b="0" dirty="0" smtClean="0"/>
                        <a:t>W3</a:t>
                      </a:r>
                      <a:endParaRPr lang="en-US" sz="1300" b="0" dirty="0"/>
                    </a:p>
                  </a:txBody>
                  <a:tcPr/>
                </a:tc>
                <a:tc>
                  <a:txBody>
                    <a:bodyPr/>
                    <a:lstStyle/>
                    <a:p>
                      <a:pPr algn="ctr"/>
                      <a:r>
                        <a:rPr lang="en-US" sz="1300" b="0" dirty="0" smtClean="0"/>
                        <a:t>W4</a:t>
                      </a:r>
                      <a:endParaRPr lang="en-US" sz="1300" b="0" dirty="0"/>
                    </a:p>
                  </a:txBody>
                  <a:tcPr/>
                </a:tc>
                <a:tc>
                  <a:txBody>
                    <a:bodyPr/>
                    <a:lstStyle/>
                    <a:p>
                      <a:pPr algn="ctr"/>
                      <a:r>
                        <a:rPr lang="en-US" sz="1300" b="0" dirty="0" smtClean="0"/>
                        <a:t>W5</a:t>
                      </a:r>
                      <a:endParaRPr lang="en-US" sz="1300" b="0" dirty="0"/>
                    </a:p>
                  </a:txBody>
                  <a:tcPr/>
                </a:tc>
              </a:tr>
              <a:tr h="301024">
                <a:tc>
                  <a:txBody>
                    <a:bodyPr/>
                    <a:lstStyle/>
                    <a:p>
                      <a:pPr algn="ctr"/>
                      <a:r>
                        <a:rPr lang="en-US" sz="1300" b="0" dirty="0" smtClean="0"/>
                        <a:t>W6</a:t>
                      </a:r>
                      <a:endParaRPr lang="en-US" sz="1300" b="0" dirty="0"/>
                    </a:p>
                  </a:txBody>
                  <a:tcPr/>
                </a:tc>
                <a:tc>
                  <a:txBody>
                    <a:bodyPr/>
                    <a:lstStyle/>
                    <a:p>
                      <a:pPr algn="ctr"/>
                      <a:r>
                        <a:rPr lang="en-US" sz="1300" b="0" dirty="0" smtClean="0"/>
                        <a:t>W7</a:t>
                      </a:r>
                      <a:endParaRPr lang="en-US" sz="1300" b="0" dirty="0"/>
                    </a:p>
                  </a:txBody>
                  <a:tcPr/>
                </a:tc>
                <a:tc>
                  <a:txBody>
                    <a:bodyPr/>
                    <a:lstStyle/>
                    <a:p>
                      <a:pPr algn="ctr"/>
                      <a:r>
                        <a:rPr lang="en-US" sz="1300" b="0" dirty="0" smtClean="0"/>
                        <a:t>W8</a:t>
                      </a:r>
                      <a:endParaRPr lang="en-US" sz="1300" b="0" dirty="0"/>
                    </a:p>
                  </a:txBody>
                  <a:tcPr/>
                </a:tc>
                <a:tc>
                  <a:txBody>
                    <a:bodyPr/>
                    <a:lstStyle/>
                    <a:p>
                      <a:pPr algn="ctr"/>
                      <a:r>
                        <a:rPr lang="en-US" sz="1300" b="0" dirty="0" smtClean="0"/>
                        <a:t>W9</a:t>
                      </a:r>
                      <a:endParaRPr lang="en-US" sz="1300" b="0" dirty="0"/>
                    </a:p>
                  </a:txBody>
                  <a:tcPr/>
                </a:tc>
                <a:tc>
                  <a:txBody>
                    <a:bodyPr/>
                    <a:lstStyle/>
                    <a:p>
                      <a:pPr algn="ctr"/>
                      <a:r>
                        <a:rPr lang="en-US" sz="1300" b="0" dirty="0" smtClean="0"/>
                        <a:t>W10</a:t>
                      </a:r>
                      <a:endParaRPr lang="en-US" sz="1300" b="0" dirty="0"/>
                    </a:p>
                  </a:txBody>
                  <a:tcPr/>
                </a:tc>
              </a:tr>
              <a:tr h="301024">
                <a:tc>
                  <a:txBody>
                    <a:bodyPr/>
                    <a:lstStyle/>
                    <a:p>
                      <a:pPr algn="ctr"/>
                      <a:r>
                        <a:rPr lang="en-US" sz="1300" b="0" dirty="0" smtClean="0"/>
                        <a:t>W11</a:t>
                      </a:r>
                      <a:endParaRPr lang="en-US" sz="1300" b="0" dirty="0"/>
                    </a:p>
                  </a:txBody>
                  <a:tcPr/>
                </a:tc>
                <a:tc>
                  <a:txBody>
                    <a:bodyPr/>
                    <a:lstStyle/>
                    <a:p>
                      <a:pPr algn="ctr"/>
                      <a:r>
                        <a:rPr lang="en-US" sz="1300" b="0" dirty="0" smtClean="0"/>
                        <a:t>W12</a:t>
                      </a:r>
                      <a:endParaRPr lang="en-US" sz="1300" b="0" dirty="0"/>
                    </a:p>
                  </a:txBody>
                  <a:tcPr/>
                </a:tc>
                <a:tc>
                  <a:txBody>
                    <a:bodyPr/>
                    <a:lstStyle/>
                    <a:p>
                      <a:pPr algn="ctr"/>
                      <a:r>
                        <a:rPr lang="en-US" sz="1300" b="0" dirty="0" smtClean="0"/>
                        <a:t>W13</a:t>
                      </a:r>
                      <a:endParaRPr lang="en-US" sz="1300" b="0" dirty="0"/>
                    </a:p>
                  </a:txBody>
                  <a:tcPr/>
                </a:tc>
                <a:tc>
                  <a:txBody>
                    <a:bodyPr/>
                    <a:lstStyle/>
                    <a:p>
                      <a:pPr algn="ctr"/>
                      <a:r>
                        <a:rPr lang="en-US" sz="1300" b="0" dirty="0" smtClean="0"/>
                        <a:t>W14</a:t>
                      </a:r>
                      <a:endParaRPr lang="en-US" sz="1300" b="0" dirty="0"/>
                    </a:p>
                  </a:txBody>
                  <a:tcPr/>
                </a:tc>
                <a:tc>
                  <a:txBody>
                    <a:bodyPr/>
                    <a:lstStyle/>
                    <a:p>
                      <a:pPr algn="ctr"/>
                      <a:r>
                        <a:rPr lang="en-US" sz="1300" b="0" dirty="0" smtClean="0"/>
                        <a:t>W15</a:t>
                      </a:r>
                      <a:endParaRPr lang="en-US" sz="1300" b="0" dirty="0"/>
                    </a:p>
                  </a:txBody>
                  <a:tcPr/>
                </a:tc>
              </a:tr>
            </a:tbl>
          </a:graphicData>
        </a:graphic>
      </p:graphicFrame>
      <p:pic>
        <p:nvPicPr>
          <p:cNvPr id="10" name="Picture 9"/>
          <p:cNvPicPr>
            <a:picLocks noChangeAspect="1"/>
          </p:cNvPicPr>
          <p:nvPr/>
        </p:nvPicPr>
        <p:blipFill>
          <a:blip r:embed="rId3"/>
          <a:stretch>
            <a:fillRect/>
          </a:stretch>
        </p:blipFill>
        <p:spPr>
          <a:xfrm>
            <a:off x="7294204" y="1767289"/>
            <a:ext cx="3038475" cy="180975"/>
          </a:xfrm>
          <a:prstGeom prst="rect">
            <a:avLst/>
          </a:prstGeom>
        </p:spPr>
      </p:pic>
      <p:pic>
        <p:nvPicPr>
          <p:cNvPr id="11" name="Picture 10"/>
          <p:cNvPicPr>
            <a:picLocks noChangeAspect="1"/>
          </p:cNvPicPr>
          <p:nvPr/>
        </p:nvPicPr>
        <p:blipFill>
          <a:blip r:embed="rId4"/>
          <a:stretch>
            <a:fillRect/>
          </a:stretch>
        </p:blipFill>
        <p:spPr>
          <a:xfrm>
            <a:off x="7294204" y="2040964"/>
            <a:ext cx="3019425" cy="180975"/>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968233207"/>
              </p:ext>
            </p:extLst>
          </p:nvPr>
        </p:nvGraphicFramePr>
        <p:xfrm>
          <a:off x="10297622" y="2569029"/>
          <a:ext cx="528996" cy="1567542"/>
        </p:xfrm>
        <a:graphic>
          <a:graphicData uri="http://schemas.openxmlformats.org/drawingml/2006/table">
            <a:tbl>
              <a:tblPr firstRow="1" bandRow="1">
                <a:tableStyleId>{616DA210-FB5B-4158-B5E0-FEB733F419BA}</a:tableStyleId>
              </a:tblPr>
              <a:tblGrid>
                <a:gridCol w="528996"/>
              </a:tblGrid>
              <a:tr h="522514">
                <a:tc>
                  <a:txBody>
                    <a:bodyPr/>
                    <a:lstStyle/>
                    <a:p>
                      <a:endParaRPr lang="en-US" dirty="0"/>
                    </a:p>
                  </a:txBody>
                  <a:tcPr/>
                </a:tc>
              </a:tr>
              <a:tr h="522514">
                <a:tc>
                  <a:txBody>
                    <a:bodyPr/>
                    <a:lstStyle/>
                    <a:p>
                      <a:endParaRPr lang="en-US"/>
                    </a:p>
                  </a:txBody>
                  <a:tcPr/>
                </a:tc>
              </a:tr>
              <a:tr h="522514">
                <a:tc>
                  <a:txBody>
                    <a:bodyPr/>
                    <a:lstStyle/>
                    <a:p>
                      <a:endParaRPr lang="en-US" dirty="0"/>
                    </a:p>
                  </a:txBody>
                  <a:tcPr/>
                </a:tc>
              </a:tr>
            </a:tbl>
          </a:graphicData>
        </a:graphic>
      </p:graphicFrame>
    </p:spTree>
    <p:extLst>
      <p:ext uri="{BB962C8B-B14F-4D97-AF65-F5344CB8AC3E}">
        <p14:creationId xmlns:p14="http://schemas.microsoft.com/office/powerpoint/2010/main" val="174719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Network-Convolutional layers</a:t>
            </a:r>
          </a:p>
        </p:txBody>
      </p:sp>
      <p:sp>
        <p:nvSpPr>
          <p:cNvPr id="3" name="Content Placeholder 2"/>
          <p:cNvSpPr>
            <a:spLocks noGrp="1"/>
          </p:cNvSpPr>
          <p:nvPr>
            <p:ph idx="1"/>
          </p:nvPr>
        </p:nvSpPr>
        <p:spPr/>
        <p:txBody>
          <a:bodyPr/>
          <a:lstStyle/>
          <a:p>
            <a:r>
              <a:rPr lang="en-US" dirty="0" smtClean="0"/>
              <a:t>Pooling layer:</a:t>
            </a:r>
          </a:p>
          <a:p>
            <a:pPr lvl="1"/>
            <a:r>
              <a:rPr lang="en-US" dirty="0" smtClean="0"/>
              <a:t>Turn each region of the matrix to a single value</a:t>
            </a:r>
          </a:p>
          <a:p>
            <a:pPr lvl="1"/>
            <a:r>
              <a:rPr lang="en-US" dirty="0" smtClean="0"/>
              <a:t>Max pooling, Average pooling, etc.</a:t>
            </a:r>
          </a:p>
          <a:p>
            <a:pPr lvl="1"/>
            <a:endParaRPr lang="en-US" dirty="0" smtClean="0"/>
          </a:p>
          <a:p>
            <a:r>
              <a:rPr lang="en-US" dirty="0" smtClean="0"/>
              <a:t>Benefits:</a:t>
            </a:r>
            <a:endParaRPr lang="en-US" dirty="0"/>
          </a:p>
          <a:p>
            <a:pPr lvl="1"/>
            <a:r>
              <a:rPr lang="en-US" dirty="0" smtClean="0"/>
              <a:t>Reduce dimension thus prevent over fitting</a:t>
            </a:r>
          </a:p>
          <a:p>
            <a:pPr lvl="1"/>
            <a:r>
              <a:rPr lang="en-US" dirty="0" smtClean="0"/>
              <a:t>Time efficiency</a:t>
            </a:r>
          </a:p>
          <a:p>
            <a:pPr lvl="1"/>
            <a:r>
              <a:rPr lang="en-US" dirty="0" smtClean="0"/>
              <a:t>If the feature exist in the region of question, the activations are high and therefore the feature will be preserved by pooling as well as when the feature does not exist, the low value for pooling preserves that.</a:t>
            </a:r>
          </a:p>
        </p:txBody>
      </p:sp>
      <p:graphicFrame>
        <p:nvGraphicFramePr>
          <p:cNvPr id="5" name="Table 4"/>
          <p:cNvGraphicFramePr>
            <a:graphicFrameLocks noGrp="1"/>
          </p:cNvGraphicFramePr>
          <p:nvPr>
            <p:extLst>
              <p:ext uri="{D42A27DB-BD31-4B8C-83A1-F6EECF244321}">
                <p14:modId xmlns:p14="http://schemas.microsoft.com/office/powerpoint/2010/main" val="3713102600"/>
              </p:ext>
            </p:extLst>
          </p:nvPr>
        </p:nvGraphicFramePr>
        <p:xfrm>
          <a:off x="8102018" y="2443624"/>
          <a:ext cx="766209" cy="1068832"/>
        </p:xfrm>
        <a:graphic>
          <a:graphicData uri="http://schemas.openxmlformats.org/drawingml/2006/table">
            <a:tbl>
              <a:tblPr firstRow="1" bandRow="1">
                <a:tableStyleId>{5DA37D80-6434-44D0-A028-1B22A696006F}</a:tableStyleId>
              </a:tblPr>
              <a:tblGrid>
                <a:gridCol w="766209"/>
              </a:tblGrid>
              <a:tr h="534416">
                <a:tc>
                  <a:txBody>
                    <a:bodyPr/>
                    <a:lstStyle/>
                    <a:p>
                      <a:endParaRPr lang="en-US" dirty="0"/>
                    </a:p>
                  </a:txBody>
                  <a:tcPr/>
                </a:tc>
              </a:tr>
              <a:tr h="534416">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48689321"/>
              </p:ext>
            </p:extLst>
          </p:nvPr>
        </p:nvGraphicFramePr>
        <p:xfrm>
          <a:off x="8222080" y="2452916"/>
          <a:ext cx="528996" cy="1567542"/>
        </p:xfrm>
        <a:graphic>
          <a:graphicData uri="http://schemas.openxmlformats.org/drawingml/2006/table">
            <a:tbl>
              <a:tblPr firstRow="1" bandRow="1">
                <a:tableStyleId>{616DA210-FB5B-4158-B5E0-FEB733F419BA}</a:tableStyleId>
              </a:tblPr>
              <a:tblGrid>
                <a:gridCol w="528996"/>
              </a:tblGrid>
              <a:tr h="522514">
                <a:tc>
                  <a:txBody>
                    <a:bodyPr/>
                    <a:lstStyle/>
                    <a:p>
                      <a:pPr algn="ctr"/>
                      <a:r>
                        <a:rPr lang="en-US" sz="1400" b="0" dirty="0" smtClean="0"/>
                        <a:t>15</a:t>
                      </a:r>
                      <a:endParaRPr lang="en-US" sz="1400" b="0" dirty="0"/>
                    </a:p>
                  </a:txBody>
                  <a:tcPr/>
                </a:tc>
              </a:tr>
              <a:tr h="522514">
                <a:tc>
                  <a:txBody>
                    <a:bodyPr/>
                    <a:lstStyle/>
                    <a:p>
                      <a:pPr algn="ctr"/>
                      <a:r>
                        <a:rPr lang="en-US" sz="1400" dirty="0" smtClean="0"/>
                        <a:t>2</a:t>
                      </a:r>
                      <a:endParaRPr lang="en-US" sz="1400" dirty="0"/>
                    </a:p>
                  </a:txBody>
                  <a:tcPr/>
                </a:tc>
              </a:tr>
              <a:tr h="522514">
                <a:tc>
                  <a:txBody>
                    <a:bodyPr/>
                    <a:lstStyle/>
                    <a:p>
                      <a:pPr algn="ctr"/>
                      <a:r>
                        <a:rPr lang="en-US" sz="1400" dirty="0" smtClean="0"/>
                        <a:t>10</a:t>
                      </a:r>
                      <a:endParaRPr lang="en-US" sz="1400" dirty="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8962571" y="2859314"/>
                <a:ext cx="655629" cy="276999"/>
              </a:xfrm>
              <a:prstGeom prst="rect">
                <a:avLst/>
              </a:prstGeom>
              <a:noFill/>
            </p:spPr>
            <p:txBody>
              <a:bodyPr wrap="none" lIns="0" tIns="0" rIns="0" bIns="0" rtlCol="0">
                <a:spAutoFit/>
              </a:bodyPr>
              <a:lstStyle/>
              <a:p>
                <a:r>
                  <a:rPr lang="en-US" b="0" dirty="0" smtClean="0"/>
                  <a:t>    </a:t>
                </a:r>
                <a14:m>
                  <m:oMath xmlns:m="http://schemas.openxmlformats.org/officeDocument/2006/math">
                    <m:r>
                      <a:rPr lang="en-US" b="0" i="1" smtClean="0">
                        <a:latin typeface="Cambria Math" panose="02040503050406030204" pitchFamily="18" charset="0"/>
                      </a:rPr>
                      <m:t>→</m:t>
                    </m:r>
                  </m:oMath>
                </a14:m>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962571" y="2859314"/>
                <a:ext cx="655629" cy="276999"/>
              </a:xfrm>
              <a:prstGeom prst="rect">
                <a:avLst/>
              </a:prstGeom>
              <a:blipFill rotWithShape="0">
                <a:blip r:embed="rId2"/>
                <a:stretch>
                  <a:fillRect b="-2222"/>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206766916"/>
              </p:ext>
            </p:extLst>
          </p:nvPr>
        </p:nvGraphicFramePr>
        <p:xfrm>
          <a:off x="9753600" y="2765473"/>
          <a:ext cx="493486" cy="741680"/>
        </p:xfrm>
        <a:graphic>
          <a:graphicData uri="http://schemas.openxmlformats.org/drawingml/2006/table">
            <a:tbl>
              <a:tblPr firstRow="1" bandRow="1">
                <a:tableStyleId>{BDBED569-4797-4DF1-A0F4-6AAB3CD982D8}</a:tableStyleId>
              </a:tblPr>
              <a:tblGrid>
                <a:gridCol w="493486"/>
              </a:tblGrid>
              <a:tr h="370840">
                <a:tc>
                  <a:txBody>
                    <a:bodyPr/>
                    <a:lstStyle/>
                    <a:p>
                      <a:pPr algn="ctr"/>
                      <a:r>
                        <a:rPr lang="en-US" sz="1400" dirty="0" smtClean="0"/>
                        <a:t>15</a:t>
                      </a:r>
                      <a:endParaRPr lang="en-US" sz="1400" dirty="0"/>
                    </a:p>
                  </a:txBody>
                  <a:tcPr/>
                </a:tc>
              </a:tr>
              <a:tr h="370840">
                <a:tc>
                  <a:txBody>
                    <a:bodyPr/>
                    <a:lstStyle/>
                    <a:p>
                      <a:pPr algn="ctr"/>
                      <a:r>
                        <a:rPr lang="en-US" sz="1400" dirty="0" smtClean="0"/>
                        <a:t>10</a:t>
                      </a:r>
                      <a:endParaRPr lang="en-US" sz="1400" dirty="0"/>
                    </a:p>
                  </a:txBody>
                  <a:tcPr/>
                </a:tc>
              </a:tr>
            </a:tbl>
          </a:graphicData>
        </a:graphic>
      </p:graphicFrame>
    </p:spTree>
    <p:extLst>
      <p:ext uri="{BB962C8B-B14F-4D97-AF65-F5344CB8AC3E}">
        <p14:creationId xmlns:p14="http://schemas.microsoft.com/office/powerpoint/2010/main" val="562286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How much would a certain feature affect the decision of the network?</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oMath>
                </a14:m>
                <a:endParaRPr lang="en-US" dirty="0" smtClean="0"/>
              </a:p>
              <a:p>
                <a:pPr lvl="1"/>
                <a:endParaRPr lang="en-US" dirty="0" smtClean="0"/>
              </a:p>
              <a:p>
                <a:r>
                  <a:rPr lang="en-US" dirty="0" smtClean="0">
                    <a:latin typeface="Arial" panose="020B0604020202020204" pitchFamily="34" charset="0"/>
                    <a:cs typeface="Arial" panose="020B0604020202020204" pitchFamily="34" charset="0"/>
                  </a:rPr>
                  <a:t>Last Convolutional layers </a:t>
                </a:r>
                <a14:m>
                  <m:oMath xmlns:m="http://schemas.openxmlformats.org/officeDocument/2006/math">
                    <m:r>
                      <a:rPr lang="en-US" b="0" i="1" smtClean="0">
                        <a:latin typeface="Cambria Math" panose="02040503050406030204" pitchFamily="18" charset="0"/>
                      </a:rPr>
                      <m:t>→ </m:t>
                    </m:r>
                  </m:oMath>
                </a14:m>
                <a:r>
                  <a:rPr lang="en-US" dirty="0" smtClean="0">
                    <a:latin typeface="Arial" panose="020B0604020202020204" pitchFamily="34" charset="0"/>
                    <a:cs typeface="Arial" panose="020B0604020202020204" pitchFamily="34" charset="0"/>
                  </a:rPr>
                  <a:t>Most high level feature</a:t>
                </a:r>
                <a:endParaRPr lang="en-US" dirty="0">
                  <a:latin typeface="Arial" panose="020B0604020202020204" pitchFamily="34" charset="0"/>
                  <a:cs typeface="Arial" panose="020B0604020202020204" pitchFamily="34" charset="0"/>
                </a:endParaRPr>
              </a:p>
              <a:p>
                <a:endParaRPr lang="en-US" dirty="0" smtClean="0"/>
              </a:p>
              <a:p>
                <a:r>
                  <a:rPr lang="en-US" dirty="0" smtClean="0"/>
                  <a:t>Each filter of convolutional layers is assigned a certain weight </a:t>
                </a:r>
                <a14:m>
                  <m:oMath xmlns:m="http://schemas.openxmlformats.org/officeDocument/2006/math">
                    <m:r>
                      <a:rPr lang="en-US" b="0" i="1" smtClean="0">
                        <a:latin typeface="Cambria Math" panose="02040503050406030204" pitchFamily="18" charset="0"/>
                      </a:rPr>
                      <m:t>→ </m:t>
                    </m:r>
                  </m:oMath>
                </a14:m>
                <a:r>
                  <a:rPr lang="en-US" dirty="0" smtClean="0"/>
                  <a:t>Mean Pool</a:t>
                </a:r>
              </a:p>
              <a:p>
                <a:pPr marL="274320" lvl="1" indent="0">
                  <a:buNone/>
                </a:pPr>
                <a:endParaRPr lang="en-US" i="1" dirty="0" smtClean="0">
                  <a:latin typeface="Cambria Math" panose="02040503050406030204" pitchFamily="18" charset="0"/>
                </a:endParaRPr>
              </a:p>
              <a:p>
                <a:pPr marL="274320" lvl="1"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𝑒𝑎𝑡</m:t>
                      </m:r>
                      <m:r>
                        <a:rPr lang="en-US" b="0" i="1" smtClean="0">
                          <a:latin typeface="Cambria Math" panose="02040503050406030204" pitchFamily="18" charset="0"/>
                        </a:rPr>
                        <m:t> </m:t>
                      </m:r>
                      <m:r>
                        <a:rPr lang="en-US" b="0" i="1" smtClean="0">
                          <a:latin typeface="Cambria Math" panose="02040503050406030204" pitchFamily="18" charset="0"/>
                        </a:rPr>
                        <m:t>𝑚𝑎𝑝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𝐾</m:t>
                          </m:r>
                        </m:sup>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0</m:t>
                                  </m:r>
                                </m:sub>
                                <m:sup>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𝑘</m:t>
                                      </m:r>
                                    </m:sub>
                                  </m:sSub>
                                </m:e>
                              </m:nary>
                            </m:e>
                          </m:nary>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353"/>
                </a:stretch>
              </a:blipFill>
            </p:spPr>
            <p:txBody>
              <a:bodyPr/>
              <a:lstStyle/>
              <a:p>
                <a:r>
                  <a:rPr lang="en-US">
                    <a:noFill/>
                  </a:rPr>
                  <a:t> </a:t>
                </a:r>
              </a:p>
            </p:txBody>
          </p:sp>
        </mc:Fallback>
      </mc:AlternateContent>
    </p:spTree>
    <p:extLst>
      <p:ext uri="{BB962C8B-B14F-4D97-AF65-F5344CB8AC3E}">
        <p14:creationId xmlns:p14="http://schemas.microsoft.com/office/powerpoint/2010/main" val="317546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Problem</a:t>
            </a:r>
            <a:endParaRPr lang="en-US" dirty="0"/>
          </a:p>
        </p:txBody>
      </p:sp>
      <p:pic>
        <p:nvPicPr>
          <p:cNvPr id="5" name="Content Placeholder 4" descr="Image result for tm protei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7680" y="1617193"/>
            <a:ext cx="3810000" cy="2019300"/>
          </a:xfrm>
          <a:prstGeom prst="rect">
            <a:avLst/>
          </a:prstGeom>
          <a:noFill/>
          <a:ln>
            <a:noFill/>
          </a:ln>
        </p:spPr>
      </p:pic>
      <p:sp>
        <p:nvSpPr>
          <p:cNvPr id="6"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smtClean="0">
                <a:solidFill>
                  <a:srgbClr val="CC0000"/>
                </a:solidFill>
              </a:rPr>
              <a:t>Definition</a:t>
            </a:r>
          </a:p>
          <a:p>
            <a:pPr lvl="1"/>
            <a:r>
              <a:rPr lang="en-US" dirty="0" smtClean="0"/>
              <a:t>Proteins passing through the membrane of the cell</a:t>
            </a:r>
          </a:p>
          <a:p>
            <a:pPr lvl="1"/>
            <a:r>
              <a:rPr lang="en-US" altLang="zh-CN" dirty="0" smtClean="0"/>
              <a:t>Contain a marker called TM-Domain</a:t>
            </a:r>
            <a:endParaRPr lang="en-US" dirty="0" smtClean="0"/>
          </a:p>
          <a:p>
            <a:endParaRPr lang="en-US" dirty="0" smtClean="0"/>
          </a:p>
          <a:p>
            <a:r>
              <a:rPr lang="en-US" dirty="0" smtClean="0"/>
              <a:t>Proteins presented as Strings</a:t>
            </a:r>
          </a:p>
          <a:p>
            <a:pPr lvl="1"/>
            <a:r>
              <a:rPr lang="pt-BR" i="1" dirty="0" smtClean="0"/>
              <a:t>TM domain is delimited</a:t>
            </a:r>
          </a:p>
          <a:p>
            <a:r>
              <a:rPr lang="en-US" dirty="0" smtClean="0"/>
              <a:t>Example</a:t>
            </a:r>
          </a:p>
          <a:p>
            <a:pPr marL="274320" lvl="1" indent="0">
              <a:buFont typeface="Wingdings" pitchFamily="2" charset="2"/>
              <a:buNone/>
            </a:pPr>
            <a:r>
              <a:rPr lang="en-US" dirty="0" smtClean="0"/>
              <a:t>MNAKYDTDQGVGR</a:t>
            </a:r>
            <a:r>
              <a:rPr lang="fa-IR" dirty="0" smtClean="0">
                <a:solidFill>
                  <a:srgbClr val="FF0000"/>
                </a:solidFill>
              </a:rPr>
              <a:t>)</a:t>
            </a:r>
            <a:r>
              <a:rPr lang="en-US" dirty="0" smtClean="0">
                <a:solidFill>
                  <a:srgbClr val="FF0000"/>
                </a:solidFill>
              </a:rPr>
              <a:t>MLFLGTIGLAVVVGGLMAYGY</a:t>
            </a:r>
            <a:r>
              <a:rPr lang="fa-IR" dirty="0" smtClean="0">
                <a:solidFill>
                  <a:srgbClr val="FF0000"/>
                </a:solidFill>
              </a:rPr>
              <a:t>(</a:t>
            </a:r>
            <a:r>
              <a:rPr lang="en-US" dirty="0" smtClean="0"/>
              <a:t>YYDGKTPSSGTSFHTASPSFSSRYRY</a:t>
            </a:r>
          </a:p>
        </p:txBody>
      </p:sp>
    </p:spTree>
    <p:extLst>
      <p:ext uri="{BB962C8B-B14F-4D97-AF65-F5344CB8AC3E}">
        <p14:creationId xmlns:p14="http://schemas.microsoft.com/office/powerpoint/2010/main" val="561504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400,000 </a:t>
                </a:r>
                <a:r>
                  <a:rPr lang="en-US" dirty="0"/>
                  <a:t>proteins </a:t>
                </a:r>
                <a:r>
                  <a:rPr lang="en-US" dirty="0" smtClean="0"/>
                  <a:t>from </a:t>
                </a:r>
                <a:r>
                  <a:rPr lang="en-US" dirty="0"/>
                  <a:t>around 5.5*10</a:t>
                </a:r>
                <a:r>
                  <a:rPr lang="en-US" baseline="30000" dirty="0"/>
                  <a:t>5</a:t>
                </a:r>
                <a:r>
                  <a:rPr lang="en-US" dirty="0"/>
                  <a:t> proteins available from </a:t>
                </a:r>
                <a:r>
                  <a:rPr lang="en-US" dirty="0" err="1" smtClean="0"/>
                  <a:t>UniProt</a:t>
                </a:r>
                <a:r>
                  <a:rPr lang="en-US" dirty="0" smtClean="0"/>
                  <a:t> used in a previous study by </a:t>
                </a:r>
                <a:r>
                  <a:rPr lang="en-US" dirty="0" err="1" smtClean="0"/>
                  <a:t>Nikravan</a:t>
                </a:r>
                <a:r>
                  <a:rPr lang="en-US" dirty="0" smtClean="0"/>
                  <a:t> et al.</a:t>
                </a:r>
              </a:p>
              <a:p>
                <a:r>
                  <a:rPr lang="en-US" dirty="0" smtClean="0"/>
                  <a:t>Remove duplicates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smtClean="0"/>
                  <a:t>Reduced number to 365245</a:t>
                </a:r>
              </a:p>
              <a:p>
                <a:r>
                  <a:rPr lang="en-US" dirty="0"/>
                  <a:t>Remove (B, J, O, U, X, Z</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Reduced number to </a:t>
                </a:r>
                <a:r>
                  <a:rPr lang="en-US" dirty="0" smtClean="0"/>
                  <a:t>373117</a:t>
                </a:r>
                <a:endParaRPr lang="en-US" dirty="0"/>
              </a:p>
              <a:p>
                <a:pPr marL="274320" lvl="1" indent="0">
                  <a:buNone/>
                </a:pPr>
                <a:r>
                  <a:rPr lang="en-US" dirty="0"/>
                  <a:t>O and U are fairly rare. B, J, X and Z are not actual Amino Acid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Outliers</a:t>
                </a:r>
              </a:p>
              <a:p>
                <a:r>
                  <a:rPr lang="en-US" dirty="0" smtClean="0"/>
                  <a:t>Proteins from length 16 to 12000</a:t>
                </a:r>
              </a:p>
              <a:p>
                <a:r>
                  <a:rPr lang="en-US" dirty="0" smtClean="0"/>
                  <a:t>Here draw a histogram of data</a:t>
                </a:r>
                <a:endParaRPr lang="en-US" dirty="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3300470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83526"/>
                <a:ext cx="10058400" cy="5077882"/>
              </a:xfrm>
            </p:spPr>
            <p:txBody>
              <a:bodyPr/>
              <a:lstStyle/>
              <a:p>
                <a:r>
                  <a:rPr lang="en-US" dirty="0" smtClean="0"/>
                  <a:t>Padding</a:t>
                </a:r>
                <a:endParaRPr lang="en-US" dirty="0"/>
              </a:p>
              <a:p>
                <a:pPr lvl="1"/>
                <a:r>
                  <a:rPr lang="en-US" dirty="0" smtClean="0"/>
                  <a:t>Pad shorter strings in order to have strings of equal length and fit the in a 2D array</a:t>
                </a:r>
              </a:p>
              <a:p>
                <a:pPr lvl="1"/>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r>
                            <a:rPr lang="en-US" b="0" i="1" smtClean="0">
                              <a:latin typeface="Cambria Math" panose="02040503050406030204" pitchFamily="18" charset="0"/>
                            </a:rPr>
                            <m:t>𝐵𝐶𝑆𝐵𝐷𝑆𝐴𝑆𝐶</m:t>
                          </m:r>
                        </m:e>
                      </m:mr>
                      <m:mr>
                        <m:e>
                          <m:r>
                            <a:rPr lang="en-US" b="0" i="1" smtClean="0">
                              <a:latin typeface="Cambria Math" panose="02040503050406030204" pitchFamily="18" charset="0"/>
                            </a:rPr>
                            <m:t>𝐴𝑁𝐶𝐵𝐵𝑆</m:t>
                          </m:r>
                        </m:e>
                      </m:mr>
                      <m:mr>
                        <m:e>
                          <m:r>
                            <a:rPr lang="en-US" b="0" i="1" smtClean="0">
                              <a:latin typeface="Cambria Math" panose="02040503050406030204" pitchFamily="18" charset="0"/>
                            </a:rPr>
                            <m:t>𝐴𝑁𝑆𝑁𝐷𝐷𝐵𝐻𝐵𝐴𝐵𝐾𝐵𝐷</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𝐴</m:t>
                          </m:r>
                          <m:r>
                            <a:rPr lang="en-US" b="0" i="1" smtClean="0">
                              <a:latin typeface="Cambria Math" panose="02040503050406030204" pitchFamily="18" charset="0"/>
                            </a:rPr>
                            <m:t>𝐵𝐶𝑆𝐵𝐷𝑆𝐴𝑆</m:t>
                          </m:r>
                          <m:r>
                            <m:rPr>
                              <m:nor/>
                            </m:rPr>
                            <a:rPr lang="en-US" b="0" i="0" smtClean="0">
                              <a:latin typeface="Cambria Math" panose="02040503050406030204" pitchFamily="18" charset="0"/>
                            </a:rPr>
                            <m:t>C</m:t>
                          </m:r>
                          <m:r>
                            <a:rPr lang="en-US" b="0" i="0" smtClean="0">
                              <a:latin typeface="Cambria Math" panose="02040503050406030204" pitchFamily="18" charset="0"/>
                            </a:rPr>
                            <m:t>−−−−</m:t>
                          </m:r>
                        </m:e>
                      </m:mr>
                      <m:mr>
                        <m:e>
                          <m:r>
                            <a:rPr lang="en-US" b="0" i="1" smtClean="0">
                              <a:latin typeface="Cambria Math" panose="02040503050406030204" pitchFamily="18" charset="0"/>
                            </a:rPr>
                            <m:t>𝐴𝑁𝐶𝐵𝐵𝑆</m:t>
                          </m:r>
                          <m:r>
                            <a:rPr lang="en-US" b="0" i="1" smtClean="0">
                              <a:latin typeface="Cambria Math" panose="02040503050406030204" pitchFamily="18" charset="0"/>
                            </a:rPr>
                            <m:t>−−−−−−−</m:t>
                          </m:r>
                        </m:e>
                      </m:mr>
                      <m:mr>
                        <m:e>
                          <m:r>
                            <a:rPr lang="en-US" i="1">
                              <a:latin typeface="Cambria Math" panose="02040503050406030204" pitchFamily="18" charset="0"/>
                            </a:rPr>
                            <m:t>𝐴𝑁𝑆𝑁𝐷𝐷𝐵𝐻𝐵𝐴𝐵𝐾𝐵𝐷</m:t>
                          </m:r>
                        </m:e>
                      </m:mr>
                    </m:m>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e>
                                  <m:r>
                                    <a:rPr lang="en-US" b="0" i="1" smtClean="0">
                                      <a:latin typeface="Cambria Math" panose="02040503050406030204" pitchFamily="18" charset="0"/>
                                    </a:rPr>
                                    <m:t>⋯</m:t>
                                  </m:r>
                                </m:e>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e>
                                  <m:r>
                                    <a:rPr lang="en-US" b="0" i="1" smtClean="0">
                                      <a:latin typeface="Cambria Math" panose="02040503050406030204" pitchFamily="18" charset="0"/>
                                    </a:rPr>
                                    <m:t>⋯</m:t>
                                  </m:r>
                                </m:e>
                                <m:e/>
                              </m:mr>
                            </m:m>
                          </m:e>
                        </m:d>
                      </m:e>
                      <m:sub>
                        <m:r>
                          <a:rPr lang="en-US" i="1">
                            <a:latin typeface="Cambria Math" panose="02040503050406030204" pitchFamily="18" charset="0"/>
                          </a:rPr>
                          <m:t>337112 ×</m:t>
                        </m:r>
                        <m:r>
                          <a:rPr lang="en-US" i="1">
                            <a:latin typeface="Cambria Math" panose="02040503050406030204" pitchFamily="18" charset="0"/>
                            <a:ea typeface="Cambria Math" panose="02040503050406030204" pitchFamily="18" charset="0"/>
                          </a:rPr>
                          <m:t>12000</m:t>
                        </m:r>
                      </m:sub>
                    </m:sSub>
                  </m:oMath>
                </a14:m>
                <a:endParaRPr lang="en-US" dirty="0"/>
              </a:p>
              <a:p>
                <a:r>
                  <a:rPr lang="en-US" dirty="0" smtClean="0"/>
                  <a:t>Tokenizing the strings</a:t>
                </a:r>
              </a:p>
              <a:p>
                <a:pPr lvl="1"/>
                <a:r>
                  <a:rPr lang="en-US" dirty="0" smtClean="0"/>
                  <a:t>Alphabet (amino acids):   A,B,C,D, E, F….Y            20 amino acids in total</a:t>
                </a:r>
              </a:p>
              <a:p>
                <a:pPr lvl="1"/>
                <a:r>
                  <a:rPr lang="en-US" dirty="0" smtClean="0"/>
                  <a:t>Use a random number for each amino acid: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𝐴</m:t>
                            </m:r>
                            <m:r>
                              <a:rPr lang="en-US" b="0" i="1" smtClean="0">
                                <a:latin typeface="Cambria Math" panose="02040503050406030204" pitchFamily="18" charset="0"/>
                              </a:rPr>
                              <m:t> →1</m:t>
                            </m:r>
                          </m:e>
                          <m:e>
                            <m:r>
                              <a:rPr lang="en-US" b="0" i="1" smtClean="0">
                                <a:latin typeface="Cambria Math" panose="02040503050406030204" pitchFamily="18" charset="0"/>
                              </a:rPr>
                              <m:t>𝐵</m:t>
                            </m:r>
                            <m:r>
                              <a:rPr lang="en-US" b="0" i="1" smtClean="0">
                                <a:latin typeface="Cambria Math" panose="02040503050406030204" pitchFamily="18" charset="0"/>
                              </a:rPr>
                              <m:t>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 →20</m:t>
                            </m:r>
                          </m:e>
                        </m:eqArr>
                      </m:e>
                    </m:d>
                  </m:oMath>
                </a14:m>
                <a:r>
                  <a:rPr lang="en-US" dirty="0" smtClean="0"/>
                  <a:t>      Problem: </a:t>
                </a:r>
                <a14:m>
                  <m:oMath xmlns:m="http://schemas.openxmlformats.org/officeDocument/2006/math">
                    <m:r>
                      <a:rPr lang="en-US">
                        <a:latin typeface="Cambria Math" panose="02040503050406030204" pitchFamily="18" charset="0"/>
                      </a:rPr>
                      <m:t>2</m:t>
                    </m:r>
                    <m:r>
                      <a:rPr lang="en-US" b="0" i="0" smtClean="0">
                        <a:latin typeface="Cambria Math" panose="02040503050406030204" pitchFamily="18" charset="0"/>
                      </a:rPr>
                      <m:t>0&gt;1</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𝐴</m:t>
                    </m:r>
                  </m:oMath>
                </a14:m>
                <a:endParaRPr lang="en-US" dirty="0" smtClean="0"/>
              </a:p>
              <a:p>
                <a:r>
                  <a:rPr lang="en-US" dirty="0" smtClean="0"/>
                  <a:t>One hot Encode: </a:t>
                </a:r>
              </a:p>
              <a:p>
                <a:pPr lvl="1"/>
                <a:r>
                  <a:rPr lang="en-US" dirty="0" smtClean="0"/>
                  <a:t>Idea: Assume no relationship between tokens. </a:t>
                </a:r>
              </a:p>
              <a:p>
                <a:pPr lvl="1"/>
                <a:r>
                  <a:rPr lang="en-US" dirty="0" smtClean="0"/>
                  <a:t>Turn a number to a one hot vector:   </a:t>
                </a:r>
                <a14:m>
                  <m:oMath xmlns:m="http://schemas.openxmlformats.org/officeDocument/2006/math">
                    <m:r>
                      <a:rPr lang="en-US" b="0" i="0" smtClean="0">
                        <a:latin typeface="Cambria Math" panose="02040503050406030204" pitchFamily="18" charset="0"/>
                      </a:rPr>
                      <m:t>5</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𝑜</m:t>
                        </m:r>
                        <m:r>
                          <a:rPr lang="en-US" b="0" i="1" smtClean="0">
                            <a:latin typeface="Cambria Math" panose="02040503050406030204" pitchFamily="18" charset="0"/>
                          </a:rPr>
                          <m:t>𝑛𝑒</m:t>
                        </m:r>
                        <m:r>
                          <a:rPr lang="en-US" b="0" i="1" smtClean="0">
                            <a:latin typeface="Cambria Math" panose="02040503050406030204" pitchFamily="18" charset="0"/>
                          </a:rPr>
                          <m:t> </m:t>
                        </m:r>
                        <m:r>
                          <a:rPr lang="en-US" b="0" i="1" smtClean="0">
                            <a:latin typeface="Cambria Math" panose="02040503050406030204" pitchFamily="18" charset="0"/>
                          </a:rPr>
                          <m:t>h𝑜𝑡</m:t>
                        </m:r>
                      </m:e>
                    </m:groupChr>
                    <m:r>
                      <a:rPr lang="en-US" b="0" i="1" smtClean="0">
                        <a:latin typeface="Cambria Math" panose="02040503050406030204" pitchFamily="18" charset="0"/>
                      </a:rPr>
                      <m:t> [0 0 0 0 1 0 0 0 …. 0]</m:t>
                    </m:r>
                  </m:oMath>
                </a14:m>
                <a:endParaRPr lang="en-US" dirty="0" smtClean="0"/>
              </a:p>
              <a:p>
                <a:pPr lvl="1"/>
                <a:r>
                  <a:rPr lang="en-US" dirty="0" smtClean="0"/>
                  <a:t>Alphabet turned into 20 orthogonal matrices</a:t>
                </a:r>
              </a:p>
              <a:p>
                <a:pPr lvl="1"/>
                <a:r>
                  <a:rPr lang="en-US" dirty="0" smtClean="0"/>
                  <a:t>The final array will be of dimension </a:t>
                </a:r>
                <a14:m>
                  <m:oMath xmlns:m="http://schemas.openxmlformats.org/officeDocument/2006/math">
                    <m:r>
                      <a:rPr lang="en-US" b="0" i="0" smtClean="0">
                        <a:latin typeface="Cambria Math" panose="02040503050406030204" pitchFamily="18" charset="0"/>
                        <a:ea typeface="Cambria Math" panose="02040503050406030204" pitchFamily="18" charset="0"/>
                      </a:rPr>
                      <m:t>337112</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12000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21</m:t>
                    </m:r>
                  </m:oMath>
                </a14:m>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83526"/>
                <a:ext cx="10058400" cy="5077882"/>
              </a:xfrm>
              <a:blipFill rotWithShape="0">
                <a:blip r:embed="rId2"/>
                <a:stretch>
                  <a:fillRect l="-303" t="-1200" b="-1200"/>
                </a:stretch>
              </a:blipFill>
            </p:spPr>
            <p:txBody>
              <a:bodyPr/>
              <a:lstStyle/>
              <a:p>
                <a:r>
                  <a:rPr lang="en-US">
                    <a:noFill/>
                  </a:rPr>
                  <a:t> </a:t>
                </a:r>
              </a:p>
            </p:txBody>
          </p:sp>
        </mc:Fallback>
      </mc:AlternateContent>
    </p:spTree>
    <p:extLst>
      <p:ext uri="{BB962C8B-B14F-4D97-AF65-F5344CB8AC3E}">
        <p14:creationId xmlns:p14="http://schemas.microsoft.com/office/powerpoint/2010/main" val="3635396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9848" y="1683526"/>
                <a:ext cx="10058400" cy="5077882"/>
              </a:xfrm>
            </p:spPr>
            <p:txBody>
              <a:bodyPr/>
              <a:lstStyle/>
              <a:p>
                <a:r>
                  <a:rPr lang="en-US" dirty="0" smtClean="0"/>
                  <a:t>Padding</a:t>
                </a:r>
                <a:endParaRPr lang="en-US" dirty="0"/>
              </a:p>
              <a:p>
                <a:pPr lvl="1"/>
                <a:r>
                  <a:rPr lang="en-US" dirty="0" smtClean="0"/>
                  <a:t>Pad shorter strings in order to have strings of equal length and fit the in a 2D array</a:t>
                </a:r>
              </a:p>
              <a:p>
                <a:pPr lvl="1"/>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𝐴</m:t>
                          </m:r>
                          <m:r>
                            <a:rPr lang="en-US" b="0" i="1" smtClean="0">
                              <a:latin typeface="Cambria Math" panose="02040503050406030204" pitchFamily="18" charset="0"/>
                            </a:rPr>
                            <m:t>𝐵𝐶𝑆𝐵𝐷𝑆𝐴𝑆𝐶</m:t>
                          </m:r>
                        </m:e>
                      </m:mr>
                      <m:mr>
                        <m:e>
                          <m:r>
                            <a:rPr lang="en-US" b="0" i="1" smtClean="0">
                              <a:latin typeface="Cambria Math" panose="02040503050406030204" pitchFamily="18" charset="0"/>
                            </a:rPr>
                            <m:t>𝐴𝑁𝐶𝐵𝐵𝑆</m:t>
                          </m:r>
                        </m:e>
                      </m:mr>
                      <m:mr>
                        <m:e>
                          <m:r>
                            <a:rPr lang="en-US" b="0" i="1" smtClean="0">
                              <a:latin typeface="Cambria Math" panose="02040503050406030204" pitchFamily="18" charset="0"/>
                            </a:rPr>
                            <m:t>𝐴𝑁𝑆𝑁𝐷𝐷𝐵𝐻𝐵𝐴𝐵𝐾𝐵𝐷</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𝐴</m:t>
                          </m:r>
                          <m:r>
                            <a:rPr lang="en-US" b="0" i="1" smtClean="0">
                              <a:latin typeface="Cambria Math" panose="02040503050406030204" pitchFamily="18" charset="0"/>
                            </a:rPr>
                            <m:t>𝐵𝐶𝑆𝐵𝐷𝑆𝐴𝑆</m:t>
                          </m:r>
                          <m:r>
                            <m:rPr>
                              <m:nor/>
                            </m:rPr>
                            <a:rPr lang="en-US" b="0" i="0" smtClean="0">
                              <a:latin typeface="Cambria Math" panose="02040503050406030204" pitchFamily="18" charset="0"/>
                            </a:rPr>
                            <m:t>C</m:t>
                          </m:r>
                          <m:r>
                            <a:rPr lang="en-US" b="0" i="0" smtClean="0">
                              <a:latin typeface="Cambria Math" panose="02040503050406030204" pitchFamily="18" charset="0"/>
                            </a:rPr>
                            <m:t>−−−−</m:t>
                          </m:r>
                        </m:e>
                      </m:mr>
                      <m:mr>
                        <m:e>
                          <m:r>
                            <a:rPr lang="en-US" b="0" i="1" smtClean="0">
                              <a:latin typeface="Cambria Math" panose="02040503050406030204" pitchFamily="18" charset="0"/>
                            </a:rPr>
                            <m:t>𝐴𝑁𝐶𝐵𝐵𝑆</m:t>
                          </m:r>
                          <m:r>
                            <a:rPr lang="en-US" b="0" i="1" smtClean="0">
                              <a:latin typeface="Cambria Math" panose="02040503050406030204" pitchFamily="18" charset="0"/>
                            </a:rPr>
                            <m:t>−−−−−−−</m:t>
                          </m:r>
                        </m:e>
                      </m:mr>
                      <m:mr>
                        <m:e>
                          <m:r>
                            <a:rPr lang="en-US" i="1">
                              <a:latin typeface="Cambria Math" panose="02040503050406030204" pitchFamily="18" charset="0"/>
                            </a:rPr>
                            <m:t>𝐴𝑁𝑆𝑁𝐷𝐷𝐵𝐻𝐵𝐴𝐵𝐾𝐵𝐷</m:t>
                          </m:r>
                        </m:e>
                      </m:mr>
                    </m:m>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e>
                                  <m:r>
                                    <a:rPr lang="en-US" b="0" i="1" smtClean="0">
                                      <a:latin typeface="Cambria Math" panose="02040503050406030204" pitchFamily="18" charset="0"/>
                                    </a:rPr>
                                    <m:t>⋯</m:t>
                                  </m:r>
                                </m:e>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e>
                                  <m:r>
                                    <a:rPr lang="en-US" b="0" i="1" smtClean="0">
                                      <a:latin typeface="Cambria Math" panose="02040503050406030204" pitchFamily="18" charset="0"/>
                                    </a:rPr>
                                    <m:t>⋯</m:t>
                                  </m:r>
                                </m:e>
                                <m:e/>
                              </m:mr>
                            </m:m>
                          </m:e>
                        </m:d>
                      </m:e>
                      <m:sub>
                        <m:r>
                          <a:rPr lang="en-US" i="1">
                            <a:latin typeface="Cambria Math" panose="02040503050406030204" pitchFamily="18" charset="0"/>
                          </a:rPr>
                          <m:t>337112 ×</m:t>
                        </m:r>
                        <m:r>
                          <a:rPr lang="en-US" i="1">
                            <a:latin typeface="Cambria Math" panose="02040503050406030204" pitchFamily="18" charset="0"/>
                            <a:ea typeface="Cambria Math" panose="02040503050406030204" pitchFamily="18" charset="0"/>
                          </a:rPr>
                          <m:t>12000</m:t>
                        </m:r>
                      </m:sub>
                    </m:sSub>
                  </m:oMath>
                </a14:m>
                <a:endParaRPr lang="en-US" dirty="0"/>
              </a:p>
              <a:p>
                <a:r>
                  <a:rPr lang="en-US" dirty="0" smtClean="0"/>
                  <a:t>Tokenizing the strings</a:t>
                </a:r>
              </a:p>
              <a:p>
                <a:pPr lvl="1"/>
                <a:r>
                  <a:rPr lang="en-US" dirty="0" smtClean="0"/>
                  <a:t>Alphabet (amino acids):   A,B,C,D, E, F….Y            20 amino acids in total</a:t>
                </a:r>
              </a:p>
              <a:p>
                <a:pPr lvl="1"/>
                <a:r>
                  <a:rPr lang="en-US" dirty="0" smtClean="0"/>
                  <a:t>Use a random number for each amino acid: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𝐴</m:t>
                            </m:r>
                            <m:r>
                              <a:rPr lang="en-US" b="0" i="1" smtClean="0">
                                <a:latin typeface="Cambria Math" panose="02040503050406030204" pitchFamily="18" charset="0"/>
                              </a:rPr>
                              <m:t> →1</m:t>
                            </m:r>
                          </m:e>
                          <m:e>
                            <m:r>
                              <a:rPr lang="en-US" b="0" i="1" smtClean="0">
                                <a:latin typeface="Cambria Math" panose="02040503050406030204" pitchFamily="18" charset="0"/>
                              </a:rPr>
                              <m:t>𝐵</m:t>
                            </m:r>
                            <m:r>
                              <a:rPr lang="en-US" b="0" i="1" smtClean="0">
                                <a:latin typeface="Cambria Math" panose="02040503050406030204" pitchFamily="18" charset="0"/>
                              </a:rPr>
                              <m:t>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 →20</m:t>
                            </m:r>
                          </m:e>
                        </m:eqArr>
                      </m:e>
                    </m:d>
                  </m:oMath>
                </a14:m>
                <a:r>
                  <a:rPr lang="en-US" dirty="0" smtClean="0"/>
                  <a:t>      Problem: </a:t>
                </a:r>
                <a14:m>
                  <m:oMath xmlns:m="http://schemas.openxmlformats.org/officeDocument/2006/math">
                    <m:r>
                      <a:rPr lang="en-US">
                        <a:latin typeface="Cambria Math" panose="02040503050406030204" pitchFamily="18" charset="0"/>
                      </a:rPr>
                      <m:t>2</m:t>
                    </m:r>
                    <m:r>
                      <a:rPr lang="en-US" b="0" i="0" smtClean="0">
                        <a:latin typeface="Cambria Math" panose="02040503050406030204" pitchFamily="18" charset="0"/>
                      </a:rPr>
                      <m:t>0&gt;1</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𝐴</m:t>
                    </m:r>
                  </m:oMath>
                </a14:m>
                <a:endParaRPr lang="en-US" dirty="0" smtClean="0"/>
              </a:p>
              <a:p>
                <a:r>
                  <a:rPr lang="en-US" dirty="0" smtClean="0"/>
                  <a:t>One hot Encode: </a:t>
                </a:r>
              </a:p>
              <a:p>
                <a:pPr lvl="1"/>
                <a:r>
                  <a:rPr lang="en-US" dirty="0" smtClean="0"/>
                  <a:t>Idea: Assume no relationship between tokens. </a:t>
                </a:r>
              </a:p>
              <a:p>
                <a:pPr lvl="1"/>
                <a:r>
                  <a:rPr lang="en-US" dirty="0" smtClean="0"/>
                  <a:t>Turn a number to a one hot vector:   </a:t>
                </a:r>
                <a14:m>
                  <m:oMath xmlns:m="http://schemas.openxmlformats.org/officeDocument/2006/math">
                    <m:r>
                      <a:rPr lang="en-US" b="0" i="0" smtClean="0">
                        <a:latin typeface="Cambria Math" panose="02040503050406030204" pitchFamily="18" charset="0"/>
                      </a:rPr>
                      <m:t>5</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𝑜</m:t>
                        </m:r>
                        <m:r>
                          <a:rPr lang="en-US" b="0" i="1" smtClean="0">
                            <a:latin typeface="Cambria Math" panose="02040503050406030204" pitchFamily="18" charset="0"/>
                          </a:rPr>
                          <m:t>𝑛𝑒</m:t>
                        </m:r>
                        <m:r>
                          <a:rPr lang="en-US" b="0" i="1" smtClean="0">
                            <a:latin typeface="Cambria Math" panose="02040503050406030204" pitchFamily="18" charset="0"/>
                          </a:rPr>
                          <m:t> </m:t>
                        </m:r>
                        <m:r>
                          <a:rPr lang="en-US" b="0" i="1" smtClean="0">
                            <a:latin typeface="Cambria Math" panose="02040503050406030204" pitchFamily="18" charset="0"/>
                          </a:rPr>
                          <m:t>h𝑜𝑡</m:t>
                        </m:r>
                      </m:e>
                    </m:groupChr>
                    <m:r>
                      <a:rPr lang="en-US" b="0" i="1" smtClean="0">
                        <a:latin typeface="Cambria Math" panose="02040503050406030204" pitchFamily="18" charset="0"/>
                      </a:rPr>
                      <m:t> [0 0 0 0 1 0 0 0 …. 0]</m:t>
                    </m:r>
                  </m:oMath>
                </a14:m>
                <a:endParaRPr lang="en-US" dirty="0" smtClean="0"/>
              </a:p>
              <a:p>
                <a:pPr lvl="1"/>
                <a:r>
                  <a:rPr lang="en-US" dirty="0" smtClean="0"/>
                  <a:t>Alphabet turned into </a:t>
                </a:r>
                <a:r>
                  <a:rPr lang="en-US" dirty="0" smtClean="0"/>
                  <a:t>21 </a:t>
                </a:r>
                <a:r>
                  <a:rPr lang="en-US" dirty="0" smtClean="0"/>
                  <a:t>orthogonal matrices</a:t>
                </a:r>
              </a:p>
              <a:p>
                <a:pPr lvl="1"/>
                <a:r>
                  <a:rPr lang="en-US" dirty="0" smtClean="0"/>
                  <a:t>The final array will be of dimension </a:t>
                </a:r>
                <a14:m>
                  <m:oMath xmlns:m="http://schemas.openxmlformats.org/officeDocument/2006/math">
                    <m:r>
                      <a:rPr lang="en-US" b="0" i="0" smtClean="0">
                        <a:latin typeface="Cambria Math" panose="02040503050406030204" pitchFamily="18" charset="0"/>
                        <a:ea typeface="Cambria Math" panose="02040503050406030204" pitchFamily="18" charset="0"/>
                      </a:rPr>
                      <m:t>337112</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12000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21</m:t>
                    </m:r>
                  </m:oMath>
                </a14:m>
                <a:r>
                  <a:rPr lang="en-US" dirty="0" smtClean="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9848" y="1683526"/>
                <a:ext cx="10058400" cy="5077882"/>
              </a:xfrm>
              <a:blipFill rotWithShape="0">
                <a:blip r:embed="rId2"/>
                <a:stretch>
                  <a:fillRect l="-303" t="-1200" b="-1200"/>
                </a:stretch>
              </a:blipFill>
            </p:spPr>
            <p:txBody>
              <a:bodyPr/>
              <a:lstStyle/>
              <a:p>
                <a:r>
                  <a:rPr lang="en-US">
                    <a:noFill/>
                  </a:rPr>
                  <a:t> </a:t>
                </a:r>
              </a:p>
            </p:txBody>
          </p:sp>
        </mc:Fallback>
      </mc:AlternateContent>
    </p:spTree>
    <p:extLst>
      <p:ext uri="{BB962C8B-B14F-4D97-AF65-F5344CB8AC3E}">
        <p14:creationId xmlns:p14="http://schemas.microsoft.com/office/powerpoint/2010/main" val="323989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Network</a:t>
            </a:r>
            <a:endParaRPr lang="en-US" dirty="0"/>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1069848" y="1700011"/>
                <a:ext cx="10058400" cy="4444757"/>
              </a:xfrm>
            </p:spPr>
            <p:txBody>
              <a:bodyPr>
                <a:normAutofit fontScale="92500" lnSpcReduction="20000"/>
              </a:bodyPr>
              <a:lstStyle/>
              <a:p>
                <a:r>
                  <a:rPr lang="en-US" dirty="0" smtClean="0"/>
                  <a:t>Keras Library – Python</a:t>
                </a:r>
              </a:p>
              <a:p>
                <a:r>
                  <a:rPr lang="en-US" dirty="0" smtClean="0"/>
                  <a:t>Input Layer</a:t>
                </a:r>
              </a:p>
              <a:p>
                <a:pPr lvl="1"/>
                <a:r>
                  <a:rPr lang="en-US" dirty="0" smtClean="0"/>
                  <a:t>Flatten the matrix corresponding to each sequence</a:t>
                </a:r>
                <a14:m>
                  <m:oMath xmlns:m="http://schemas.openxmlformats.org/officeDocument/2006/math">
                    <m:r>
                      <a:rPr lang="en-US" b="0" i="1" smtClean="0">
                        <a:latin typeface="Cambria Math" panose="02040503050406030204" pitchFamily="18" charset="0"/>
                      </a:rPr>
                      <m:t> → </m:t>
                    </m:r>
                  </m:oMath>
                </a14:m>
                <a:r>
                  <a:rPr lang="en-US" dirty="0" smtClean="0"/>
                  <a:t>12000*21 nodes</a:t>
                </a:r>
              </a:p>
              <a:p>
                <a:r>
                  <a:rPr lang="en-US" dirty="0" smtClean="0"/>
                  <a:t>Hidden: </a:t>
                </a:r>
              </a:p>
              <a:p>
                <a:pPr lvl="1"/>
                <a:r>
                  <a:rPr lang="en-US" dirty="0" smtClean="0"/>
                  <a:t>1 layer with 100 nodes  </a:t>
                </a:r>
                <a14:m>
                  <m:oMath xmlns:m="http://schemas.openxmlformats.org/officeDocument/2006/math">
                    <m:r>
                      <a:rPr lang="en-US" b="0" i="1" smtClean="0">
                        <a:latin typeface="Cambria Math" panose="02040503050406030204" pitchFamily="18" charset="0"/>
                      </a:rPr>
                      <m:t>𝑠𝑖𝑛𝑔𝑙𝑒</m:t>
                    </m:r>
                    <m:r>
                      <a:rPr lang="en-US" b="0" i="1" smtClean="0">
                        <a:latin typeface="Cambria Math" panose="02040503050406030204" pitchFamily="18" charset="0"/>
                      </a:rPr>
                      <m:t> </m:t>
                    </m:r>
                    <m:r>
                      <a:rPr lang="en-US" b="0" i="1" smtClean="0">
                        <a:latin typeface="Cambria Math" panose="02040503050406030204" pitchFamily="18" charset="0"/>
                      </a:rPr>
                      <m:t>𝐶h𝑒𝑐𝑘𝑚𝑎𝑟𝑘</m:t>
                    </m:r>
                  </m:oMath>
                </a14:m>
                <a:endParaRPr lang="en-US" dirty="0" smtClean="0"/>
              </a:p>
              <a:p>
                <a:pPr lvl="1"/>
                <a:r>
                  <a:rPr lang="en-US" dirty="0" smtClean="0"/>
                  <a:t>1 layer with 500 nodes</a:t>
                </a:r>
              </a:p>
              <a:p>
                <a:pPr lvl="1"/>
                <a:r>
                  <a:rPr lang="en-US" dirty="0" smtClean="0"/>
                  <a:t>3 layer with 33 nodes each</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𝐷𝑜𝑢𝑏𝑙𝑒</m:t>
                    </m:r>
                    <m:r>
                      <a:rPr lang="en-US" b="0" i="1" smtClean="0">
                        <a:latin typeface="Cambria Math" panose="02040503050406030204" pitchFamily="18" charset="0"/>
                      </a:rPr>
                      <m:t> </m:t>
                    </m:r>
                    <m:r>
                      <a:rPr lang="en-US" b="0" i="1" smtClean="0">
                        <a:latin typeface="Cambria Math" panose="02040503050406030204" pitchFamily="18" charset="0"/>
                      </a:rPr>
                      <m:t>𝐶h𝑒𝑐𝑘𝑚𝑎𝑟𝑘</m:t>
                    </m:r>
                  </m:oMath>
                </a14:m>
                <a:endParaRPr lang="en-US" dirty="0" smtClean="0"/>
              </a:p>
              <a:p>
                <a:pPr marL="274320" lvl="1" indent="0">
                  <a:buNone/>
                </a:pPr>
                <a:endParaRPr lang="en-US" dirty="0" smtClean="0"/>
              </a:p>
              <a:p>
                <a:r>
                  <a:rPr lang="en-US" dirty="0" smtClean="0"/>
                  <a:t>Train data / Test data : 80 / </a:t>
                </a:r>
                <a:r>
                  <a:rPr lang="en-US" dirty="0" smtClean="0"/>
                  <a:t>20</a:t>
                </a:r>
              </a:p>
              <a:p>
                <a:pPr lvl="1"/>
                <a:r>
                  <a:rPr lang="en-US" dirty="0" smtClean="0"/>
                  <a:t>300 instances for test: 150 negatives, 150 positives</a:t>
                </a:r>
                <a:endParaRPr lang="en-US" dirty="0" smtClean="0"/>
              </a:p>
              <a:p>
                <a:pPr lvl="1"/>
                <a:r>
                  <a:rPr lang="en-US" dirty="0" smtClean="0"/>
                  <a:t>Cannot feed all the training data at once</a:t>
                </a:r>
              </a:p>
              <a:p>
                <a:pPr lvl="1"/>
                <a:r>
                  <a:rPr lang="en-US" dirty="0" smtClean="0"/>
                  <a:t>Train on batches of size 50 – 300 </a:t>
                </a:r>
                <a14:m>
                  <m:oMath xmlns:m="http://schemas.openxmlformats.org/officeDocument/2006/math">
                    <m:r>
                      <a:rPr lang="en-US" b="0" i="1" smtClean="0">
                        <a:latin typeface="Cambria Math" panose="02040503050406030204" pitchFamily="18" charset="0"/>
                      </a:rPr>
                      <m:t>→ </m:t>
                    </m:r>
                  </m:oMath>
                </a14:m>
                <a:r>
                  <a:rPr lang="en-US" dirty="0" smtClean="0"/>
                  <a:t>300 works the best</a:t>
                </a:r>
              </a:p>
              <a:p>
                <a:r>
                  <a:rPr lang="en-US" dirty="0" smtClean="0"/>
                  <a:t>Optimization function:</a:t>
                </a:r>
              </a:p>
              <a:p>
                <a:pPr lvl="1"/>
                <a:r>
                  <a:rPr lang="en-US" dirty="0" smtClean="0"/>
                  <a:t>Adam</a:t>
                </a:r>
              </a:p>
              <a:p>
                <a:pPr lvl="1"/>
                <a:r>
                  <a:rPr lang="en-US" dirty="0" smtClean="0"/>
                  <a:t>Learning rate  0.1 – 0.0001:  0.001 is the optimal one</a:t>
                </a:r>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1069848" y="1700011"/>
                <a:ext cx="10058400" cy="4444757"/>
              </a:xfrm>
              <a:blipFill rotWithShape="0">
                <a:blip r:embed="rId2"/>
                <a:stretch>
                  <a:fillRect l="-303" t="-2606"/>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412839" y="3309355"/>
            <a:ext cx="2845988" cy="2627066"/>
          </a:xfrm>
          <a:prstGeom prst="rect">
            <a:avLst/>
          </a:prstGeom>
        </p:spPr>
      </p:pic>
    </p:spTree>
    <p:extLst>
      <p:ext uri="{BB962C8B-B14F-4D97-AF65-F5344CB8AC3E}">
        <p14:creationId xmlns:p14="http://schemas.microsoft.com/office/powerpoint/2010/main" val="4165106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Network</a:t>
            </a:r>
          </a:p>
        </p:txBody>
      </p:sp>
      <p:sp>
        <p:nvSpPr>
          <p:cNvPr id="4" name="Content Placeholder 3"/>
          <p:cNvSpPr>
            <a:spLocks noGrp="1"/>
          </p:cNvSpPr>
          <p:nvPr>
            <p:ph idx="1"/>
          </p:nvPr>
        </p:nvSpPr>
        <p:spPr/>
        <p:txBody>
          <a:bodyPr/>
          <a:lstStyle/>
          <a:p>
            <a:pPr lvl="1"/>
            <a:endParaRPr lang="en-US" dirty="0"/>
          </a:p>
          <a:p>
            <a:r>
              <a:rPr lang="en-US" dirty="0"/>
              <a:t>Sigmoid activation</a:t>
            </a:r>
            <a:r>
              <a:rPr lang="en-US" dirty="0" smtClean="0"/>
              <a:t>:</a:t>
            </a:r>
          </a:p>
          <a:p>
            <a:pPr lvl="1"/>
            <a:r>
              <a:rPr lang="en-US" dirty="0" smtClean="0"/>
              <a:t>Dead Gradient issue</a:t>
            </a:r>
          </a:p>
          <a:p>
            <a:pPr lvl="1"/>
            <a:r>
              <a:rPr lang="en-US" dirty="0" smtClean="0"/>
              <a:t>Used in last node for probability prediction</a:t>
            </a:r>
            <a:endParaRPr lang="en-US" dirty="0"/>
          </a:p>
          <a:p>
            <a:r>
              <a:rPr lang="en-US" dirty="0" err="1" smtClean="0"/>
              <a:t>Relu</a:t>
            </a:r>
            <a:r>
              <a:rPr lang="en-US" dirty="0" smtClean="0"/>
              <a:t> </a:t>
            </a:r>
            <a:r>
              <a:rPr lang="en-US" dirty="0"/>
              <a:t>activation function: </a:t>
            </a:r>
          </a:p>
          <a:p>
            <a:pPr lvl="1"/>
            <a:r>
              <a:rPr lang="en-US" dirty="0"/>
              <a:t>Slow learning</a:t>
            </a:r>
          </a:p>
          <a:p>
            <a:pPr lvl="1"/>
            <a:r>
              <a:rPr lang="en-US" dirty="0"/>
              <a:t>Stagnating</a:t>
            </a:r>
          </a:p>
          <a:p>
            <a:endParaRPr lang="en-US" dirty="0" smtClean="0"/>
          </a:p>
          <a:p>
            <a:r>
              <a:rPr lang="en-US" dirty="0" err="1" smtClean="0"/>
              <a:t>Elu</a:t>
            </a:r>
            <a:r>
              <a:rPr lang="en-US" dirty="0" smtClean="0"/>
              <a:t> Activation:</a:t>
            </a:r>
          </a:p>
          <a:p>
            <a:pPr lvl="1"/>
            <a:r>
              <a:rPr lang="en-US" dirty="0" smtClean="0"/>
              <a:t>Obviate stagnation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142" y="3930141"/>
            <a:ext cx="1865816" cy="10697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450" y="2616122"/>
            <a:ext cx="1720508" cy="11449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74" y="5168947"/>
            <a:ext cx="2535260" cy="1309884"/>
          </a:xfrm>
          <a:prstGeom prst="rect">
            <a:avLst/>
          </a:prstGeom>
        </p:spPr>
      </p:pic>
    </p:spTree>
    <p:extLst>
      <p:ext uri="{BB962C8B-B14F-4D97-AF65-F5344CB8AC3E}">
        <p14:creationId xmlns:p14="http://schemas.microsoft.com/office/powerpoint/2010/main" val="1146242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Network</a:t>
            </a:r>
          </a:p>
        </p:txBody>
      </p:sp>
      <p:sp>
        <p:nvSpPr>
          <p:cNvPr id="3" name="Content Placeholder 2"/>
          <p:cNvSpPr>
            <a:spLocks noGrp="1"/>
          </p:cNvSpPr>
          <p:nvPr>
            <p:ph idx="1"/>
          </p:nvPr>
        </p:nvSpPr>
        <p:spPr/>
        <p:txBody>
          <a:bodyPr/>
          <a:lstStyle/>
          <a:p>
            <a:r>
              <a:rPr lang="en-US" dirty="0" smtClean="0"/>
              <a:t>Epochs:</a:t>
            </a:r>
          </a:p>
          <a:p>
            <a:pPr lvl="1"/>
            <a:r>
              <a:rPr lang="en-US" dirty="0" smtClean="0"/>
              <a:t>Number of times the whole data is processed: 2</a:t>
            </a:r>
          </a:p>
          <a:p>
            <a:r>
              <a:rPr lang="en-US" dirty="0" smtClean="0"/>
              <a:t>Best results:</a:t>
            </a:r>
          </a:p>
          <a:p>
            <a:pPr lvl="1"/>
            <a:r>
              <a:rPr lang="en-US" dirty="0" smtClean="0"/>
              <a:t>Loss</a:t>
            </a:r>
          </a:p>
          <a:p>
            <a:pPr lvl="1"/>
            <a:r>
              <a:rPr lang="en-US" dirty="0" smtClean="0"/>
              <a:t>Accuracy</a:t>
            </a:r>
          </a:p>
          <a:p>
            <a:r>
              <a:rPr lang="en-US" dirty="0" smtClean="0"/>
              <a:t>Plot of accuracy: </a:t>
            </a:r>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569" y="3783300"/>
            <a:ext cx="4507893" cy="3074700"/>
          </a:xfrm>
          <a:prstGeom prst="rect">
            <a:avLst/>
          </a:prstGeom>
        </p:spPr>
      </p:pic>
    </p:spTree>
    <p:extLst>
      <p:ext uri="{BB962C8B-B14F-4D97-AF65-F5344CB8AC3E}">
        <p14:creationId xmlns:p14="http://schemas.microsoft.com/office/powerpoint/2010/main" val="2362427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Network-embedding</a:t>
            </a:r>
            <a:endParaRPr lang="en-US" dirty="0"/>
          </a:p>
        </p:txBody>
      </p:sp>
      <p:sp>
        <p:nvSpPr>
          <p:cNvPr id="3" name="Content Placeholder 2"/>
          <p:cNvSpPr>
            <a:spLocks noGrp="1"/>
          </p:cNvSpPr>
          <p:nvPr>
            <p:ph idx="1"/>
          </p:nvPr>
        </p:nvSpPr>
        <p:spPr/>
        <p:txBody>
          <a:bodyPr/>
          <a:lstStyle/>
          <a:p>
            <a:r>
              <a:rPr lang="en-US" dirty="0" smtClean="0"/>
              <a:t>Problem with one hot encoding:</a:t>
            </a:r>
          </a:p>
          <a:p>
            <a:pPr lvl="1"/>
            <a:r>
              <a:rPr lang="en-US" dirty="0" smtClean="0"/>
              <a:t>One hot encoding grows the size of input by a great factor</a:t>
            </a:r>
          </a:p>
          <a:p>
            <a:pPr lvl="1"/>
            <a:r>
              <a:rPr lang="en-US" dirty="0" smtClean="0"/>
              <a:t>Sparse representation of data </a:t>
            </a:r>
          </a:p>
          <a:p>
            <a:pPr lvl="1"/>
            <a:r>
              <a:rPr lang="en-US" dirty="0" smtClean="0"/>
              <a:t>The one hot vectors being orthogonal suggests that they are totally unrelated</a:t>
            </a:r>
          </a:p>
          <a:p>
            <a:r>
              <a:rPr lang="en-US" dirty="0" smtClean="0"/>
              <a:t>Embedding layer</a:t>
            </a:r>
          </a:p>
          <a:p>
            <a:pPr lvl="1"/>
            <a:r>
              <a:rPr lang="en-US" dirty="0" smtClean="0"/>
              <a:t>Idea: Vectors of smaller size can squeeze the information</a:t>
            </a:r>
          </a:p>
          <a:p>
            <a:pPr lvl="1"/>
            <a:r>
              <a:rPr lang="en-US" dirty="0" smtClean="0"/>
              <a:t>Similarities and differences of words on syntactic and semantic can be represented in vector space</a:t>
            </a:r>
            <a:r>
              <a:rPr lang="en-US" dirty="0">
                <a:sym typeface="Wingdings" panose="05000000000000000000" pitchFamily="2" charset="2"/>
              </a:rPr>
              <a:t> </a:t>
            </a:r>
            <a:r>
              <a:rPr lang="en-US" dirty="0" smtClean="0">
                <a:sym typeface="Wingdings" panose="05000000000000000000" pitchFamily="2" charset="2"/>
              </a:rPr>
              <a:t>(figure)</a:t>
            </a:r>
          </a:p>
          <a:p>
            <a:pPr lvl="1"/>
            <a:r>
              <a:rPr lang="en-US" dirty="0" smtClean="0">
                <a:sym typeface="Wingdings" panose="05000000000000000000" pitchFamily="2" charset="2"/>
              </a:rPr>
              <a:t>This vectors can be learned as part of the training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885" y="5057867"/>
            <a:ext cx="4533363" cy="1587430"/>
          </a:xfrm>
          <a:prstGeom prst="rect">
            <a:avLst/>
          </a:prstGeom>
        </p:spPr>
      </p:pic>
    </p:spTree>
    <p:extLst>
      <p:ext uri="{BB962C8B-B14F-4D97-AF65-F5344CB8AC3E}">
        <p14:creationId xmlns:p14="http://schemas.microsoft.com/office/powerpoint/2010/main" val="2518720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2704</TotalTime>
  <Words>674</Words>
  <Application>Microsoft Office PowerPoint</Application>
  <PresentationFormat>Widescreen</PresentationFormat>
  <Paragraphs>194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Cambria Math</vt:lpstr>
      <vt:lpstr>方正姚体</vt:lpstr>
      <vt:lpstr>Rockwell</vt:lpstr>
      <vt:lpstr>Rockwell Condensed</vt:lpstr>
      <vt:lpstr>Times New Roman</vt:lpstr>
      <vt:lpstr>Wingdings</vt:lpstr>
      <vt:lpstr>Wood Type</vt:lpstr>
      <vt:lpstr>Transmembrane Portein Detection With Neural Networks</vt:lpstr>
      <vt:lpstr>Problem</vt:lpstr>
      <vt:lpstr>Data</vt:lpstr>
      <vt:lpstr>Preprocessing</vt:lpstr>
      <vt:lpstr>Preprocessing</vt:lpstr>
      <vt:lpstr>First Network</vt:lpstr>
      <vt:lpstr>First Network</vt:lpstr>
      <vt:lpstr>First Network</vt:lpstr>
      <vt:lpstr>Second Network-embedding</vt:lpstr>
      <vt:lpstr>Second Network-Embedding</vt:lpstr>
      <vt:lpstr>Second Network-Embedding</vt:lpstr>
      <vt:lpstr>Second Network-Embedding(Dropout comparison)</vt:lpstr>
      <vt:lpstr>Third Network-Convolutional layers</vt:lpstr>
      <vt:lpstr>Third Network-Convolutional layers</vt:lpstr>
      <vt:lpstr>Interpretation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Transmembrane Portein Detection With Neural Networks</dc:title>
  <dc:creator>LENOVO1</dc:creator>
  <cp:lastModifiedBy>LENOVO1</cp:lastModifiedBy>
  <cp:revision>58</cp:revision>
  <dcterms:created xsi:type="dcterms:W3CDTF">2019-03-17T00:28:55Z</dcterms:created>
  <dcterms:modified xsi:type="dcterms:W3CDTF">2019-03-31T20:21:26Z</dcterms:modified>
</cp:coreProperties>
</file>