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25"/>
  </p:notesMasterIdLst>
  <p:sldIdLst>
    <p:sldId id="256" r:id="rId2"/>
    <p:sldId id="262" r:id="rId3"/>
    <p:sldId id="268" r:id="rId4"/>
    <p:sldId id="273" r:id="rId5"/>
    <p:sldId id="257" r:id="rId6"/>
    <p:sldId id="266" r:id="rId7"/>
    <p:sldId id="267" r:id="rId8"/>
    <p:sldId id="258" r:id="rId9"/>
    <p:sldId id="269" r:id="rId10"/>
    <p:sldId id="270" r:id="rId11"/>
    <p:sldId id="275" r:id="rId12"/>
    <p:sldId id="274" r:id="rId13"/>
    <p:sldId id="261" r:id="rId14"/>
    <p:sldId id="271" r:id="rId15"/>
    <p:sldId id="263" r:id="rId16"/>
    <p:sldId id="272" r:id="rId17"/>
    <p:sldId id="259" r:id="rId18"/>
    <p:sldId id="260" r:id="rId19"/>
    <p:sldId id="278" r:id="rId20"/>
    <p:sldId id="276" r:id="rId21"/>
    <p:sldId id="277"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5F75AF-C87C-4E47-A7FA-C01A93ECDA86}">
          <p14:sldIdLst>
            <p14:sldId id="256"/>
            <p14:sldId id="262"/>
            <p14:sldId id="268"/>
            <p14:sldId id="273"/>
            <p14:sldId id="257"/>
            <p14:sldId id="266"/>
            <p14:sldId id="267"/>
            <p14:sldId id="258"/>
            <p14:sldId id="269"/>
            <p14:sldId id="270"/>
            <p14:sldId id="275"/>
            <p14:sldId id="274"/>
            <p14:sldId id="261"/>
            <p14:sldId id="271"/>
            <p14:sldId id="263"/>
            <p14:sldId id="272"/>
            <p14:sldId id="259"/>
            <p14:sldId id="260"/>
            <p14:sldId id="278"/>
            <p14:sldId id="276"/>
            <p14:sldId id="277"/>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C0289-CF4A-45EA-86F0-496A38C00585}" type="datetimeFigureOut">
              <a:rPr lang="en-AU" smtClean="0"/>
              <a:t>27/04/2018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E0CA5-4023-475B-9572-9E0B96E6B8FC}" type="slidenum">
              <a:rPr lang="en-AU" smtClean="0"/>
              <a:t>‹#›</a:t>
            </a:fld>
            <a:endParaRPr lang="en-AU"/>
          </a:p>
        </p:txBody>
      </p:sp>
    </p:spTree>
    <p:extLst>
      <p:ext uri="{BB962C8B-B14F-4D97-AF65-F5344CB8AC3E}">
        <p14:creationId xmlns:p14="http://schemas.microsoft.com/office/powerpoint/2010/main" val="55223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“note </a:t>
            </a:r>
            <a:r>
              <a:rPr lang="en-AU" sz="1200" dirty="0" err="1"/>
              <a:t>splitlines</a:t>
            </a:r>
            <a:r>
              <a:rPr lang="en-AU" sz="1200" dirty="0"/>
              <a:t> is roughly O(w) website didn’t show only showed #TODO”</a:t>
            </a:r>
          </a:p>
          <a:p>
            <a:endParaRPr lang="en-AU" dirty="0"/>
          </a:p>
        </p:txBody>
      </p:sp>
      <p:sp>
        <p:nvSpPr>
          <p:cNvPr id="4" name="Slide Number Placeholder 3"/>
          <p:cNvSpPr>
            <a:spLocks noGrp="1"/>
          </p:cNvSpPr>
          <p:nvPr>
            <p:ph type="sldNum" sz="quarter" idx="10"/>
          </p:nvPr>
        </p:nvSpPr>
        <p:spPr/>
        <p:txBody>
          <a:bodyPr/>
          <a:lstStyle/>
          <a:p>
            <a:fld id="{048E0CA5-4023-475B-9572-9E0B96E6B8FC}" type="slidenum">
              <a:rPr lang="en-AU" smtClean="0"/>
              <a:t>15</a:t>
            </a:fld>
            <a:endParaRPr lang="en-AU"/>
          </a:p>
        </p:txBody>
      </p:sp>
    </p:spTree>
    <p:extLst>
      <p:ext uri="{BB962C8B-B14F-4D97-AF65-F5344CB8AC3E}">
        <p14:creationId xmlns:p14="http://schemas.microsoft.com/office/powerpoint/2010/main" val="1205670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FCAE018-08B0-407F-9CE5-B7AE159C5DC4}" type="datetimeFigureOut">
              <a:rPr lang="en-AU" smtClean="0"/>
              <a:t>27/04/2018</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33298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1207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31498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7159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967661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CAE018-08B0-407F-9CE5-B7AE159C5DC4}" type="datetimeFigureOut">
              <a:rPr lang="en-AU" smtClean="0"/>
              <a:t>27/04/2018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14008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CAE018-08B0-407F-9CE5-B7AE159C5DC4}" type="datetimeFigureOut">
              <a:rPr lang="en-AU" smtClean="0"/>
              <a:t>27/04/2018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54504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AE018-08B0-407F-9CE5-B7AE159C5DC4}" type="datetimeFigureOut">
              <a:rPr lang="en-AU" smtClean="0"/>
              <a:t>27/04/2018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3247160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AE018-08B0-407F-9CE5-B7AE159C5DC4}" type="datetimeFigureOut">
              <a:rPr lang="en-AU" smtClean="0"/>
              <a:t>27/04/2018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126881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AE018-08B0-407F-9CE5-B7AE159C5DC4}" type="datetimeFigureOut">
              <a:rPr lang="en-AU" smtClean="0"/>
              <a:t>27/04/2018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225212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AE018-08B0-407F-9CE5-B7AE159C5DC4}" type="datetimeFigureOut">
              <a:rPr lang="en-AU" smtClean="0"/>
              <a:t>27/04/2018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306673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19246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AE018-08B0-407F-9CE5-B7AE159C5DC4}" type="datetimeFigureOut">
              <a:rPr lang="en-AU" smtClean="0"/>
              <a:t>27/04/2018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53690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AE018-08B0-407F-9CE5-B7AE159C5DC4}" type="datetimeFigureOut">
              <a:rPr lang="en-AU" smtClean="0"/>
              <a:t>27/04/2018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255659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AE018-08B0-407F-9CE5-B7AE159C5DC4}" type="datetimeFigureOut">
              <a:rPr lang="en-AU" smtClean="0"/>
              <a:t>27/04/2018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321273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155708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AE018-08B0-407F-9CE5-B7AE159C5DC4}" type="datetimeFigureOut">
              <a:rPr lang="en-AU" smtClean="0"/>
              <a:t>27/04/2018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58D33E-0ABE-49C8-84F8-A95A8CE88D7F}" type="slidenum">
              <a:rPr lang="en-AU" smtClean="0"/>
              <a:t>‹#›</a:t>
            </a:fld>
            <a:endParaRPr lang="en-AU"/>
          </a:p>
        </p:txBody>
      </p:sp>
    </p:spTree>
    <p:extLst>
      <p:ext uri="{BB962C8B-B14F-4D97-AF65-F5344CB8AC3E}">
        <p14:creationId xmlns:p14="http://schemas.microsoft.com/office/powerpoint/2010/main" val="131720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CAE018-08B0-407F-9CE5-B7AE159C5DC4}" type="datetimeFigureOut">
              <a:rPr lang="en-AU" smtClean="0"/>
              <a:t>27/04/2018</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58D33E-0ABE-49C8-84F8-A95A8CE88D7F}" type="slidenum">
              <a:rPr lang="en-AU" smtClean="0"/>
              <a:t>‹#›</a:t>
            </a:fld>
            <a:endParaRPr lang="en-AU"/>
          </a:p>
        </p:txBody>
      </p:sp>
    </p:spTree>
    <p:extLst>
      <p:ext uri="{BB962C8B-B14F-4D97-AF65-F5344CB8AC3E}">
        <p14:creationId xmlns:p14="http://schemas.microsoft.com/office/powerpoint/2010/main" val="3537998589"/>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983F-58E0-4D10-8830-36182C5D07C5}"/>
              </a:ext>
            </a:extLst>
          </p:cNvPr>
          <p:cNvSpPr>
            <a:spLocks noGrp="1"/>
          </p:cNvSpPr>
          <p:nvPr>
            <p:ph type="ctrTitle"/>
          </p:nvPr>
        </p:nvSpPr>
        <p:spPr/>
        <p:txBody>
          <a:bodyPr/>
          <a:lstStyle/>
          <a:p>
            <a:r>
              <a:rPr lang="en-AU" dirty="0"/>
              <a:t>Linked Words</a:t>
            </a:r>
          </a:p>
        </p:txBody>
      </p:sp>
      <p:sp>
        <p:nvSpPr>
          <p:cNvPr id="3" name="Subtitle 2">
            <a:extLst>
              <a:ext uri="{FF2B5EF4-FFF2-40B4-BE49-F238E27FC236}">
                <a16:creationId xmlns:a16="http://schemas.microsoft.com/office/drawing/2014/main" id="{204818E0-A5AD-40F7-9698-71A4CE2C32E3}"/>
              </a:ext>
            </a:extLst>
          </p:cNvPr>
          <p:cNvSpPr>
            <a:spLocks noGrp="1"/>
          </p:cNvSpPr>
          <p:nvPr>
            <p:ph type="subTitle" idx="1"/>
          </p:nvPr>
        </p:nvSpPr>
        <p:spPr/>
        <p:txBody>
          <a:bodyPr/>
          <a:lstStyle/>
          <a:p>
            <a:r>
              <a:rPr lang="en-AU" dirty="0"/>
              <a:t>Carl Humphries</a:t>
            </a:r>
          </a:p>
          <a:p>
            <a:r>
              <a:rPr lang="en-AU"/>
              <a:t>s5084150</a:t>
            </a:r>
            <a:endParaRPr lang="en-AU" dirty="0"/>
          </a:p>
        </p:txBody>
      </p:sp>
    </p:spTree>
    <p:extLst>
      <p:ext uri="{BB962C8B-B14F-4D97-AF65-F5344CB8AC3E}">
        <p14:creationId xmlns:p14="http://schemas.microsoft.com/office/powerpoint/2010/main" val="4099009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E56D-AB18-4723-82E1-D943D37BFC51}"/>
              </a:ext>
            </a:extLst>
          </p:cNvPr>
          <p:cNvSpPr>
            <a:spLocks noGrp="1"/>
          </p:cNvSpPr>
          <p:nvPr>
            <p:ph type="title"/>
          </p:nvPr>
        </p:nvSpPr>
        <p:spPr/>
        <p:txBody>
          <a:bodyPr/>
          <a:lstStyle/>
          <a:p>
            <a:r>
              <a:rPr lang="en-AU" dirty="0"/>
              <a:t>Add to Front</a:t>
            </a:r>
          </a:p>
        </p:txBody>
      </p:sp>
      <p:sp>
        <p:nvSpPr>
          <p:cNvPr id="3" name="Content Placeholder 2">
            <a:extLst>
              <a:ext uri="{FF2B5EF4-FFF2-40B4-BE49-F238E27FC236}">
                <a16:creationId xmlns:a16="http://schemas.microsoft.com/office/drawing/2014/main" id="{69E17943-7443-4C12-8900-61567DB1BF63}"/>
              </a:ext>
            </a:extLst>
          </p:cNvPr>
          <p:cNvSpPr>
            <a:spLocks noGrp="1"/>
          </p:cNvSpPr>
          <p:nvPr>
            <p:ph idx="1"/>
          </p:nvPr>
        </p:nvSpPr>
        <p:spPr/>
        <p:txBody>
          <a:bodyPr>
            <a:normAutofit fontScale="47500" lnSpcReduction="20000"/>
          </a:bodyPr>
          <a:lstStyle/>
          <a:p>
            <a:pPr marL="0" indent="0">
              <a:buNone/>
            </a:pPr>
            <a:r>
              <a:rPr lang="en-AU" sz="1800" dirty="0"/>
              <a:t>Algorithm </a:t>
            </a:r>
            <a:r>
              <a:rPr lang="en-AU" sz="1800" dirty="0" err="1"/>
              <a:t>add_to_front</a:t>
            </a:r>
            <a:r>
              <a:rPr lang="en-AU" sz="1800" dirty="0"/>
              <a:t>(sequence[])</a:t>
            </a:r>
            <a:br>
              <a:rPr lang="en-AU" sz="1800" dirty="0"/>
            </a:br>
            <a:r>
              <a:rPr lang="en-AU" sz="1800" dirty="0"/>
              <a:t>//Input: A any length sequence of words in a deque.</a:t>
            </a:r>
            <a:br>
              <a:rPr lang="en-AU" sz="1800" dirty="0"/>
            </a:br>
            <a:r>
              <a:rPr lang="en-US" sz="1800" dirty="0"/>
              <a:t>first &lt;- sequence[0]</a:t>
            </a:r>
            <a:br>
              <a:rPr lang="en-US" sz="1800" dirty="0"/>
            </a:br>
            <a:r>
              <a:rPr lang="en-US" sz="1800" dirty="0"/>
              <a:t>flag &lt;- True</a:t>
            </a:r>
            <a:br>
              <a:rPr lang="en-US" sz="1800" dirty="0"/>
            </a:br>
            <a:r>
              <a:rPr lang="en-US" sz="1800" dirty="0"/>
              <a:t>added &lt;- False</a:t>
            </a:r>
            <a:br>
              <a:rPr lang="en-US" sz="1800" dirty="0"/>
            </a:br>
            <a:r>
              <a:rPr lang="en-US" sz="1800" dirty="0"/>
              <a:t>while first[1:3] in </a:t>
            </a:r>
            <a:r>
              <a:rPr lang="en-US" sz="1800" dirty="0" err="1"/>
              <a:t>words_end</a:t>
            </a:r>
            <a:r>
              <a:rPr lang="en-US" sz="1800" dirty="0"/>
              <a:t> and flag:        </a:t>
            </a:r>
            <a:br>
              <a:rPr lang="en-US" sz="1800" dirty="0"/>
            </a:br>
            <a:r>
              <a:rPr lang="en-US" sz="1800" dirty="0"/>
              <a:t>	flag &lt;- False  </a:t>
            </a:r>
            <a:br>
              <a:rPr lang="en-US" sz="1800" dirty="0"/>
            </a:br>
            <a:r>
              <a:rPr lang="en-US" sz="1800" dirty="0"/>
              <a:t>	</a:t>
            </a:r>
            <a:r>
              <a:rPr lang="en-US" sz="1800" dirty="0" err="1"/>
              <a:t>best_child</a:t>
            </a:r>
            <a:r>
              <a:rPr lang="en-US" sz="1800" dirty="0"/>
              <a:t> &lt;- ""        </a:t>
            </a:r>
            <a:br>
              <a:rPr lang="en-US" sz="1800" dirty="0"/>
            </a:br>
            <a:r>
              <a:rPr lang="en-US" sz="1800" dirty="0"/>
              <a:t>	</a:t>
            </a:r>
            <a:r>
              <a:rPr lang="en-US" sz="1800" dirty="0" err="1"/>
              <a:t>max_ins</a:t>
            </a:r>
            <a:r>
              <a:rPr lang="en-US" sz="1800" dirty="0"/>
              <a:t> &lt;- 0        </a:t>
            </a:r>
            <a:br>
              <a:rPr lang="en-US" sz="1800" dirty="0"/>
            </a:br>
            <a:r>
              <a:rPr lang="en-US" sz="1800" dirty="0"/>
              <a:t>	for sub in </a:t>
            </a:r>
            <a:r>
              <a:rPr lang="en-US" sz="1800" dirty="0" err="1"/>
              <a:t>words_end</a:t>
            </a:r>
            <a:r>
              <a:rPr lang="en-US" sz="1800" dirty="0"/>
              <a:t>[first[1:3]]: </a:t>
            </a:r>
            <a:br>
              <a:rPr lang="en-US" sz="1800" dirty="0"/>
            </a:br>
            <a:r>
              <a:rPr lang="en-US" sz="1800" dirty="0"/>
              <a:t>		</a:t>
            </a:r>
            <a:r>
              <a:rPr lang="en-US" sz="1800" dirty="0" err="1"/>
              <a:t>word_ins</a:t>
            </a:r>
            <a:r>
              <a:rPr lang="en-US" sz="1800" dirty="0"/>
              <a:t> &lt;- ins[sub[1:3]]</a:t>
            </a:r>
            <a:br>
              <a:rPr lang="en-US" sz="1800" dirty="0"/>
            </a:br>
            <a:r>
              <a:rPr lang="en-US" sz="1800" dirty="0"/>
              <a:t>		</a:t>
            </a:r>
            <a:r>
              <a:rPr lang="en-US" sz="1800" dirty="0" err="1"/>
              <a:t>word_outs</a:t>
            </a:r>
            <a:r>
              <a:rPr lang="en-US" sz="1800" dirty="0"/>
              <a:t> &lt;- outs[sub[-3:-1]]</a:t>
            </a:r>
            <a:br>
              <a:rPr lang="en-US" sz="1800" dirty="0"/>
            </a:br>
            <a:r>
              <a:rPr lang="en-US" sz="1800" dirty="0"/>
              <a:t>		if </a:t>
            </a:r>
            <a:r>
              <a:rPr lang="en-US" sz="1800" dirty="0" err="1"/>
              <a:t>word_ins</a:t>
            </a:r>
            <a:r>
              <a:rPr lang="en-US" sz="1800" dirty="0"/>
              <a:t> &gt; </a:t>
            </a:r>
            <a:r>
              <a:rPr lang="en-US" sz="1800" dirty="0" err="1"/>
              <a:t>max_ins</a:t>
            </a:r>
            <a:r>
              <a:rPr lang="en-US" sz="1800" dirty="0"/>
              <a:t>:                </a:t>
            </a:r>
            <a:br>
              <a:rPr lang="en-US" sz="1800" dirty="0"/>
            </a:br>
            <a:r>
              <a:rPr lang="en-US" sz="1800" dirty="0"/>
              <a:t>			</a:t>
            </a:r>
            <a:r>
              <a:rPr lang="en-US" sz="1800" dirty="0" err="1"/>
              <a:t>max_ins</a:t>
            </a:r>
            <a:r>
              <a:rPr lang="en-US" sz="1800" dirty="0"/>
              <a:t> &lt;- </a:t>
            </a:r>
            <a:r>
              <a:rPr lang="en-US" sz="1800" dirty="0" err="1"/>
              <a:t>word_ins</a:t>
            </a:r>
            <a:r>
              <a:rPr lang="en-US" sz="1800" dirty="0"/>
              <a:t>                </a:t>
            </a:r>
            <a:br>
              <a:rPr lang="en-US" sz="1800" dirty="0"/>
            </a:br>
            <a:r>
              <a:rPr lang="en-US" sz="1800" dirty="0"/>
              <a:t>			</a:t>
            </a:r>
            <a:r>
              <a:rPr lang="en-US" sz="1800" dirty="0" err="1"/>
              <a:t>best_child</a:t>
            </a:r>
            <a:r>
              <a:rPr lang="en-US" sz="1800" dirty="0"/>
              <a:t> &lt;- sub                </a:t>
            </a:r>
            <a:br>
              <a:rPr lang="en-US" sz="1800" dirty="0"/>
            </a:br>
            <a:r>
              <a:rPr lang="en-US" sz="1800" dirty="0"/>
              <a:t>			flag &lt;- True        </a:t>
            </a:r>
            <a:br>
              <a:rPr lang="en-US" sz="1800" dirty="0"/>
            </a:br>
            <a:r>
              <a:rPr lang="en-US" sz="1800" dirty="0"/>
              <a:t>	if flag:            </a:t>
            </a:r>
            <a:br>
              <a:rPr lang="en-US" sz="1800" dirty="0"/>
            </a:br>
            <a:r>
              <a:rPr lang="en-US" sz="1800" dirty="0"/>
              <a:t>		</a:t>
            </a:r>
            <a:r>
              <a:rPr lang="en-US" sz="1800" dirty="0" err="1"/>
              <a:t>sequence.appendleft</a:t>
            </a:r>
            <a:r>
              <a:rPr lang="en-US" sz="1800" dirty="0"/>
              <a:t>(</a:t>
            </a:r>
            <a:r>
              <a:rPr lang="en-US" sz="1800" dirty="0" err="1"/>
              <a:t>pop_word</a:t>
            </a:r>
            <a:r>
              <a:rPr lang="en-US" sz="1800" dirty="0"/>
              <a:t>(</a:t>
            </a:r>
            <a:r>
              <a:rPr lang="en-US" sz="1800" dirty="0" err="1"/>
              <a:t>best_child</a:t>
            </a:r>
            <a:r>
              <a:rPr lang="en-US" sz="1800" dirty="0"/>
              <a:t>))            </a:t>
            </a:r>
            <a:br>
              <a:rPr lang="en-US" sz="1800" dirty="0"/>
            </a:br>
            <a:r>
              <a:rPr lang="en-US" sz="1800" dirty="0"/>
              <a:t>		added &lt;- True        </a:t>
            </a:r>
            <a:br>
              <a:rPr lang="en-US" sz="1800" dirty="0"/>
            </a:br>
            <a:r>
              <a:rPr lang="en-US" sz="1800" dirty="0"/>
              <a:t>	first &lt;- sequence[0] </a:t>
            </a:r>
            <a:br>
              <a:rPr lang="en-US" sz="1800" dirty="0"/>
            </a:br>
            <a:r>
              <a:rPr lang="en-US" sz="1800" dirty="0"/>
              <a:t>if first[1:3] in </a:t>
            </a:r>
            <a:r>
              <a:rPr lang="en-US" sz="1800" dirty="0" err="1"/>
              <a:t>words_end</a:t>
            </a:r>
            <a:r>
              <a:rPr lang="en-US" sz="1800" dirty="0"/>
              <a:t>:        </a:t>
            </a:r>
            <a:br>
              <a:rPr lang="en-US" sz="1800" dirty="0"/>
            </a:br>
            <a:r>
              <a:rPr lang="en-US" sz="1800" dirty="0"/>
              <a:t>	</a:t>
            </a:r>
            <a:r>
              <a:rPr lang="en-US" sz="1800" dirty="0" err="1"/>
              <a:t>sequence.appendleft</a:t>
            </a:r>
            <a:r>
              <a:rPr lang="en-US" sz="1800" dirty="0"/>
              <a:t>(</a:t>
            </a:r>
            <a:r>
              <a:rPr lang="en-US" sz="1800" dirty="0" err="1"/>
              <a:t>pop_word</a:t>
            </a:r>
            <a:r>
              <a:rPr lang="en-US" sz="1800" dirty="0"/>
              <a:t>(Random end cap))       </a:t>
            </a:r>
            <a:br>
              <a:rPr lang="en-US" sz="1800" dirty="0"/>
            </a:br>
            <a:r>
              <a:rPr lang="en-US" sz="1800" dirty="0"/>
              <a:t>	added &lt;- True    </a:t>
            </a:r>
            <a:br>
              <a:rPr lang="en-US" sz="1800" dirty="0"/>
            </a:br>
            <a:r>
              <a:rPr lang="en-US" sz="1800" dirty="0"/>
              <a:t>return added</a:t>
            </a:r>
          </a:p>
        </p:txBody>
      </p:sp>
    </p:spTree>
    <p:extLst>
      <p:ext uri="{BB962C8B-B14F-4D97-AF65-F5344CB8AC3E}">
        <p14:creationId xmlns:p14="http://schemas.microsoft.com/office/powerpoint/2010/main" val="191393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F079-113B-4BDD-8B8B-00550E487969}"/>
              </a:ext>
            </a:extLst>
          </p:cNvPr>
          <p:cNvSpPr>
            <a:spLocks noGrp="1"/>
          </p:cNvSpPr>
          <p:nvPr>
            <p:ph type="title"/>
          </p:nvPr>
        </p:nvSpPr>
        <p:spPr/>
        <p:txBody>
          <a:bodyPr/>
          <a:lstStyle/>
          <a:p>
            <a:r>
              <a:rPr lang="en-AU" dirty="0"/>
              <a:t>Add to End</a:t>
            </a:r>
          </a:p>
        </p:txBody>
      </p:sp>
      <p:sp>
        <p:nvSpPr>
          <p:cNvPr id="3" name="Content Placeholder 2">
            <a:extLst>
              <a:ext uri="{FF2B5EF4-FFF2-40B4-BE49-F238E27FC236}">
                <a16:creationId xmlns:a16="http://schemas.microsoft.com/office/drawing/2014/main" id="{7E8345A3-D9CB-4DF2-958F-B76B4F3511DC}"/>
              </a:ext>
            </a:extLst>
          </p:cNvPr>
          <p:cNvSpPr>
            <a:spLocks noGrp="1"/>
          </p:cNvSpPr>
          <p:nvPr>
            <p:ph idx="1"/>
          </p:nvPr>
        </p:nvSpPr>
        <p:spPr/>
        <p:txBody>
          <a:bodyPr>
            <a:noAutofit/>
          </a:bodyPr>
          <a:lstStyle/>
          <a:p>
            <a:pPr marL="0" indent="0">
              <a:lnSpc>
                <a:spcPct val="100000"/>
              </a:lnSpc>
              <a:buNone/>
            </a:pPr>
            <a:r>
              <a:rPr lang="en-AU" sz="900" dirty="0"/>
              <a:t>Algorithm </a:t>
            </a:r>
            <a:r>
              <a:rPr lang="en-AU" sz="900" dirty="0" err="1"/>
              <a:t>add_to_front</a:t>
            </a:r>
            <a:r>
              <a:rPr lang="en-AU" sz="900" dirty="0"/>
              <a:t>(sequence[0-n-1])</a:t>
            </a:r>
            <a:br>
              <a:rPr lang="en-AU" sz="900" dirty="0"/>
            </a:br>
            <a:r>
              <a:rPr lang="en-AU" sz="900" dirty="0"/>
              <a:t>//Input: A any length sequence of words in a deque. </a:t>
            </a:r>
            <a:br>
              <a:rPr lang="en-AU" sz="900" dirty="0"/>
            </a:br>
            <a:r>
              <a:rPr lang="en-US" sz="900" dirty="0"/>
              <a:t>last &lt;- sequence[n-1] </a:t>
            </a:r>
            <a:br>
              <a:rPr lang="en-US" sz="900" dirty="0"/>
            </a:br>
            <a:r>
              <a:rPr lang="en-US" sz="900" dirty="0"/>
              <a:t>flag &lt;- True  </a:t>
            </a:r>
            <a:br>
              <a:rPr lang="en-US" sz="900" dirty="0"/>
            </a:br>
            <a:r>
              <a:rPr lang="en-US" sz="900" dirty="0"/>
              <a:t>added &lt;- False  </a:t>
            </a:r>
            <a:br>
              <a:rPr lang="en-US" sz="900" dirty="0"/>
            </a:br>
            <a:r>
              <a:rPr lang="en-US" sz="900" dirty="0"/>
              <a:t>while last[-3:-1] in </a:t>
            </a:r>
            <a:r>
              <a:rPr lang="en-US" sz="900" dirty="0" err="1"/>
              <a:t>words_start</a:t>
            </a:r>
            <a:r>
              <a:rPr lang="en-US" sz="900" dirty="0"/>
              <a:t> and flag:        </a:t>
            </a:r>
            <a:br>
              <a:rPr lang="en-US" sz="900" dirty="0"/>
            </a:br>
            <a:r>
              <a:rPr lang="en-US" sz="900" dirty="0"/>
              <a:t>	flag &lt;- False </a:t>
            </a:r>
            <a:br>
              <a:rPr lang="en-US" sz="900" dirty="0"/>
            </a:br>
            <a:r>
              <a:rPr lang="en-US" sz="900" dirty="0"/>
              <a:t>	</a:t>
            </a:r>
            <a:r>
              <a:rPr lang="en-US" sz="900" dirty="0" err="1"/>
              <a:t>best_child</a:t>
            </a:r>
            <a:r>
              <a:rPr lang="en-US" sz="900" dirty="0"/>
              <a:t> &lt;- ""        </a:t>
            </a:r>
            <a:br>
              <a:rPr lang="en-US" sz="900" dirty="0"/>
            </a:br>
            <a:r>
              <a:rPr lang="en-US" sz="900" dirty="0"/>
              <a:t>	</a:t>
            </a:r>
            <a:r>
              <a:rPr lang="en-US" sz="900" dirty="0" err="1"/>
              <a:t>max_outs</a:t>
            </a:r>
            <a:r>
              <a:rPr lang="en-US" sz="900" dirty="0"/>
              <a:t> &lt;- 0        </a:t>
            </a:r>
            <a:br>
              <a:rPr lang="en-US" sz="900" dirty="0"/>
            </a:br>
            <a:r>
              <a:rPr lang="en-US" sz="900" dirty="0"/>
              <a:t>	for sub in </a:t>
            </a:r>
            <a:r>
              <a:rPr lang="en-US" sz="900" dirty="0" err="1"/>
              <a:t>words_start</a:t>
            </a:r>
            <a:r>
              <a:rPr lang="en-US" sz="900" dirty="0"/>
              <a:t>[last[-3:-1]]: </a:t>
            </a:r>
            <a:br>
              <a:rPr lang="en-US" sz="900" dirty="0"/>
            </a:br>
            <a:r>
              <a:rPr lang="en-US" sz="900" dirty="0"/>
              <a:t>		</a:t>
            </a:r>
            <a:r>
              <a:rPr lang="en-US" sz="900" dirty="0" err="1"/>
              <a:t>word_ins</a:t>
            </a:r>
            <a:r>
              <a:rPr lang="en-US" sz="900" dirty="0"/>
              <a:t> &lt;- ins[sub[1:3]]</a:t>
            </a:r>
            <a:br>
              <a:rPr lang="en-US" sz="900" dirty="0"/>
            </a:br>
            <a:r>
              <a:rPr lang="en-US" sz="900" dirty="0"/>
              <a:t>		</a:t>
            </a:r>
            <a:r>
              <a:rPr lang="en-US" sz="900" dirty="0" err="1"/>
              <a:t>word_outs</a:t>
            </a:r>
            <a:r>
              <a:rPr lang="en-US" sz="900" dirty="0"/>
              <a:t> &lt;- outs[sub[-3:-1]]</a:t>
            </a:r>
            <a:br>
              <a:rPr lang="en-US" sz="900" dirty="0"/>
            </a:br>
            <a:r>
              <a:rPr lang="en-US" sz="900" dirty="0"/>
              <a:t>		if </a:t>
            </a:r>
            <a:r>
              <a:rPr lang="en-US" sz="900" dirty="0" err="1"/>
              <a:t>word_outs</a:t>
            </a:r>
            <a:r>
              <a:rPr lang="en-US" sz="900" dirty="0"/>
              <a:t> &gt; </a:t>
            </a:r>
            <a:r>
              <a:rPr lang="en-US" sz="900" dirty="0" err="1"/>
              <a:t>max_outs</a:t>
            </a:r>
            <a:r>
              <a:rPr lang="en-US" sz="900" dirty="0"/>
              <a:t>:                </a:t>
            </a:r>
            <a:br>
              <a:rPr lang="en-US" sz="900" dirty="0"/>
            </a:br>
            <a:r>
              <a:rPr lang="en-US" sz="900" dirty="0"/>
              <a:t>			</a:t>
            </a:r>
            <a:r>
              <a:rPr lang="en-US" sz="900" dirty="0" err="1"/>
              <a:t>max_outs</a:t>
            </a:r>
            <a:r>
              <a:rPr lang="en-US" sz="900" dirty="0"/>
              <a:t> &lt;- </a:t>
            </a:r>
            <a:r>
              <a:rPr lang="en-US" sz="900" dirty="0" err="1"/>
              <a:t>word_outs</a:t>
            </a:r>
            <a:r>
              <a:rPr lang="en-US" sz="900" dirty="0"/>
              <a:t>                </a:t>
            </a:r>
            <a:br>
              <a:rPr lang="en-US" sz="900" dirty="0"/>
            </a:br>
            <a:r>
              <a:rPr lang="en-US" sz="900" dirty="0"/>
              <a:t>			</a:t>
            </a:r>
            <a:r>
              <a:rPr lang="en-US" sz="900" dirty="0" err="1"/>
              <a:t>best_child</a:t>
            </a:r>
            <a:r>
              <a:rPr lang="en-US" sz="900" dirty="0"/>
              <a:t> &lt;- sub                </a:t>
            </a:r>
            <a:br>
              <a:rPr lang="en-US" sz="900" dirty="0"/>
            </a:br>
            <a:r>
              <a:rPr lang="en-US" sz="900" dirty="0"/>
              <a:t>			flag &lt;- True        </a:t>
            </a:r>
            <a:br>
              <a:rPr lang="en-US" sz="900" dirty="0"/>
            </a:br>
            <a:r>
              <a:rPr lang="en-US" sz="900" dirty="0"/>
              <a:t>	if flag:            </a:t>
            </a:r>
            <a:br>
              <a:rPr lang="en-US" sz="900" dirty="0"/>
            </a:br>
            <a:r>
              <a:rPr lang="en-US" sz="900" dirty="0"/>
              <a:t>		</a:t>
            </a:r>
            <a:r>
              <a:rPr lang="en-US" sz="900" dirty="0" err="1"/>
              <a:t>sequence.append</a:t>
            </a:r>
            <a:r>
              <a:rPr lang="en-US" sz="900" dirty="0"/>
              <a:t>(</a:t>
            </a:r>
            <a:r>
              <a:rPr lang="en-US" sz="900" dirty="0" err="1"/>
              <a:t>pop_word</a:t>
            </a:r>
            <a:r>
              <a:rPr lang="en-US" sz="900" dirty="0"/>
              <a:t>(</a:t>
            </a:r>
            <a:r>
              <a:rPr lang="en-US" sz="900" dirty="0" err="1"/>
              <a:t>best_child</a:t>
            </a:r>
            <a:r>
              <a:rPr lang="en-US" sz="900" dirty="0"/>
              <a:t>))            </a:t>
            </a:r>
            <a:br>
              <a:rPr lang="en-US" sz="900" dirty="0"/>
            </a:br>
            <a:r>
              <a:rPr lang="en-US" sz="900" dirty="0"/>
              <a:t>		added &lt;- True        </a:t>
            </a:r>
            <a:br>
              <a:rPr lang="en-US" sz="900" dirty="0"/>
            </a:br>
            <a:r>
              <a:rPr lang="en-US" sz="900" dirty="0"/>
              <a:t>	last &lt;- sequence[-1] </a:t>
            </a:r>
            <a:br>
              <a:rPr lang="en-US" sz="900" dirty="0"/>
            </a:br>
            <a:r>
              <a:rPr lang="en-US" sz="900" dirty="0"/>
              <a:t>if last[-3:-1] in </a:t>
            </a:r>
            <a:r>
              <a:rPr lang="en-US" sz="900" dirty="0" err="1"/>
              <a:t>words_start</a:t>
            </a:r>
            <a:r>
              <a:rPr lang="en-US" sz="900" dirty="0"/>
              <a:t>:        </a:t>
            </a:r>
            <a:br>
              <a:rPr lang="en-US" sz="900" dirty="0"/>
            </a:br>
            <a:r>
              <a:rPr lang="en-US" sz="900" dirty="0"/>
              <a:t>	</a:t>
            </a:r>
            <a:r>
              <a:rPr lang="en-US" sz="900" dirty="0" err="1"/>
              <a:t>sequence.append</a:t>
            </a:r>
            <a:r>
              <a:rPr lang="en-US" sz="900" dirty="0"/>
              <a:t>(</a:t>
            </a:r>
            <a:r>
              <a:rPr lang="en-US" sz="900" dirty="0" err="1"/>
              <a:t>pop_word</a:t>
            </a:r>
            <a:r>
              <a:rPr lang="en-US" sz="900" dirty="0"/>
              <a:t>(Random end cap))        </a:t>
            </a:r>
            <a:br>
              <a:rPr lang="en-US" sz="900" dirty="0"/>
            </a:br>
            <a:r>
              <a:rPr lang="en-US" sz="900" dirty="0"/>
              <a:t>	added &lt;- True    </a:t>
            </a:r>
            <a:br>
              <a:rPr lang="en-US" sz="900" dirty="0"/>
            </a:br>
            <a:r>
              <a:rPr lang="en-US" sz="900" dirty="0"/>
              <a:t>return added</a:t>
            </a:r>
            <a:endParaRPr lang="en-AU" sz="900" dirty="0"/>
          </a:p>
          <a:p>
            <a:pPr marL="0" indent="0">
              <a:lnSpc>
                <a:spcPct val="100000"/>
              </a:lnSpc>
              <a:buNone/>
            </a:pPr>
            <a:endParaRPr lang="en-AU" sz="1100" dirty="0"/>
          </a:p>
        </p:txBody>
      </p:sp>
    </p:spTree>
    <p:extLst>
      <p:ext uri="{BB962C8B-B14F-4D97-AF65-F5344CB8AC3E}">
        <p14:creationId xmlns:p14="http://schemas.microsoft.com/office/powerpoint/2010/main" val="231391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B841-584B-45D5-BD54-C1B69F29678E}"/>
              </a:ext>
            </a:extLst>
          </p:cNvPr>
          <p:cNvSpPr>
            <a:spLocks noGrp="1"/>
          </p:cNvSpPr>
          <p:nvPr>
            <p:ph type="title"/>
          </p:nvPr>
        </p:nvSpPr>
        <p:spPr/>
        <p:txBody>
          <a:bodyPr/>
          <a:lstStyle/>
          <a:p>
            <a:r>
              <a:rPr lang="en-AU" dirty="0"/>
              <a:t>Main</a:t>
            </a:r>
          </a:p>
        </p:txBody>
      </p:sp>
      <p:sp>
        <p:nvSpPr>
          <p:cNvPr id="3" name="Content Placeholder 2">
            <a:extLst>
              <a:ext uri="{FF2B5EF4-FFF2-40B4-BE49-F238E27FC236}">
                <a16:creationId xmlns:a16="http://schemas.microsoft.com/office/drawing/2014/main" id="{F828E888-B6EE-460E-A48C-C960924231E0}"/>
              </a:ext>
            </a:extLst>
          </p:cNvPr>
          <p:cNvSpPr>
            <a:spLocks noGrp="1"/>
          </p:cNvSpPr>
          <p:nvPr>
            <p:ph idx="1"/>
          </p:nvPr>
        </p:nvSpPr>
        <p:spPr/>
        <p:txBody>
          <a:bodyPr>
            <a:normAutofit lnSpcReduction="10000"/>
          </a:bodyPr>
          <a:lstStyle/>
          <a:p>
            <a:pPr marL="0" indent="0">
              <a:buNone/>
            </a:pPr>
            <a:r>
              <a:rPr lang="en-US" sz="1100" dirty="0" err="1"/>
              <a:t>longest_sequence</a:t>
            </a:r>
            <a:r>
              <a:rPr lang="en-US" sz="1100" dirty="0"/>
              <a:t> = []            </a:t>
            </a:r>
            <a:br>
              <a:rPr lang="en-US" sz="1100" dirty="0"/>
            </a:br>
            <a:r>
              <a:rPr lang="en-US" sz="1100" dirty="0" err="1"/>
              <a:t>used_words</a:t>
            </a:r>
            <a:r>
              <a:rPr lang="en-US" sz="1100" dirty="0"/>
              <a:t> = []</a:t>
            </a:r>
            <a:br>
              <a:rPr lang="en-US" sz="1100" dirty="0"/>
            </a:br>
            <a:r>
              <a:rPr lang="en-US" sz="1100" dirty="0" err="1"/>
              <a:t>starting_words</a:t>
            </a:r>
            <a:r>
              <a:rPr lang="en-US" sz="1100" dirty="0"/>
              <a:t> = </a:t>
            </a:r>
            <a:r>
              <a:rPr lang="en-US" sz="1100" dirty="0" err="1"/>
              <a:t>get_starting_words</a:t>
            </a:r>
            <a:r>
              <a:rPr lang="en-US" sz="1100" dirty="0"/>
              <a:t>()</a:t>
            </a:r>
            <a:br>
              <a:rPr lang="en-US" sz="1100" dirty="0"/>
            </a:br>
            <a:r>
              <a:rPr lang="en-US" sz="1100" dirty="0"/>
              <a:t>for word in </a:t>
            </a:r>
            <a:r>
              <a:rPr lang="en-US" sz="1100" dirty="0" err="1"/>
              <a:t>starting_words</a:t>
            </a:r>
            <a:r>
              <a:rPr lang="en-US" sz="1100" dirty="0"/>
              <a:t>:</a:t>
            </a:r>
            <a:br>
              <a:rPr lang="en-US" sz="1100" dirty="0"/>
            </a:br>
            <a:r>
              <a:rPr lang="en-US" sz="1100" dirty="0"/>
              <a:t>	sequence &lt;- [</a:t>
            </a:r>
            <a:r>
              <a:rPr lang="en-US" sz="1100" dirty="0" err="1"/>
              <a:t>pop_word</a:t>
            </a:r>
            <a:r>
              <a:rPr lang="en-US" sz="1100" dirty="0"/>
              <a:t>(word)] As a deque</a:t>
            </a:r>
            <a:br>
              <a:rPr lang="en-US" sz="1100" dirty="0"/>
            </a:br>
            <a:r>
              <a:rPr lang="en-US" sz="1100" dirty="0"/>
              <a:t>	</a:t>
            </a:r>
            <a:r>
              <a:rPr lang="en-US" sz="1100" dirty="0" err="1"/>
              <a:t>add_to_front</a:t>
            </a:r>
            <a:r>
              <a:rPr lang="en-US" sz="1100" dirty="0"/>
              <a:t>(sequence) </a:t>
            </a:r>
            <a:br>
              <a:rPr lang="en-US" sz="1100" dirty="0"/>
            </a:br>
            <a:r>
              <a:rPr lang="en-US" sz="1100" dirty="0"/>
              <a:t>	if </a:t>
            </a:r>
            <a:r>
              <a:rPr lang="en-US" sz="1100" dirty="0" err="1"/>
              <a:t>len</a:t>
            </a:r>
            <a:r>
              <a:rPr lang="en-US" sz="1100" dirty="0"/>
              <a:t>(sequence) &gt; </a:t>
            </a:r>
            <a:r>
              <a:rPr lang="en-US" sz="1100" dirty="0" err="1"/>
              <a:t>len</a:t>
            </a:r>
            <a:r>
              <a:rPr lang="en-US" sz="1100" dirty="0"/>
              <a:t>(</a:t>
            </a:r>
            <a:r>
              <a:rPr lang="en-US" sz="1100" dirty="0" err="1"/>
              <a:t>longest_sequence</a:t>
            </a:r>
            <a:r>
              <a:rPr lang="en-US" sz="1100" dirty="0"/>
              <a:t>):                    </a:t>
            </a:r>
            <a:br>
              <a:rPr lang="en-US" sz="1100" dirty="0"/>
            </a:br>
            <a:r>
              <a:rPr lang="en-US" sz="1100" dirty="0"/>
              <a:t>		</a:t>
            </a:r>
            <a:r>
              <a:rPr lang="en-US" sz="1100" dirty="0" err="1"/>
              <a:t>longest_sequence</a:t>
            </a:r>
            <a:r>
              <a:rPr lang="en-US" sz="1100" dirty="0"/>
              <a:t> &lt;- sequence</a:t>
            </a:r>
            <a:br>
              <a:rPr lang="en-US" sz="1100" dirty="0"/>
            </a:br>
            <a:r>
              <a:rPr lang="en-US" sz="1100" dirty="0"/>
              <a:t>	while </a:t>
            </a:r>
            <a:r>
              <a:rPr lang="en-US" sz="1100" dirty="0" err="1"/>
              <a:t>add_to_end</a:t>
            </a:r>
            <a:r>
              <a:rPr lang="en-US" sz="1100" dirty="0"/>
              <a:t>(sequence) returns that it added words: </a:t>
            </a:r>
            <a:br>
              <a:rPr lang="en-US" sz="1100" dirty="0"/>
            </a:br>
            <a:r>
              <a:rPr lang="en-US" sz="1100" dirty="0"/>
              <a:t>		if </a:t>
            </a:r>
            <a:r>
              <a:rPr lang="en-US" sz="1100" dirty="0" err="1"/>
              <a:t>len</a:t>
            </a:r>
            <a:r>
              <a:rPr lang="en-US" sz="1100" dirty="0"/>
              <a:t>(sequence) &gt; </a:t>
            </a:r>
            <a:r>
              <a:rPr lang="en-US" sz="1100" dirty="0" err="1"/>
              <a:t>len</a:t>
            </a:r>
            <a:r>
              <a:rPr lang="en-US" sz="1100" dirty="0"/>
              <a:t>(</a:t>
            </a:r>
            <a:r>
              <a:rPr lang="en-US" sz="1100" dirty="0" err="1"/>
              <a:t>longest_sequence</a:t>
            </a:r>
            <a:r>
              <a:rPr lang="en-US" sz="1100" dirty="0"/>
              <a:t>):                        </a:t>
            </a:r>
            <a:br>
              <a:rPr lang="en-US" sz="1100" dirty="0"/>
            </a:br>
            <a:r>
              <a:rPr lang="en-US" sz="1100" dirty="0"/>
              <a:t>			</a:t>
            </a:r>
            <a:r>
              <a:rPr lang="en-US" sz="1100" dirty="0" err="1"/>
              <a:t>longest_sequence</a:t>
            </a:r>
            <a:r>
              <a:rPr lang="en-US" sz="1100" dirty="0"/>
              <a:t> &lt;- sequence</a:t>
            </a:r>
            <a:br>
              <a:rPr lang="en-US" sz="1100" dirty="0"/>
            </a:br>
            <a:r>
              <a:rPr lang="en-US" sz="1100" dirty="0"/>
              <a:t>		while No next words, enough words and not at the starting word:                        </a:t>
            </a:r>
            <a:br>
              <a:rPr lang="en-US" sz="1100" dirty="0"/>
            </a:br>
            <a:r>
              <a:rPr lang="en-US" sz="1100" dirty="0"/>
              <a:t>			</a:t>
            </a:r>
            <a:r>
              <a:rPr lang="en-US" sz="1100" dirty="0" err="1"/>
              <a:t>used_words.append</a:t>
            </a:r>
            <a:r>
              <a:rPr lang="en-US" sz="1100" dirty="0"/>
              <a:t>(</a:t>
            </a:r>
            <a:r>
              <a:rPr lang="en-US" sz="1100" dirty="0" err="1"/>
              <a:t>sequence.pop</a:t>
            </a:r>
            <a:r>
              <a:rPr lang="en-US" sz="1100" dirty="0"/>
              <a:t>())</a:t>
            </a:r>
            <a:br>
              <a:rPr lang="en-US" sz="1100" dirty="0"/>
            </a:br>
            <a:r>
              <a:rPr lang="en-US" sz="1100" dirty="0"/>
              <a:t>	loop sequence length:                    </a:t>
            </a:r>
            <a:br>
              <a:rPr lang="en-US" sz="1100" dirty="0"/>
            </a:br>
            <a:r>
              <a:rPr lang="en-US" sz="1100" dirty="0"/>
              <a:t>		</a:t>
            </a:r>
            <a:r>
              <a:rPr lang="en-US" sz="1100" dirty="0" err="1"/>
              <a:t>add_word</a:t>
            </a:r>
            <a:r>
              <a:rPr lang="en-US" sz="1100" dirty="0"/>
              <a:t>(</a:t>
            </a:r>
            <a:r>
              <a:rPr lang="en-US" sz="1100" dirty="0" err="1"/>
              <a:t>sequence.pop</a:t>
            </a:r>
            <a:r>
              <a:rPr lang="en-US" sz="1100" dirty="0"/>
              <a:t>())                </a:t>
            </a:r>
            <a:br>
              <a:rPr lang="en-US" sz="1100" dirty="0"/>
            </a:br>
            <a:r>
              <a:rPr lang="en-US" sz="1100" dirty="0"/>
              <a:t>	loop </a:t>
            </a:r>
            <a:r>
              <a:rPr lang="en-US" sz="1100" dirty="0" err="1"/>
              <a:t>used_words</a:t>
            </a:r>
            <a:r>
              <a:rPr lang="en-US" sz="1100" dirty="0"/>
              <a:t> length:                    </a:t>
            </a:r>
            <a:br>
              <a:rPr lang="en-US" sz="1100" dirty="0"/>
            </a:br>
            <a:r>
              <a:rPr lang="en-US" sz="1100" dirty="0"/>
              <a:t>		</a:t>
            </a:r>
            <a:r>
              <a:rPr lang="en-US" sz="1100" dirty="0" err="1"/>
              <a:t>add_word</a:t>
            </a:r>
            <a:r>
              <a:rPr lang="en-US" sz="1100" dirty="0"/>
              <a:t>(</a:t>
            </a:r>
            <a:r>
              <a:rPr lang="en-US" sz="1100" dirty="0" err="1"/>
              <a:t>used_words.pop</a:t>
            </a:r>
            <a:r>
              <a:rPr lang="en-US" sz="1100" dirty="0"/>
              <a:t>())</a:t>
            </a:r>
            <a:br>
              <a:rPr lang="en-US" sz="1100" dirty="0"/>
            </a:br>
            <a:r>
              <a:rPr lang="en-US" sz="1100" dirty="0"/>
              <a:t>Print </a:t>
            </a:r>
            <a:r>
              <a:rPr lang="en-US" sz="1100" dirty="0" err="1"/>
              <a:t>longest_sequence</a:t>
            </a:r>
            <a:endParaRPr lang="en-AU" sz="1100" dirty="0"/>
          </a:p>
        </p:txBody>
      </p:sp>
    </p:spTree>
    <p:extLst>
      <p:ext uri="{BB962C8B-B14F-4D97-AF65-F5344CB8AC3E}">
        <p14:creationId xmlns:p14="http://schemas.microsoft.com/office/powerpoint/2010/main" val="19424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D1D3-918B-4015-AA83-6188BB2747A9}"/>
              </a:ext>
            </a:extLst>
          </p:cNvPr>
          <p:cNvSpPr>
            <a:spLocks noGrp="1"/>
          </p:cNvSpPr>
          <p:nvPr>
            <p:ph type="title"/>
          </p:nvPr>
        </p:nvSpPr>
        <p:spPr/>
        <p:txBody>
          <a:bodyPr/>
          <a:lstStyle/>
          <a:p>
            <a:r>
              <a:rPr lang="en-AU" dirty="0"/>
              <a:t>Performance Analysis</a:t>
            </a:r>
          </a:p>
        </p:txBody>
      </p:sp>
      <p:sp>
        <p:nvSpPr>
          <p:cNvPr id="4" name="Text Placeholder 3">
            <a:extLst>
              <a:ext uri="{FF2B5EF4-FFF2-40B4-BE49-F238E27FC236}">
                <a16:creationId xmlns:a16="http://schemas.microsoft.com/office/drawing/2014/main" id="{25380482-9DFC-4A57-B4B4-1475481A6B29}"/>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17926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0472B-8280-47D6-BD4C-7E99A5A9DBC5}"/>
              </a:ext>
            </a:extLst>
          </p:cNvPr>
          <p:cNvSpPr>
            <a:spLocks noGrp="1"/>
          </p:cNvSpPr>
          <p:nvPr>
            <p:ph type="title"/>
          </p:nvPr>
        </p:nvSpPr>
        <p:spPr/>
        <p:txBody>
          <a:bodyPr/>
          <a:lstStyle/>
          <a:p>
            <a:r>
              <a:rPr lang="en-AU" dirty="0"/>
              <a:t>Syntax</a:t>
            </a:r>
          </a:p>
        </p:txBody>
      </p:sp>
      <p:sp>
        <p:nvSpPr>
          <p:cNvPr id="5" name="Content Placeholder 4">
            <a:extLst>
              <a:ext uri="{FF2B5EF4-FFF2-40B4-BE49-F238E27FC236}">
                <a16:creationId xmlns:a16="http://schemas.microsoft.com/office/drawing/2014/main" id="{F17BF821-4D40-47AD-BABC-3A453601848F}"/>
              </a:ext>
            </a:extLst>
          </p:cNvPr>
          <p:cNvSpPr>
            <a:spLocks noGrp="1"/>
          </p:cNvSpPr>
          <p:nvPr>
            <p:ph idx="1"/>
          </p:nvPr>
        </p:nvSpPr>
        <p:spPr/>
        <p:txBody>
          <a:bodyPr/>
          <a:lstStyle/>
          <a:p>
            <a:r>
              <a:rPr lang="en-AU" dirty="0"/>
              <a:t>S = starting words</a:t>
            </a:r>
          </a:p>
          <a:p>
            <a:r>
              <a:rPr lang="en-AU" dirty="0"/>
              <a:t>W = words in dictionary</a:t>
            </a:r>
          </a:p>
          <a:p>
            <a:r>
              <a:rPr lang="en-AU" dirty="0"/>
              <a:t>N = words with s length</a:t>
            </a:r>
          </a:p>
          <a:p>
            <a:r>
              <a:rPr lang="en-AU" dirty="0"/>
              <a:t>L = length of output string</a:t>
            </a:r>
          </a:p>
          <a:p>
            <a:r>
              <a:rPr lang="en-AU" dirty="0"/>
              <a:t>B = max amount of children</a:t>
            </a:r>
          </a:p>
        </p:txBody>
      </p:sp>
    </p:spTree>
    <p:extLst>
      <p:ext uri="{BB962C8B-B14F-4D97-AF65-F5344CB8AC3E}">
        <p14:creationId xmlns:p14="http://schemas.microsoft.com/office/powerpoint/2010/main" val="207347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CB92-CBFD-418D-906A-871BCDA8C07E}"/>
              </a:ext>
            </a:extLst>
          </p:cNvPr>
          <p:cNvSpPr>
            <a:spLocks noGrp="1"/>
          </p:cNvSpPr>
          <p:nvPr>
            <p:ph type="title"/>
          </p:nvPr>
        </p:nvSpPr>
        <p:spPr/>
        <p:txBody>
          <a:bodyPr/>
          <a:lstStyle/>
          <a:p>
            <a:r>
              <a:rPr lang="en-AU" dirty="0"/>
              <a:t>Time Complexity (functions)</a:t>
            </a:r>
          </a:p>
        </p:txBody>
      </p:sp>
      <p:sp>
        <p:nvSpPr>
          <p:cNvPr id="3" name="Content Placeholder 2">
            <a:extLst>
              <a:ext uri="{FF2B5EF4-FFF2-40B4-BE49-F238E27FC236}">
                <a16:creationId xmlns:a16="http://schemas.microsoft.com/office/drawing/2014/main" id="{C322D313-2C52-49DB-B871-3F1ACEFC9011}"/>
              </a:ext>
            </a:extLst>
          </p:cNvPr>
          <p:cNvSpPr>
            <a:spLocks noGrp="1"/>
          </p:cNvSpPr>
          <p:nvPr>
            <p:ph idx="1"/>
          </p:nvPr>
        </p:nvSpPr>
        <p:spPr/>
        <p:txBody>
          <a:bodyPr>
            <a:normAutofit/>
          </a:bodyPr>
          <a:lstStyle/>
          <a:p>
            <a:r>
              <a:rPr lang="en-AU" sz="1800" dirty="0" err="1"/>
              <a:t>add_word</a:t>
            </a:r>
            <a:r>
              <a:rPr lang="en-AU" sz="1800" dirty="0"/>
              <a:t>() = 5 = O(1)</a:t>
            </a:r>
          </a:p>
          <a:p>
            <a:r>
              <a:rPr lang="en-AU" sz="1800" dirty="0" err="1"/>
              <a:t>pop_word</a:t>
            </a:r>
            <a:r>
              <a:rPr lang="en-AU" sz="1800" dirty="0"/>
              <a:t>() = 9 = O(1)</a:t>
            </a:r>
          </a:p>
          <a:p>
            <a:r>
              <a:rPr lang="en-AU" sz="1800" dirty="0" err="1"/>
              <a:t>read_in_words</a:t>
            </a:r>
            <a:r>
              <a:rPr lang="en-AU" sz="1800" dirty="0"/>
              <a:t>() = w*</a:t>
            </a:r>
            <a:r>
              <a:rPr lang="en-AU" sz="1800" dirty="0" err="1"/>
              <a:t>add_word</a:t>
            </a:r>
            <a:r>
              <a:rPr lang="en-AU" sz="1800" dirty="0"/>
              <a:t>() + </a:t>
            </a:r>
            <a:r>
              <a:rPr lang="en-AU" sz="1800" dirty="0" err="1"/>
              <a:t>splitlines</a:t>
            </a:r>
            <a:r>
              <a:rPr lang="en-AU" sz="1800" dirty="0"/>
              <a:t>() + open() + close() = O(w)</a:t>
            </a:r>
          </a:p>
          <a:p>
            <a:r>
              <a:rPr lang="en-AU" sz="1800" dirty="0"/>
              <a:t>validate() = n*1 + count()*n = O(n^2)</a:t>
            </a:r>
          </a:p>
          <a:p>
            <a:r>
              <a:rPr lang="en-AU" sz="1800" dirty="0" err="1"/>
              <a:t>save_results</a:t>
            </a:r>
            <a:r>
              <a:rPr lang="en-AU" sz="1800" dirty="0"/>
              <a:t>() = open() + 9 + validate() + write() + close() = O(l)</a:t>
            </a:r>
          </a:p>
          <a:p>
            <a:r>
              <a:rPr lang="en-AU" sz="1800" dirty="0" err="1"/>
              <a:t>get_starting_words</a:t>
            </a:r>
            <a:r>
              <a:rPr lang="en-AU" sz="1800" dirty="0"/>
              <a:t> = n*3 = O(n)</a:t>
            </a:r>
          </a:p>
          <a:p>
            <a:r>
              <a:rPr lang="en-AU" sz="1800" dirty="0" err="1"/>
              <a:t>add_to_end</a:t>
            </a:r>
            <a:r>
              <a:rPr lang="en-AU" sz="1800" dirty="0"/>
              <a:t> &amp; </a:t>
            </a:r>
            <a:r>
              <a:rPr lang="en-AU" sz="1800" dirty="0" err="1"/>
              <a:t>add_to_front</a:t>
            </a:r>
            <a:r>
              <a:rPr lang="en-AU" sz="1800" dirty="0"/>
              <a:t> = 3 + n*(3+b*(2+3) + 2) + 2 = O(</a:t>
            </a:r>
            <a:r>
              <a:rPr lang="en-AU" sz="1800" dirty="0" err="1"/>
              <a:t>bn</a:t>
            </a:r>
            <a:r>
              <a:rPr lang="en-AU" sz="1800" dirty="0"/>
              <a:t>)</a:t>
            </a:r>
          </a:p>
        </p:txBody>
      </p:sp>
    </p:spTree>
    <p:extLst>
      <p:ext uri="{BB962C8B-B14F-4D97-AF65-F5344CB8AC3E}">
        <p14:creationId xmlns:p14="http://schemas.microsoft.com/office/powerpoint/2010/main" val="224624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B2EB-ECA5-44F1-838B-78F274B342EE}"/>
              </a:ext>
            </a:extLst>
          </p:cNvPr>
          <p:cNvSpPr>
            <a:spLocks noGrp="1"/>
          </p:cNvSpPr>
          <p:nvPr>
            <p:ph type="title"/>
          </p:nvPr>
        </p:nvSpPr>
        <p:spPr/>
        <p:txBody>
          <a:bodyPr/>
          <a:lstStyle/>
          <a:p>
            <a:r>
              <a:rPr lang="en-AU" dirty="0"/>
              <a:t>Time complexity (Main Program)</a:t>
            </a:r>
          </a:p>
        </p:txBody>
      </p:sp>
      <p:sp>
        <p:nvSpPr>
          <p:cNvPr id="3" name="Content Placeholder 2">
            <a:extLst>
              <a:ext uri="{FF2B5EF4-FFF2-40B4-BE49-F238E27FC236}">
                <a16:creationId xmlns:a16="http://schemas.microsoft.com/office/drawing/2014/main" id="{9D5D467A-ABD1-4AE8-9C92-C0510A639F58}"/>
              </a:ext>
            </a:extLst>
          </p:cNvPr>
          <p:cNvSpPr>
            <a:spLocks noGrp="1"/>
          </p:cNvSpPr>
          <p:nvPr>
            <p:ph idx="1"/>
          </p:nvPr>
        </p:nvSpPr>
        <p:spPr/>
        <p:txBody>
          <a:bodyPr>
            <a:normAutofit/>
          </a:bodyPr>
          <a:lstStyle/>
          <a:p>
            <a:r>
              <a:rPr lang="en-AU" dirty="0"/>
              <a:t>Main = 2 + </a:t>
            </a:r>
            <a:r>
              <a:rPr lang="en-AU" dirty="0" err="1"/>
              <a:t>read_in_words</a:t>
            </a:r>
            <a:r>
              <a:rPr lang="en-AU" dirty="0"/>
              <a:t>() + 6 + </a:t>
            </a:r>
            <a:r>
              <a:rPr lang="en-AU" dirty="0" err="1"/>
              <a:t>get_starting_words</a:t>
            </a:r>
            <a:r>
              <a:rPr lang="en-AU" dirty="0"/>
              <a:t>() + s*(</a:t>
            </a:r>
            <a:r>
              <a:rPr lang="en-AU" dirty="0" err="1"/>
              <a:t>pop_word</a:t>
            </a:r>
            <a:r>
              <a:rPr lang="en-AU" dirty="0"/>
              <a:t>() + </a:t>
            </a:r>
            <a:r>
              <a:rPr lang="en-AU" dirty="0" err="1"/>
              <a:t>add_to_front</a:t>
            </a:r>
            <a:r>
              <a:rPr lang="en-AU" dirty="0"/>
              <a:t>() + 3 + n*(</a:t>
            </a:r>
            <a:r>
              <a:rPr lang="en-AU" dirty="0" err="1"/>
              <a:t>add_to_end</a:t>
            </a:r>
            <a:r>
              <a:rPr lang="en-AU" dirty="0"/>
              <a:t>() + 3 + n*1) + 1 + n) + </a:t>
            </a:r>
            <a:r>
              <a:rPr lang="en-AU" dirty="0" err="1"/>
              <a:t>save_results</a:t>
            </a:r>
            <a:r>
              <a:rPr lang="en-AU" dirty="0"/>
              <a:t>()</a:t>
            </a:r>
          </a:p>
          <a:p>
            <a:r>
              <a:rPr lang="en-AU" dirty="0"/>
              <a:t>Main = 8 + O(w)+O(n) + s*(5+O(</a:t>
            </a:r>
            <a:r>
              <a:rPr lang="en-AU" dirty="0" err="1"/>
              <a:t>bn</a:t>
            </a:r>
            <a:r>
              <a:rPr lang="en-AU" dirty="0"/>
              <a:t>)+O(n)+n*(O(</a:t>
            </a:r>
            <a:r>
              <a:rPr lang="en-AU" dirty="0" err="1"/>
              <a:t>bn</a:t>
            </a:r>
            <a:r>
              <a:rPr lang="en-AU" dirty="0"/>
              <a:t>)+3+n))+O(l) + O(n^2)</a:t>
            </a:r>
          </a:p>
          <a:p>
            <a:r>
              <a:rPr lang="en-AU" dirty="0"/>
              <a:t>Main = O(w) + O(n) + s*(O(</a:t>
            </a:r>
            <a:r>
              <a:rPr lang="en-AU" dirty="0" err="1"/>
              <a:t>bn</a:t>
            </a:r>
            <a:r>
              <a:rPr lang="en-AU" dirty="0"/>
              <a:t>)+O(n) + n*(O(</a:t>
            </a:r>
            <a:r>
              <a:rPr lang="en-AU" dirty="0" err="1"/>
              <a:t>bn</a:t>
            </a:r>
            <a:r>
              <a:rPr lang="en-AU" dirty="0"/>
              <a:t>)+n)) + O(l) + O(n^2)</a:t>
            </a:r>
          </a:p>
          <a:p>
            <a:r>
              <a:rPr lang="en-AU" dirty="0"/>
              <a:t>Main = O(w) + O(sbn^2) + O(l) + O(n^2)  ~ O(sbn^2) </a:t>
            </a:r>
          </a:p>
          <a:p>
            <a:pPr marL="0" indent="0">
              <a:buNone/>
            </a:pPr>
            <a:r>
              <a:rPr lang="en-AU" dirty="0"/>
              <a:t>Where w&gt;=n&gt;=b AND w&gt;=s </a:t>
            </a:r>
          </a:p>
        </p:txBody>
      </p:sp>
    </p:spTree>
    <p:extLst>
      <p:ext uri="{BB962C8B-B14F-4D97-AF65-F5344CB8AC3E}">
        <p14:creationId xmlns:p14="http://schemas.microsoft.com/office/powerpoint/2010/main" val="231858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AC31-62C3-47EC-8B1C-EA9944114EDD}"/>
              </a:ext>
            </a:extLst>
          </p:cNvPr>
          <p:cNvSpPr>
            <a:spLocks noGrp="1"/>
          </p:cNvSpPr>
          <p:nvPr>
            <p:ph type="title"/>
          </p:nvPr>
        </p:nvSpPr>
        <p:spPr/>
        <p:txBody>
          <a:bodyPr/>
          <a:lstStyle/>
          <a:p>
            <a:r>
              <a:rPr lang="en-AU" dirty="0"/>
              <a:t>Space Complexity</a:t>
            </a:r>
          </a:p>
        </p:txBody>
      </p:sp>
      <p:sp>
        <p:nvSpPr>
          <p:cNvPr id="3" name="Content Placeholder 2">
            <a:extLst>
              <a:ext uri="{FF2B5EF4-FFF2-40B4-BE49-F238E27FC236}">
                <a16:creationId xmlns:a16="http://schemas.microsoft.com/office/drawing/2014/main" id="{1861CEB7-DFC9-497B-9767-1F87B9D30E22}"/>
              </a:ext>
            </a:extLst>
          </p:cNvPr>
          <p:cNvSpPr>
            <a:spLocks noGrp="1"/>
          </p:cNvSpPr>
          <p:nvPr>
            <p:ph idx="1"/>
          </p:nvPr>
        </p:nvSpPr>
        <p:spPr/>
        <p:txBody>
          <a:bodyPr/>
          <a:lstStyle/>
          <a:p>
            <a:r>
              <a:rPr lang="en-AU" dirty="0"/>
              <a:t>Main = Data Structures*O(n) + O(longest sequence) + O(current sequence)</a:t>
            </a:r>
          </a:p>
          <a:p>
            <a:r>
              <a:rPr lang="en-AU" dirty="0"/>
              <a:t>Main ~ O(n)</a:t>
            </a:r>
          </a:p>
          <a:p>
            <a:pPr marL="0" indent="0">
              <a:buNone/>
            </a:pPr>
            <a:endParaRPr lang="en-AU" dirty="0"/>
          </a:p>
        </p:txBody>
      </p:sp>
    </p:spTree>
    <p:extLst>
      <p:ext uri="{BB962C8B-B14F-4D97-AF65-F5344CB8AC3E}">
        <p14:creationId xmlns:p14="http://schemas.microsoft.com/office/powerpoint/2010/main" val="314770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88DF-33CE-4555-9BF6-357EC006F62D}"/>
              </a:ext>
            </a:extLst>
          </p:cNvPr>
          <p:cNvSpPr>
            <a:spLocks noGrp="1"/>
          </p:cNvSpPr>
          <p:nvPr>
            <p:ph type="title"/>
          </p:nvPr>
        </p:nvSpPr>
        <p:spPr/>
        <p:txBody>
          <a:bodyPr/>
          <a:lstStyle/>
          <a:p>
            <a:r>
              <a:rPr lang="en-AU" dirty="0"/>
              <a:t>Experimental Results</a:t>
            </a:r>
          </a:p>
        </p:txBody>
      </p:sp>
      <p:sp>
        <p:nvSpPr>
          <p:cNvPr id="4" name="Text Placeholder 3">
            <a:extLst>
              <a:ext uri="{FF2B5EF4-FFF2-40B4-BE49-F238E27FC236}">
                <a16:creationId xmlns:a16="http://schemas.microsoft.com/office/drawing/2014/main" id="{D0BBF3E9-A5E8-4046-9BBC-351315622D9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99856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908E91-8933-4AB1-823C-A6648D75401D}"/>
              </a:ext>
            </a:extLst>
          </p:cNvPr>
          <p:cNvSpPr>
            <a:spLocks noGrp="1"/>
          </p:cNvSpPr>
          <p:nvPr>
            <p:ph type="title"/>
          </p:nvPr>
        </p:nvSpPr>
        <p:spPr/>
        <p:txBody>
          <a:bodyPr/>
          <a:lstStyle/>
          <a:p>
            <a:r>
              <a:rPr lang="en-AU" dirty="0"/>
              <a:t>Raw Results</a:t>
            </a:r>
          </a:p>
        </p:txBody>
      </p:sp>
      <p:graphicFrame>
        <p:nvGraphicFramePr>
          <p:cNvPr id="10" name="Table 9">
            <a:extLst>
              <a:ext uri="{FF2B5EF4-FFF2-40B4-BE49-F238E27FC236}">
                <a16:creationId xmlns:a16="http://schemas.microsoft.com/office/drawing/2014/main" id="{88442EE3-113D-40A9-9B59-3DC752D85BA8}"/>
              </a:ext>
            </a:extLst>
          </p:cNvPr>
          <p:cNvGraphicFramePr>
            <a:graphicFrameLocks noGrp="1"/>
          </p:cNvGraphicFramePr>
          <p:nvPr>
            <p:extLst>
              <p:ext uri="{D42A27DB-BD31-4B8C-83A1-F6EECF244321}">
                <p14:modId xmlns:p14="http://schemas.microsoft.com/office/powerpoint/2010/main" val="2670320815"/>
              </p:ext>
            </p:extLst>
          </p:nvPr>
        </p:nvGraphicFramePr>
        <p:xfrm>
          <a:off x="1369578" y="2414194"/>
          <a:ext cx="8496080" cy="2321382"/>
        </p:xfrm>
        <a:graphic>
          <a:graphicData uri="http://schemas.openxmlformats.org/drawingml/2006/table">
            <a:tbl>
              <a:tblPr>
                <a:tableStyleId>{5C22544A-7EE6-4342-B048-85BDC9FD1C3A}</a:tableStyleId>
              </a:tblPr>
              <a:tblGrid>
                <a:gridCol w="730305">
                  <a:extLst>
                    <a:ext uri="{9D8B030D-6E8A-4147-A177-3AD203B41FA5}">
                      <a16:colId xmlns:a16="http://schemas.microsoft.com/office/drawing/2014/main" val="3094680525"/>
                    </a:ext>
                  </a:extLst>
                </a:gridCol>
                <a:gridCol w="396510">
                  <a:extLst>
                    <a:ext uri="{9D8B030D-6E8A-4147-A177-3AD203B41FA5}">
                      <a16:colId xmlns:a16="http://schemas.microsoft.com/office/drawing/2014/main" val="4289613735"/>
                    </a:ext>
                  </a:extLst>
                </a:gridCol>
                <a:gridCol w="793020">
                  <a:extLst>
                    <a:ext uri="{9D8B030D-6E8A-4147-A177-3AD203B41FA5}">
                      <a16:colId xmlns:a16="http://schemas.microsoft.com/office/drawing/2014/main" val="2395918697"/>
                    </a:ext>
                  </a:extLst>
                </a:gridCol>
                <a:gridCol w="590718">
                  <a:extLst>
                    <a:ext uri="{9D8B030D-6E8A-4147-A177-3AD203B41FA5}">
                      <a16:colId xmlns:a16="http://schemas.microsoft.com/office/drawing/2014/main" val="2379455774"/>
                    </a:ext>
                  </a:extLst>
                </a:gridCol>
                <a:gridCol w="567911">
                  <a:extLst>
                    <a:ext uri="{9D8B030D-6E8A-4147-A177-3AD203B41FA5}">
                      <a16:colId xmlns:a16="http://schemas.microsoft.com/office/drawing/2014/main" val="1273873872"/>
                    </a:ext>
                  </a:extLst>
                </a:gridCol>
                <a:gridCol w="704007">
                  <a:extLst>
                    <a:ext uri="{9D8B030D-6E8A-4147-A177-3AD203B41FA5}">
                      <a16:colId xmlns:a16="http://schemas.microsoft.com/office/drawing/2014/main" val="3261782286"/>
                    </a:ext>
                  </a:extLst>
                </a:gridCol>
                <a:gridCol w="700651">
                  <a:extLst>
                    <a:ext uri="{9D8B030D-6E8A-4147-A177-3AD203B41FA5}">
                      <a16:colId xmlns:a16="http://schemas.microsoft.com/office/drawing/2014/main" val="2542631872"/>
                    </a:ext>
                  </a:extLst>
                </a:gridCol>
                <a:gridCol w="542864">
                  <a:extLst>
                    <a:ext uri="{9D8B030D-6E8A-4147-A177-3AD203B41FA5}">
                      <a16:colId xmlns:a16="http://schemas.microsoft.com/office/drawing/2014/main" val="3759079952"/>
                    </a:ext>
                  </a:extLst>
                </a:gridCol>
                <a:gridCol w="840184">
                  <a:extLst>
                    <a:ext uri="{9D8B030D-6E8A-4147-A177-3AD203B41FA5}">
                      <a16:colId xmlns:a16="http://schemas.microsoft.com/office/drawing/2014/main" val="3781841801"/>
                    </a:ext>
                  </a:extLst>
                </a:gridCol>
                <a:gridCol w="744467">
                  <a:extLst>
                    <a:ext uri="{9D8B030D-6E8A-4147-A177-3AD203B41FA5}">
                      <a16:colId xmlns:a16="http://schemas.microsoft.com/office/drawing/2014/main" val="1891005710"/>
                    </a:ext>
                  </a:extLst>
                </a:gridCol>
                <a:gridCol w="1057080">
                  <a:extLst>
                    <a:ext uri="{9D8B030D-6E8A-4147-A177-3AD203B41FA5}">
                      <a16:colId xmlns:a16="http://schemas.microsoft.com/office/drawing/2014/main" val="4180712417"/>
                    </a:ext>
                  </a:extLst>
                </a:gridCol>
                <a:gridCol w="828363">
                  <a:extLst>
                    <a:ext uri="{9D8B030D-6E8A-4147-A177-3AD203B41FA5}">
                      <a16:colId xmlns:a16="http://schemas.microsoft.com/office/drawing/2014/main" val="490750243"/>
                    </a:ext>
                  </a:extLst>
                </a:gridCol>
              </a:tblGrid>
              <a:tr h="165813">
                <a:tc>
                  <a:txBody>
                    <a:bodyPr/>
                    <a:lstStyle/>
                    <a:p>
                      <a:pPr algn="l" fontAlgn="b"/>
                      <a:r>
                        <a:rPr lang="en-AU" sz="1000" u="none" strike="noStrike">
                          <a:effectLst/>
                        </a:rPr>
                        <a:t>Word Length</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Words</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Target Length</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My Length</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Difference</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Difference %</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Target Time</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My Time</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My Time Scaled</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dirty="0">
                          <a:effectLst/>
                        </a:rPr>
                        <a:t>Difference %</a:t>
                      </a:r>
                      <a:endParaRPr lang="en-AU" sz="1000" b="0" i="0" u="none" strike="noStrike" dirty="0">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Target Found Time</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r>
                        <a:rPr lang="en-AU" sz="1000" u="none" strike="noStrike">
                          <a:effectLst/>
                        </a:rPr>
                        <a:t>My found Time</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3570260645"/>
                  </a:ext>
                </a:extLst>
              </a:tr>
              <a:tr h="165813">
                <a:tc>
                  <a:txBody>
                    <a:bodyPr/>
                    <a:lstStyle/>
                    <a:p>
                      <a:pPr algn="r" fontAlgn="b"/>
                      <a:r>
                        <a:rPr lang="en-AU" sz="1000" u="none" strike="noStrike">
                          <a:effectLst/>
                        </a:rPr>
                        <a:t>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3862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FFC000"/>
                          </a:solidFill>
                          <a:effectLst/>
                        </a:rPr>
                        <a:t>0</a:t>
                      </a:r>
                      <a:endParaRPr lang="en-AU" sz="1000" b="0" i="0" u="none" strike="noStrike" dirty="0">
                        <a:solidFill>
                          <a:srgbClr val="FFC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0.00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0.51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0.20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0.21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00B050"/>
                          </a:solidFill>
                          <a:effectLst/>
                        </a:rPr>
                        <a:t>41.31</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0.12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0.14</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3595366590"/>
                  </a:ext>
                </a:extLst>
              </a:tr>
              <a:tr h="165813">
                <a:tc>
                  <a:txBody>
                    <a:bodyPr/>
                    <a:lstStyle/>
                    <a:p>
                      <a:pPr algn="r" fontAlgn="b"/>
                      <a:r>
                        <a:rPr lang="en-AU" sz="1000" u="none" strike="noStrike">
                          <a:effectLst/>
                        </a:rPr>
                        <a:t>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8548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3131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3101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FF0000"/>
                          </a:solidFill>
                          <a:effectLst/>
                        </a:rPr>
                        <a:t>30</a:t>
                      </a:r>
                      <a:endParaRPr lang="en-AU" sz="1000" b="0" i="0" u="none" strike="noStrike" dirty="0">
                        <a:solidFill>
                          <a:srgbClr val="FF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0.96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146.7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42.08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43.65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29.75</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55.88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40.89</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1926996261"/>
                  </a:ext>
                </a:extLst>
              </a:tr>
              <a:tr h="165813">
                <a:tc>
                  <a:txBody>
                    <a:bodyPr/>
                    <a:lstStyle/>
                    <a:p>
                      <a:pPr algn="r" fontAlgn="b"/>
                      <a:r>
                        <a:rPr lang="en-AU" sz="1000" u="none" strike="noStrike">
                          <a:effectLst/>
                        </a:rPr>
                        <a:t>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14383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5456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5494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effectLst/>
                        </a:rPr>
                        <a:t>-</a:t>
                      </a:r>
                      <a:r>
                        <a:rPr lang="en-AU" sz="1000" u="none" strike="noStrike" dirty="0">
                          <a:solidFill>
                            <a:srgbClr val="00B050"/>
                          </a:solidFill>
                          <a:effectLst/>
                        </a:rPr>
                        <a:t>38</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-0.70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339.88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127.78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132.55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39.00</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330.61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107.84</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3470926184"/>
                  </a:ext>
                </a:extLst>
              </a:tr>
              <a:tr h="165813">
                <a:tc>
                  <a:txBody>
                    <a:bodyPr/>
                    <a:lstStyle/>
                    <a:p>
                      <a:pPr algn="r" fontAlgn="b"/>
                      <a:r>
                        <a:rPr lang="en-AU" sz="1000" u="none" strike="noStrike">
                          <a:effectLst/>
                        </a:rPr>
                        <a:t>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21730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8401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8567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effectLst/>
                        </a:rPr>
                        <a:t>-</a:t>
                      </a:r>
                      <a:r>
                        <a:rPr lang="en-AU" sz="1000" u="none" strike="noStrike" dirty="0">
                          <a:solidFill>
                            <a:srgbClr val="00B050"/>
                          </a:solidFill>
                          <a:effectLst/>
                        </a:rPr>
                        <a:t>166</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-1.98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629.41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469.13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486.63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77.31</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362.03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307.56</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4164492450"/>
                  </a:ext>
                </a:extLst>
              </a:tr>
              <a:tr h="165813">
                <a:tc>
                  <a:txBody>
                    <a:bodyPr/>
                    <a:lstStyle/>
                    <a:p>
                      <a:pPr algn="r" fontAlgn="b"/>
                      <a:r>
                        <a:rPr lang="en-AU" sz="1000" u="none" strike="noStrike">
                          <a:effectLst/>
                        </a:rPr>
                        <a:t>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26447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10330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10386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effectLst/>
                        </a:rPr>
                        <a:t>-</a:t>
                      </a:r>
                      <a:r>
                        <a:rPr lang="en-AU" sz="1000" u="none" strike="noStrike" dirty="0">
                          <a:solidFill>
                            <a:srgbClr val="00B050"/>
                          </a:solidFill>
                          <a:effectLst/>
                        </a:rPr>
                        <a:t>56</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-0.54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828.28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643.59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667.61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80.60</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353.05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322.62</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876514949"/>
                  </a:ext>
                </a:extLst>
              </a:tr>
              <a:tr h="165813">
                <a:tc>
                  <a:txBody>
                    <a:bodyPr/>
                    <a:lstStyle/>
                    <a:p>
                      <a:pPr algn="r" fontAlgn="b"/>
                      <a:r>
                        <a:rPr lang="en-AU" sz="1000" u="none" strike="noStrike">
                          <a:effectLst/>
                        </a:rPr>
                        <a:t>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18844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5234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5260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effectLst/>
                        </a:rPr>
                        <a:t>-</a:t>
                      </a:r>
                      <a:r>
                        <a:rPr lang="en-AU" sz="1000" u="none" strike="noStrike" dirty="0">
                          <a:solidFill>
                            <a:srgbClr val="00B050"/>
                          </a:solidFill>
                          <a:effectLst/>
                        </a:rPr>
                        <a:t>26</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-0.50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394.73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263.08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272.89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69.13</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394.36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129.38</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792701870"/>
                  </a:ext>
                </a:extLst>
              </a:tr>
              <a:tr h="165813">
                <a:tc>
                  <a:txBody>
                    <a:bodyPr/>
                    <a:lstStyle/>
                    <a:p>
                      <a:pPr algn="r" fontAlgn="b"/>
                      <a:r>
                        <a:rPr lang="en-AU" sz="1000" u="none" strike="noStrike">
                          <a:effectLst/>
                        </a:rPr>
                        <a:t>10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12308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2409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2388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FF0000"/>
                          </a:solidFill>
                          <a:effectLst/>
                        </a:rPr>
                        <a:t>21</a:t>
                      </a:r>
                      <a:endParaRPr lang="en-AU" sz="1000" b="0" i="0" u="none" strike="noStrike" dirty="0">
                        <a:solidFill>
                          <a:srgbClr val="FF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0.87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167.08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100.77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104.53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62.56</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98.98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29.47</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4187443344"/>
                  </a:ext>
                </a:extLst>
              </a:tr>
              <a:tr h="165813">
                <a:tc>
                  <a:txBody>
                    <a:bodyPr/>
                    <a:lstStyle/>
                    <a:p>
                      <a:pPr algn="r" fontAlgn="b"/>
                      <a:r>
                        <a:rPr lang="en-AU" sz="1000" u="none" strike="noStrike">
                          <a:effectLst/>
                        </a:rPr>
                        <a:t>11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7850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1579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1595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effectLst/>
                        </a:rPr>
                        <a:t>-</a:t>
                      </a:r>
                      <a:r>
                        <a:rPr lang="en-AU" sz="1000" u="none" strike="noStrike" dirty="0">
                          <a:solidFill>
                            <a:srgbClr val="00B050"/>
                          </a:solidFill>
                          <a:effectLst/>
                        </a:rPr>
                        <a:t>16</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-1.01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72.22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34.44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35.72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49.46</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56.55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17.34</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1732105362"/>
                  </a:ext>
                </a:extLst>
              </a:tr>
              <a:tr h="165813">
                <a:tc>
                  <a:txBody>
                    <a:bodyPr/>
                    <a:lstStyle/>
                    <a:p>
                      <a:pPr algn="r" fontAlgn="b"/>
                      <a:r>
                        <a:rPr lang="en-AU" sz="1000" u="none" strike="noStrike">
                          <a:effectLst/>
                        </a:rPr>
                        <a:t>12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5194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919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926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effectLst/>
                        </a:rPr>
                        <a:t>-</a:t>
                      </a:r>
                      <a:r>
                        <a:rPr lang="en-AU" sz="1000" u="none" strike="noStrike" dirty="0">
                          <a:solidFill>
                            <a:srgbClr val="00B050"/>
                          </a:solidFill>
                          <a:effectLst/>
                        </a:rPr>
                        <a:t>7</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-0.76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31.03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11.70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12.14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39.12</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30.44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5.58</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4065094352"/>
                  </a:ext>
                </a:extLst>
              </a:tr>
              <a:tr h="165813">
                <a:tc>
                  <a:txBody>
                    <a:bodyPr/>
                    <a:lstStyle/>
                    <a:p>
                      <a:pPr algn="r" fontAlgn="b"/>
                      <a:r>
                        <a:rPr lang="en-AU" sz="1000" u="none" strike="noStrike">
                          <a:effectLst/>
                        </a:rPr>
                        <a:t>13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3275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505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499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FF0000"/>
                          </a:solidFill>
                          <a:effectLst/>
                        </a:rPr>
                        <a:t>6</a:t>
                      </a:r>
                      <a:endParaRPr lang="en-AU" sz="1000" b="0" i="0" u="none" strike="noStrike" dirty="0">
                        <a:solidFill>
                          <a:srgbClr val="FF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1.19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11.16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3.02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3.13</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28.03</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2.66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0.45</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4037541738"/>
                  </a:ext>
                </a:extLst>
              </a:tr>
              <a:tr h="165813">
                <a:tc>
                  <a:txBody>
                    <a:bodyPr/>
                    <a:lstStyle/>
                    <a:p>
                      <a:pPr algn="r" fontAlgn="b"/>
                      <a:r>
                        <a:rPr lang="en-AU" sz="1000" u="none" strike="noStrike">
                          <a:effectLst/>
                        </a:rPr>
                        <a:t>14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1775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246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900" u="none" strike="noStrike">
                          <a:effectLst/>
                        </a:rPr>
                        <a:t>232</a:t>
                      </a:r>
                      <a:endParaRPr lang="en-AU" sz="900" b="0" i="0" u="none" strike="noStrike">
                        <a:solidFill>
                          <a:srgbClr val="000000"/>
                        </a:solidFill>
                        <a:effectLst/>
                        <a:latin typeface="Menlo"/>
                      </a:endParaRPr>
                    </a:p>
                  </a:txBody>
                  <a:tcPr marL="5349" marR="5349" marT="5349" marB="0" anchor="b"/>
                </a:tc>
                <a:tc>
                  <a:txBody>
                    <a:bodyPr/>
                    <a:lstStyle/>
                    <a:p>
                      <a:pPr algn="r" fontAlgn="b"/>
                      <a:r>
                        <a:rPr lang="en-AU" sz="1000" u="none" strike="noStrike" dirty="0">
                          <a:solidFill>
                            <a:srgbClr val="FF0000"/>
                          </a:solidFill>
                          <a:effectLst/>
                        </a:rPr>
                        <a:t>14</a:t>
                      </a:r>
                      <a:endParaRPr lang="en-AU" sz="1000" b="0" i="0" u="none" strike="noStrike" dirty="0">
                        <a:solidFill>
                          <a:srgbClr val="FF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5.69</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3.18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1.16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1.20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solidFill>
                            <a:srgbClr val="00B050"/>
                          </a:solidFill>
                          <a:effectLst/>
                        </a:rPr>
                        <a:t>37.72</a:t>
                      </a:r>
                      <a:endParaRPr lang="en-AU" sz="1000" b="0" i="0" u="none" strike="noStrike">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0.56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0.89</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1837062595"/>
                  </a:ext>
                </a:extLst>
              </a:tr>
              <a:tr h="165813">
                <a:tc>
                  <a:txBody>
                    <a:bodyPr/>
                    <a:lstStyle/>
                    <a:p>
                      <a:pPr algn="r" fontAlgn="b"/>
                      <a:r>
                        <a:rPr lang="en-AU" sz="1000" u="none" strike="noStrike">
                          <a:effectLst/>
                        </a:rPr>
                        <a:t>15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954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98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81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FF0000"/>
                          </a:solidFill>
                          <a:effectLst/>
                        </a:rPr>
                        <a:t>17</a:t>
                      </a:r>
                      <a:endParaRPr lang="en-AU" sz="1000" b="0" i="0" u="none" strike="noStrike" dirty="0">
                        <a:solidFill>
                          <a:srgbClr val="FF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17.35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0.66</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0.27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0.28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dirty="0">
                          <a:solidFill>
                            <a:srgbClr val="00B050"/>
                          </a:solidFill>
                          <a:effectLst/>
                        </a:rPr>
                        <a:t>41.75</a:t>
                      </a:r>
                      <a:endParaRPr lang="en-AU" sz="1000" b="0" i="0" u="none" strike="noStrike" dirty="0">
                        <a:solidFill>
                          <a:srgbClr val="00B05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0.15</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0.16</a:t>
                      </a:r>
                      <a:endParaRPr lang="en-AU" sz="1000" b="0" i="0" u="none" strike="noStrike">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1133517086"/>
                  </a:ext>
                </a:extLst>
              </a:tr>
              <a:tr h="165813">
                <a:tc>
                  <a:txBody>
                    <a:bodyPr/>
                    <a:lstStyle/>
                    <a:p>
                      <a:pPr algn="l" fontAlgn="b"/>
                      <a:r>
                        <a:rPr lang="en-AU" sz="1000" u="none" strike="noStrike">
                          <a:effectLst/>
                        </a:rPr>
                        <a:t>Sums</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38400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38621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-221</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-0.58</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2624.84</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1697.20</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1760.52</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r" fontAlgn="b"/>
                      <a:r>
                        <a:rPr lang="en-AU" sz="1000" u="none" strike="noStrike">
                          <a:effectLst/>
                        </a:rPr>
                        <a:t>67.07</a:t>
                      </a:r>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5349" marR="5349" marT="5349" marB="0" anchor="b"/>
                </a:tc>
                <a:tc>
                  <a:txBody>
                    <a:bodyPr/>
                    <a:lstStyle/>
                    <a:p>
                      <a:pPr algn="l" fontAlgn="b"/>
                      <a:endParaRPr lang="en-AU" sz="1000" b="0" i="0" u="none" strike="noStrike" dirty="0">
                        <a:solidFill>
                          <a:srgbClr val="000000"/>
                        </a:solidFill>
                        <a:effectLst/>
                        <a:latin typeface="Calibri" panose="020F0502020204030204" pitchFamily="34" charset="0"/>
                      </a:endParaRPr>
                    </a:p>
                  </a:txBody>
                  <a:tcPr marL="5349" marR="5349" marT="5349" marB="0" anchor="b"/>
                </a:tc>
                <a:extLst>
                  <a:ext uri="{0D108BD9-81ED-4DB2-BD59-A6C34878D82A}">
                    <a16:rowId xmlns:a16="http://schemas.microsoft.com/office/drawing/2014/main" val="870324882"/>
                  </a:ext>
                </a:extLst>
              </a:tr>
            </a:tbl>
          </a:graphicData>
        </a:graphic>
      </p:graphicFrame>
    </p:spTree>
    <p:extLst>
      <p:ext uri="{BB962C8B-B14F-4D97-AF65-F5344CB8AC3E}">
        <p14:creationId xmlns:p14="http://schemas.microsoft.com/office/powerpoint/2010/main" val="428820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7DB9-528E-46AE-987B-730710C8D15E}"/>
              </a:ext>
            </a:extLst>
          </p:cNvPr>
          <p:cNvSpPr>
            <a:spLocks noGrp="1"/>
          </p:cNvSpPr>
          <p:nvPr>
            <p:ph type="title"/>
          </p:nvPr>
        </p:nvSpPr>
        <p:spPr/>
        <p:txBody>
          <a:bodyPr/>
          <a:lstStyle/>
          <a:p>
            <a:r>
              <a:rPr lang="en-AU" dirty="0"/>
              <a:t>Problem Description</a:t>
            </a:r>
          </a:p>
        </p:txBody>
      </p:sp>
      <p:sp>
        <p:nvSpPr>
          <p:cNvPr id="3" name="Content Placeholder 2">
            <a:extLst>
              <a:ext uri="{FF2B5EF4-FFF2-40B4-BE49-F238E27FC236}">
                <a16:creationId xmlns:a16="http://schemas.microsoft.com/office/drawing/2014/main" id="{F8DBF598-94C6-46AB-A437-A2DC86002F56}"/>
              </a:ext>
            </a:extLst>
          </p:cNvPr>
          <p:cNvSpPr>
            <a:spLocks noGrp="1"/>
          </p:cNvSpPr>
          <p:nvPr>
            <p:ph idx="1"/>
          </p:nvPr>
        </p:nvSpPr>
        <p:spPr/>
        <p:txBody>
          <a:bodyPr/>
          <a:lstStyle/>
          <a:p>
            <a:r>
              <a:rPr lang="en-AU" dirty="0"/>
              <a:t>Given a dictionary of words, build a sequence of words so that the next word’s second and third letters match the second last and third last letters of the current word. </a:t>
            </a:r>
          </a:p>
          <a:p>
            <a:r>
              <a:rPr lang="en-AU" dirty="0"/>
              <a:t>All words can only be used once.</a:t>
            </a:r>
          </a:p>
          <a:p>
            <a:r>
              <a:rPr lang="en-AU" dirty="0"/>
              <a:t>All words used in the sequence need to be the same length and be included in the range 4-15.</a:t>
            </a:r>
          </a:p>
        </p:txBody>
      </p:sp>
    </p:spTree>
    <p:extLst>
      <p:ext uri="{BB962C8B-B14F-4D97-AF65-F5344CB8AC3E}">
        <p14:creationId xmlns:p14="http://schemas.microsoft.com/office/powerpoint/2010/main" val="2202011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C5C1E9-1C90-4908-AD41-8865DF62C22D}"/>
              </a:ext>
            </a:extLst>
          </p:cNvPr>
          <p:cNvSpPr>
            <a:spLocks noGrp="1"/>
          </p:cNvSpPr>
          <p:nvPr>
            <p:ph type="title"/>
          </p:nvPr>
        </p:nvSpPr>
        <p:spPr/>
        <p:txBody>
          <a:bodyPr/>
          <a:lstStyle/>
          <a:p>
            <a:r>
              <a:rPr lang="en-AU" dirty="0"/>
              <a:t>Word Length Comparison</a:t>
            </a:r>
          </a:p>
        </p:txBody>
      </p:sp>
      <p:pic>
        <p:nvPicPr>
          <p:cNvPr id="6" name="Content Placeholder 5">
            <a:extLst>
              <a:ext uri="{FF2B5EF4-FFF2-40B4-BE49-F238E27FC236}">
                <a16:creationId xmlns:a16="http://schemas.microsoft.com/office/drawing/2014/main" id="{A2464998-5920-4C5E-837D-ACDDB4DD1C1A}"/>
              </a:ext>
            </a:extLst>
          </p:cNvPr>
          <p:cNvPicPr>
            <a:picLocks noGrp="1" noChangeAspect="1"/>
          </p:cNvPicPr>
          <p:nvPr>
            <p:ph idx="1"/>
          </p:nvPr>
        </p:nvPicPr>
        <p:blipFill>
          <a:blip r:embed="rId2"/>
          <a:stretch>
            <a:fillRect/>
          </a:stretch>
        </p:blipFill>
        <p:spPr>
          <a:xfrm>
            <a:off x="1103964" y="1793637"/>
            <a:ext cx="7831576" cy="3541712"/>
          </a:xfrm>
          <a:prstGeom prst="rect">
            <a:avLst/>
          </a:prstGeom>
        </p:spPr>
      </p:pic>
      <p:sp>
        <p:nvSpPr>
          <p:cNvPr id="7" name="TextBox 6">
            <a:extLst>
              <a:ext uri="{FF2B5EF4-FFF2-40B4-BE49-F238E27FC236}">
                <a16:creationId xmlns:a16="http://schemas.microsoft.com/office/drawing/2014/main" id="{1A34BE60-2D31-469B-B822-A4E50E0F9190}"/>
              </a:ext>
            </a:extLst>
          </p:cNvPr>
          <p:cNvSpPr txBox="1"/>
          <p:nvPr/>
        </p:nvSpPr>
        <p:spPr>
          <a:xfrm>
            <a:off x="1679097" y="5801989"/>
            <a:ext cx="4768100" cy="369332"/>
          </a:xfrm>
          <a:prstGeom prst="rect">
            <a:avLst/>
          </a:prstGeom>
          <a:noFill/>
        </p:spPr>
        <p:txBody>
          <a:bodyPr wrap="none" rtlCol="0">
            <a:spAutoFit/>
          </a:bodyPr>
          <a:lstStyle/>
          <a:p>
            <a:r>
              <a:rPr lang="en-AU" dirty="0"/>
              <a:t>Difference in the sums of all the sequences is -221</a:t>
            </a:r>
          </a:p>
        </p:txBody>
      </p:sp>
    </p:spTree>
    <p:extLst>
      <p:ext uri="{BB962C8B-B14F-4D97-AF65-F5344CB8AC3E}">
        <p14:creationId xmlns:p14="http://schemas.microsoft.com/office/powerpoint/2010/main" val="237873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88B0-0F2D-4BE6-B94C-30140BEAC439}"/>
              </a:ext>
            </a:extLst>
          </p:cNvPr>
          <p:cNvSpPr>
            <a:spLocks noGrp="1"/>
          </p:cNvSpPr>
          <p:nvPr>
            <p:ph type="title"/>
          </p:nvPr>
        </p:nvSpPr>
        <p:spPr/>
        <p:txBody>
          <a:bodyPr/>
          <a:lstStyle/>
          <a:p>
            <a:r>
              <a:rPr lang="en-AU" dirty="0"/>
              <a:t>Time Comparison</a:t>
            </a:r>
          </a:p>
        </p:txBody>
      </p:sp>
      <p:pic>
        <p:nvPicPr>
          <p:cNvPr id="7" name="Content Placeholder 6">
            <a:extLst>
              <a:ext uri="{FF2B5EF4-FFF2-40B4-BE49-F238E27FC236}">
                <a16:creationId xmlns:a16="http://schemas.microsoft.com/office/drawing/2014/main" id="{4943511B-B829-4E12-9AA3-5DD1F7D38FA5}"/>
              </a:ext>
            </a:extLst>
          </p:cNvPr>
          <p:cNvPicPr>
            <a:picLocks noGrp="1" noChangeAspect="1"/>
          </p:cNvPicPr>
          <p:nvPr>
            <p:ph idx="1"/>
          </p:nvPr>
        </p:nvPicPr>
        <p:blipFill>
          <a:blip r:embed="rId2"/>
          <a:stretch>
            <a:fillRect/>
          </a:stretch>
        </p:blipFill>
        <p:spPr>
          <a:xfrm>
            <a:off x="1141413" y="1700848"/>
            <a:ext cx="7881805" cy="4063932"/>
          </a:xfrm>
          <a:prstGeom prst="rect">
            <a:avLst/>
          </a:prstGeom>
        </p:spPr>
      </p:pic>
      <p:sp>
        <p:nvSpPr>
          <p:cNvPr id="8" name="TextBox 7">
            <a:extLst>
              <a:ext uri="{FF2B5EF4-FFF2-40B4-BE49-F238E27FC236}">
                <a16:creationId xmlns:a16="http://schemas.microsoft.com/office/drawing/2014/main" id="{50AF297D-05D3-4EAF-BF80-F7E7FC02EEBC}"/>
              </a:ext>
            </a:extLst>
          </p:cNvPr>
          <p:cNvSpPr txBox="1"/>
          <p:nvPr/>
        </p:nvSpPr>
        <p:spPr>
          <a:xfrm>
            <a:off x="1658983" y="6056811"/>
            <a:ext cx="3837845" cy="369332"/>
          </a:xfrm>
          <a:prstGeom prst="rect">
            <a:avLst/>
          </a:prstGeom>
          <a:noFill/>
        </p:spPr>
        <p:txBody>
          <a:bodyPr wrap="none" rtlCol="0">
            <a:spAutoFit/>
          </a:bodyPr>
          <a:lstStyle/>
          <a:p>
            <a:r>
              <a:rPr lang="en-AU" dirty="0"/>
              <a:t>Overall was 67.07% of the target time.</a:t>
            </a:r>
          </a:p>
        </p:txBody>
      </p:sp>
    </p:spTree>
    <p:extLst>
      <p:ext uri="{BB962C8B-B14F-4D97-AF65-F5344CB8AC3E}">
        <p14:creationId xmlns:p14="http://schemas.microsoft.com/office/powerpoint/2010/main" val="171706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6DCA-48B3-4D68-98E3-D9A5350719E6}"/>
              </a:ext>
            </a:extLst>
          </p:cNvPr>
          <p:cNvSpPr>
            <a:spLocks noGrp="1"/>
          </p:cNvSpPr>
          <p:nvPr>
            <p:ph type="title"/>
          </p:nvPr>
        </p:nvSpPr>
        <p:spPr/>
        <p:txBody>
          <a:bodyPr/>
          <a:lstStyle/>
          <a:p>
            <a:r>
              <a:rPr lang="en-AU" dirty="0"/>
              <a:t>Analysis</a:t>
            </a:r>
          </a:p>
        </p:txBody>
      </p:sp>
      <p:sp>
        <p:nvSpPr>
          <p:cNvPr id="3" name="Content Placeholder 2">
            <a:extLst>
              <a:ext uri="{FF2B5EF4-FFF2-40B4-BE49-F238E27FC236}">
                <a16:creationId xmlns:a16="http://schemas.microsoft.com/office/drawing/2014/main" id="{05D6B9BE-3CB1-41CB-8222-1BD69AE15DD7}"/>
              </a:ext>
            </a:extLst>
          </p:cNvPr>
          <p:cNvSpPr>
            <a:spLocks noGrp="1"/>
          </p:cNvSpPr>
          <p:nvPr>
            <p:ph idx="1"/>
          </p:nvPr>
        </p:nvSpPr>
        <p:spPr/>
        <p:txBody>
          <a:bodyPr>
            <a:normAutofit fontScale="92500"/>
          </a:bodyPr>
          <a:lstStyle/>
          <a:p>
            <a:r>
              <a:rPr lang="en-AU" dirty="0"/>
              <a:t>The Algorithm implemented almost cut the time in half. But it did perform no so well on smaller sample sizes. This was due to the heuristic not performing as well when dealing with less places to go. On large word list sizes it found better results most of the time.</a:t>
            </a:r>
          </a:p>
          <a:p>
            <a:r>
              <a:rPr lang="en-AU" dirty="0"/>
              <a:t>While the results are from the best sequences the algorithm found. There still could be better due to the randomness of sets and how it chooses starting points.</a:t>
            </a:r>
          </a:p>
          <a:p>
            <a:r>
              <a:rPr lang="en-AU" dirty="0"/>
              <a:t>Taking the sum of all the sequence lengths it was 0.58% better than the target. </a:t>
            </a:r>
          </a:p>
        </p:txBody>
      </p:sp>
    </p:spTree>
    <p:extLst>
      <p:ext uri="{BB962C8B-B14F-4D97-AF65-F5344CB8AC3E}">
        <p14:creationId xmlns:p14="http://schemas.microsoft.com/office/powerpoint/2010/main" val="140900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0494-3E6D-4568-82D8-BCE7D229FA3D}"/>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FBD010C8-2187-4454-9770-CD866CB566D9}"/>
              </a:ext>
            </a:extLst>
          </p:cNvPr>
          <p:cNvSpPr>
            <a:spLocks noGrp="1"/>
          </p:cNvSpPr>
          <p:nvPr>
            <p:ph idx="1"/>
          </p:nvPr>
        </p:nvSpPr>
        <p:spPr/>
        <p:txBody>
          <a:bodyPr/>
          <a:lstStyle/>
          <a:p>
            <a:r>
              <a:rPr lang="en-AU" dirty="0"/>
              <a:t>In conclusion from the results in most cases the new algorithm was better at getting a bigger sequence. </a:t>
            </a:r>
          </a:p>
          <a:p>
            <a:r>
              <a:rPr lang="en-AU" dirty="0"/>
              <a:t>But the large draw back to this algorithm was the time it took going through all the starting points. If it used every word as a starting point times would have been a lot larger with results only to increase by small amounts.</a:t>
            </a:r>
          </a:p>
          <a:p>
            <a:endParaRPr lang="en-AU" dirty="0"/>
          </a:p>
        </p:txBody>
      </p:sp>
    </p:spTree>
    <p:extLst>
      <p:ext uri="{BB962C8B-B14F-4D97-AF65-F5344CB8AC3E}">
        <p14:creationId xmlns:p14="http://schemas.microsoft.com/office/powerpoint/2010/main" val="133476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5B2F97-1815-4545-9251-A12E673949AD}"/>
              </a:ext>
            </a:extLst>
          </p:cNvPr>
          <p:cNvSpPr>
            <a:spLocks noGrp="1"/>
          </p:cNvSpPr>
          <p:nvPr>
            <p:ph type="title"/>
          </p:nvPr>
        </p:nvSpPr>
        <p:spPr/>
        <p:txBody>
          <a:bodyPr/>
          <a:lstStyle/>
          <a:p>
            <a:r>
              <a:rPr lang="en-AU" dirty="0"/>
              <a:t>Algorithm Design</a:t>
            </a:r>
          </a:p>
        </p:txBody>
      </p:sp>
      <p:sp>
        <p:nvSpPr>
          <p:cNvPr id="5" name="Text Placeholder 4">
            <a:extLst>
              <a:ext uri="{FF2B5EF4-FFF2-40B4-BE49-F238E27FC236}">
                <a16:creationId xmlns:a16="http://schemas.microsoft.com/office/drawing/2014/main" id="{2B088554-5719-455F-989C-921497E53671}"/>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0242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76E00-314D-495F-8325-C9219E36FF5F}"/>
              </a:ext>
            </a:extLst>
          </p:cNvPr>
          <p:cNvSpPr>
            <a:spLocks noGrp="1"/>
          </p:cNvSpPr>
          <p:nvPr>
            <p:ph type="title"/>
          </p:nvPr>
        </p:nvSpPr>
        <p:spPr/>
        <p:txBody>
          <a:bodyPr/>
          <a:lstStyle/>
          <a:p>
            <a:r>
              <a:rPr lang="en-AU" dirty="0"/>
              <a:t>Heuristic</a:t>
            </a:r>
          </a:p>
        </p:txBody>
      </p:sp>
      <p:sp>
        <p:nvSpPr>
          <p:cNvPr id="8" name="Content Placeholder 7">
            <a:extLst>
              <a:ext uri="{FF2B5EF4-FFF2-40B4-BE49-F238E27FC236}">
                <a16:creationId xmlns:a16="http://schemas.microsoft.com/office/drawing/2014/main" id="{A57918CC-5D56-4B7A-ABDF-232644565086}"/>
              </a:ext>
            </a:extLst>
          </p:cNvPr>
          <p:cNvSpPr>
            <a:spLocks noGrp="1"/>
          </p:cNvSpPr>
          <p:nvPr>
            <p:ph idx="1"/>
          </p:nvPr>
        </p:nvSpPr>
        <p:spPr/>
        <p:txBody>
          <a:bodyPr>
            <a:normAutofit fontScale="85000" lnSpcReduction="20000"/>
          </a:bodyPr>
          <a:lstStyle/>
          <a:p>
            <a:r>
              <a:rPr lang="en-AU" dirty="0"/>
              <a:t>The Algorithm uses a heuristic to determine what is a good path. </a:t>
            </a:r>
          </a:p>
          <a:p>
            <a:r>
              <a:rPr lang="en-AU" dirty="0"/>
              <a:t>It does this by keeping track of the amount of words that end/start in the same pair. It takes the one with the biggest value. Since we want to keep as many options open after removing the word.</a:t>
            </a:r>
          </a:p>
          <a:p>
            <a:r>
              <a:rPr lang="en-AU" dirty="0"/>
              <a:t>Example: {“heart”, “start”, “stats”} would store a count of 2 in the slot of “.ta..” for the outs dictionary. Since any word end with “..ta.” would have 2 places to go. But it would store a count of 1 in “..ea.” (So a word ending in “..ta.” would be better than a word ending in “..ea.”) </a:t>
            </a:r>
          </a:p>
          <a:p>
            <a:r>
              <a:rPr lang="en-AU" dirty="0"/>
              <a:t>“..at.” would store a count of 1 for the ins dictionary. Since any word ending in either of these pairs only has one spot to go. But “..ar.” would store a count of 2. (so a word starting with “.ar..” would be better than a word starting with “..at.”)</a:t>
            </a:r>
          </a:p>
        </p:txBody>
      </p:sp>
    </p:spTree>
    <p:extLst>
      <p:ext uri="{BB962C8B-B14F-4D97-AF65-F5344CB8AC3E}">
        <p14:creationId xmlns:p14="http://schemas.microsoft.com/office/powerpoint/2010/main" val="33290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6450-FEC5-4B4F-9D2B-27232D98FB1D}"/>
              </a:ext>
            </a:extLst>
          </p:cNvPr>
          <p:cNvSpPr>
            <a:spLocks noGrp="1"/>
          </p:cNvSpPr>
          <p:nvPr>
            <p:ph type="title"/>
          </p:nvPr>
        </p:nvSpPr>
        <p:spPr/>
        <p:txBody>
          <a:bodyPr/>
          <a:lstStyle/>
          <a:p>
            <a:r>
              <a:rPr lang="en-AU" dirty="0"/>
              <a:t>Three Parts</a:t>
            </a:r>
          </a:p>
        </p:txBody>
      </p:sp>
      <p:sp>
        <p:nvSpPr>
          <p:cNvPr id="3" name="Content Placeholder 2">
            <a:extLst>
              <a:ext uri="{FF2B5EF4-FFF2-40B4-BE49-F238E27FC236}">
                <a16:creationId xmlns:a16="http://schemas.microsoft.com/office/drawing/2014/main" id="{D86CBE0C-56BC-4887-9531-7F4992846534}"/>
              </a:ext>
            </a:extLst>
          </p:cNvPr>
          <p:cNvSpPr>
            <a:spLocks noGrp="1"/>
          </p:cNvSpPr>
          <p:nvPr>
            <p:ph idx="1"/>
          </p:nvPr>
        </p:nvSpPr>
        <p:spPr/>
        <p:txBody>
          <a:bodyPr/>
          <a:lstStyle/>
          <a:p>
            <a:pPr marL="457200" indent="-457200">
              <a:buFont typeface="+mj-lt"/>
              <a:buAutoNum type="arabicPeriod"/>
            </a:pPr>
            <a:r>
              <a:rPr lang="en-AU" dirty="0"/>
              <a:t>Generate possible starting words. </a:t>
            </a:r>
          </a:p>
          <a:p>
            <a:pPr marL="457200" indent="-457200">
              <a:buFont typeface="+mj-lt"/>
              <a:buAutoNum type="arabicPeriod"/>
            </a:pPr>
            <a:r>
              <a:rPr lang="en-AU" dirty="0"/>
              <a:t>Build onto the front. Do this until no more words can be added onto the front.</a:t>
            </a:r>
          </a:p>
          <a:p>
            <a:pPr marL="457200" indent="-457200">
              <a:buFont typeface="+mj-lt"/>
              <a:buAutoNum type="arabicPeriod"/>
            </a:pPr>
            <a:r>
              <a:rPr lang="en-AU" dirty="0"/>
              <a:t>Do the same to the back until no more words can be added. Then take the last word off and repeat to add more words. Do this until it returns to the starting point or there isn’t enough words left.</a:t>
            </a:r>
          </a:p>
        </p:txBody>
      </p:sp>
    </p:spTree>
    <p:extLst>
      <p:ext uri="{BB962C8B-B14F-4D97-AF65-F5344CB8AC3E}">
        <p14:creationId xmlns:p14="http://schemas.microsoft.com/office/powerpoint/2010/main" val="260850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5E6D-49DE-4B05-B6EF-7D9D859F8E2E}"/>
              </a:ext>
            </a:extLst>
          </p:cNvPr>
          <p:cNvSpPr>
            <a:spLocks noGrp="1"/>
          </p:cNvSpPr>
          <p:nvPr>
            <p:ph type="title"/>
          </p:nvPr>
        </p:nvSpPr>
        <p:spPr/>
        <p:txBody>
          <a:bodyPr>
            <a:normAutofit/>
          </a:bodyPr>
          <a:lstStyle/>
          <a:p>
            <a:r>
              <a:rPr lang="en-AU" dirty="0"/>
              <a:t>Starting words</a:t>
            </a:r>
          </a:p>
        </p:txBody>
      </p:sp>
      <p:sp>
        <p:nvSpPr>
          <p:cNvPr id="3" name="Content Placeholder 2">
            <a:extLst>
              <a:ext uri="{FF2B5EF4-FFF2-40B4-BE49-F238E27FC236}">
                <a16:creationId xmlns:a16="http://schemas.microsoft.com/office/drawing/2014/main" id="{ABF4F999-F486-4F02-A0FE-B6ED9ACD199D}"/>
              </a:ext>
            </a:extLst>
          </p:cNvPr>
          <p:cNvSpPr>
            <a:spLocks noGrp="1"/>
          </p:cNvSpPr>
          <p:nvPr>
            <p:ph idx="1"/>
          </p:nvPr>
        </p:nvSpPr>
        <p:spPr/>
        <p:txBody>
          <a:bodyPr/>
          <a:lstStyle/>
          <a:p>
            <a:r>
              <a:rPr lang="en-AU" dirty="0"/>
              <a:t>Since the program builds onto the front of the sequence first, “</a:t>
            </a:r>
            <a:r>
              <a:rPr lang="en-AU" dirty="0" err="1"/>
              <a:t>eXAmple</a:t>
            </a:r>
            <a:r>
              <a:rPr lang="en-AU" dirty="0"/>
              <a:t>” would be rated the same as “.XA….” as a starting point. So the program ends up with “.(26)(26)….” max starting points. It relies more on the heuristic when adding words, so to combat the extra calculations less starting sample space was needed.</a:t>
            </a:r>
          </a:p>
          <a:p>
            <a:endParaRPr lang="en-AU" dirty="0"/>
          </a:p>
        </p:txBody>
      </p:sp>
    </p:spTree>
    <p:extLst>
      <p:ext uri="{BB962C8B-B14F-4D97-AF65-F5344CB8AC3E}">
        <p14:creationId xmlns:p14="http://schemas.microsoft.com/office/powerpoint/2010/main" val="169837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5C81-B96A-48B6-B400-B9A7087E940E}"/>
              </a:ext>
            </a:extLst>
          </p:cNvPr>
          <p:cNvSpPr>
            <a:spLocks noGrp="1"/>
          </p:cNvSpPr>
          <p:nvPr>
            <p:ph type="title"/>
          </p:nvPr>
        </p:nvSpPr>
        <p:spPr/>
        <p:txBody>
          <a:bodyPr>
            <a:normAutofit/>
          </a:bodyPr>
          <a:lstStyle/>
          <a:p>
            <a:r>
              <a:rPr lang="en-AU" dirty="0"/>
              <a:t>Adding words (Both backwards/Forwards)</a:t>
            </a:r>
          </a:p>
        </p:txBody>
      </p:sp>
      <p:sp>
        <p:nvSpPr>
          <p:cNvPr id="3" name="Content Placeholder 2">
            <a:extLst>
              <a:ext uri="{FF2B5EF4-FFF2-40B4-BE49-F238E27FC236}">
                <a16:creationId xmlns:a16="http://schemas.microsoft.com/office/drawing/2014/main" id="{35A3F69A-1D41-4D1F-B5C7-EE60785E0D54}"/>
              </a:ext>
            </a:extLst>
          </p:cNvPr>
          <p:cNvSpPr>
            <a:spLocks noGrp="1"/>
          </p:cNvSpPr>
          <p:nvPr>
            <p:ph idx="1"/>
          </p:nvPr>
        </p:nvSpPr>
        <p:spPr/>
        <p:txBody>
          <a:bodyPr>
            <a:normAutofit/>
          </a:bodyPr>
          <a:lstStyle/>
          <a:p>
            <a:r>
              <a:rPr lang="en-AU" sz="1800" dirty="0"/>
              <a:t>The program uses a heuristic to add words to the front and back. </a:t>
            </a:r>
          </a:p>
          <a:p>
            <a:r>
              <a:rPr lang="en-AU" sz="1800" dirty="0"/>
              <a:t>It does this by keeping track of the amount of in connections to a “pair”, and the amount of out connections to a “pair”. Basically the amount of words that have “XY” on the back and the amount of “XY” on the front. </a:t>
            </a:r>
          </a:p>
          <a:p>
            <a:r>
              <a:rPr lang="en-AU" sz="1800" dirty="0"/>
              <a:t>From here it can determine the best child based on how many ways it can branch off (“out” for the back “in” for the front).</a:t>
            </a:r>
          </a:p>
          <a:p>
            <a:r>
              <a:rPr lang="en-AU" sz="1800" dirty="0"/>
              <a:t>It adds words until there is no children with a way out. Then it takes a random child to create an “End cap”</a:t>
            </a:r>
          </a:p>
        </p:txBody>
      </p:sp>
    </p:spTree>
    <p:extLst>
      <p:ext uri="{BB962C8B-B14F-4D97-AF65-F5344CB8AC3E}">
        <p14:creationId xmlns:p14="http://schemas.microsoft.com/office/powerpoint/2010/main" val="150138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397E-DB5C-478D-947B-5FA2FCCC35BB}"/>
              </a:ext>
            </a:extLst>
          </p:cNvPr>
          <p:cNvSpPr>
            <a:spLocks noGrp="1"/>
          </p:cNvSpPr>
          <p:nvPr>
            <p:ph type="title"/>
          </p:nvPr>
        </p:nvSpPr>
        <p:spPr/>
        <p:txBody>
          <a:bodyPr/>
          <a:lstStyle/>
          <a:p>
            <a:r>
              <a:rPr lang="en-AU" dirty="0"/>
              <a:t>Implementation</a:t>
            </a:r>
          </a:p>
        </p:txBody>
      </p:sp>
      <p:sp>
        <p:nvSpPr>
          <p:cNvPr id="4" name="Text Placeholder 3">
            <a:extLst>
              <a:ext uri="{FF2B5EF4-FFF2-40B4-BE49-F238E27FC236}">
                <a16:creationId xmlns:a16="http://schemas.microsoft.com/office/drawing/2014/main" id="{24944260-6C57-43D9-997F-94ADD2B09B1F}"/>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30271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E3D70-A4F9-4170-AD04-786EE2260213}"/>
              </a:ext>
            </a:extLst>
          </p:cNvPr>
          <p:cNvSpPr>
            <a:spLocks noGrp="1"/>
          </p:cNvSpPr>
          <p:nvPr>
            <p:ph type="title"/>
          </p:nvPr>
        </p:nvSpPr>
        <p:spPr/>
        <p:txBody>
          <a:bodyPr/>
          <a:lstStyle/>
          <a:p>
            <a:r>
              <a:rPr lang="en-AU" dirty="0"/>
              <a:t>Data Structures</a:t>
            </a:r>
          </a:p>
        </p:txBody>
      </p:sp>
      <p:sp>
        <p:nvSpPr>
          <p:cNvPr id="5" name="Content Placeholder 4">
            <a:extLst>
              <a:ext uri="{FF2B5EF4-FFF2-40B4-BE49-F238E27FC236}">
                <a16:creationId xmlns:a16="http://schemas.microsoft.com/office/drawing/2014/main" id="{93F4B48F-32E1-4AC1-B844-8FC86042FEAC}"/>
              </a:ext>
            </a:extLst>
          </p:cNvPr>
          <p:cNvSpPr>
            <a:spLocks noGrp="1"/>
          </p:cNvSpPr>
          <p:nvPr>
            <p:ph idx="1"/>
          </p:nvPr>
        </p:nvSpPr>
        <p:spPr/>
        <p:txBody>
          <a:bodyPr>
            <a:normAutofit lnSpcReduction="10000"/>
          </a:bodyPr>
          <a:lstStyle/>
          <a:p>
            <a:pPr marL="0" indent="0">
              <a:buNone/>
            </a:pPr>
            <a:r>
              <a:rPr lang="en-US" sz="1800" dirty="0"/>
              <a:t>Two dictionaries with the same number of words just indexed by either front or end pair.</a:t>
            </a:r>
            <a:endParaRPr lang="en-AU" sz="1800" dirty="0"/>
          </a:p>
          <a:p>
            <a:r>
              <a:rPr lang="en-AU" sz="1800" dirty="0" err="1"/>
              <a:t>words_start</a:t>
            </a:r>
            <a:r>
              <a:rPr lang="en-AU" sz="1800" dirty="0"/>
              <a:t> {(string), (string){}}: </a:t>
            </a:r>
            <a:r>
              <a:rPr lang="en-US" sz="1800" dirty="0"/>
              <a:t>Allows fast lookup for words to go next in the sequence</a:t>
            </a:r>
            <a:endParaRPr lang="en-AU" sz="1800" dirty="0"/>
          </a:p>
          <a:p>
            <a:r>
              <a:rPr lang="en-AU" sz="1800" dirty="0" err="1"/>
              <a:t>words_end</a:t>
            </a:r>
            <a:r>
              <a:rPr lang="en-AU" sz="1800" dirty="0"/>
              <a:t> {(string), (string){}}: </a:t>
            </a:r>
            <a:r>
              <a:rPr lang="en-US" sz="1800" dirty="0"/>
              <a:t>Allows fast lookup for words to go in front in the sequence</a:t>
            </a:r>
            <a:endParaRPr lang="en-AU" sz="1800" dirty="0"/>
          </a:p>
          <a:p>
            <a:pPr marL="0" indent="0">
              <a:buNone/>
            </a:pPr>
            <a:r>
              <a:rPr lang="en-US" sz="1800" dirty="0"/>
              <a:t>Both ins/outs are used to compare what word should be next and what words should be start points.</a:t>
            </a:r>
            <a:endParaRPr lang="en-AU" sz="1800" dirty="0"/>
          </a:p>
          <a:p>
            <a:r>
              <a:rPr lang="en-AU" sz="1800" dirty="0"/>
              <a:t>Ins {(string), (int)}: </a:t>
            </a:r>
            <a:r>
              <a:rPr lang="en-US" sz="1800" dirty="0"/>
              <a:t>Stores the number of words that can connect to a front pair  </a:t>
            </a:r>
            <a:r>
              <a:rPr lang="en-US" sz="1800" dirty="0" err="1"/>
              <a:t>e"xa"mple</a:t>
            </a:r>
            <a:r>
              <a:rPr lang="en-US" sz="1800" dirty="0"/>
              <a:t>.</a:t>
            </a:r>
            <a:endParaRPr lang="en-AU" sz="1800" dirty="0"/>
          </a:p>
          <a:p>
            <a:r>
              <a:rPr lang="en-AU" sz="1800" dirty="0"/>
              <a:t>Outs {(string), (int)}: </a:t>
            </a:r>
            <a:r>
              <a:rPr lang="en-US" sz="1800" dirty="0"/>
              <a:t>Stores the number of words that can connect to a end pair  </a:t>
            </a:r>
            <a:r>
              <a:rPr lang="en-US" sz="1800" dirty="0" err="1"/>
              <a:t>exam"pl"e</a:t>
            </a:r>
            <a:r>
              <a:rPr lang="en-US" sz="1800" dirty="0"/>
              <a:t>.</a:t>
            </a:r>
          </a:p>
          <a:p>
            <a:r>
              <a:rPr lang="en-AU" sz="1800" dirty="0" err="1"/>
              <a:t>word_count</a:t>
            </a:r>
            <a:r>
              <a:rPr lang="en-AU" sz="1800" dirty="0"/>
              <a:t> (int): Count of words in the data structures.</a:t>
            </a:r>
          </a:p>
          <a:p>
            <a:pPr marL="0" indent="0">
              <a:buNone/>
            </a:pPr>
            <a:r>
              <a:rPr lang="en-AU" sz="1800" dirty="0"/>
              <a:t>Note All these values are updated with x when </a:t>
            </a:r>
            <a:r>
              <a:rPr lang="en-AU" sz="1800" dirty="0" err="1"/>
              <a:t>pop_word</a:t>
            </a:r>
            <a:r>
              <a:rPr lang="en-AU" sz="1800" dirty="0"/>
              <a:t>(x) or </a:t>
            </a:r>
            <a:r>
              <a:rPr lang="en-AU" sz="1800" dirty="0" err="1"/>
              <a:t>add_word</a:t>
            </a:r>
            <a:r>
              <a:rPr lang="en-AU" sz="1800" dirty="0"/>
              <a:t>(x) are called.</a:t>
            </a:r>
          </a:p>
          <a:p>
            <a:pPr marL="0" indent="0">
              <a:buNone/>
            </a:pPr>
            <a:endParaRPr lang="en-AU" sz="1800" dirty="0"/>
          </a:p>
        </p:txBody>
      </p:sp>
    </p:spTree>
    <p:extLst>
      <p:ext uri="{BB962C8B-B14F-4D97-AF65-F5344CB8AC3E}">
        <p14:creationId xmlns:p14="http://schemas.microsoft.com/office/powerpoint/2010/main" val="2961429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757</TotalTime>
  <Words>1537</Words>
  <Application>Microsoft Office PowerPoint</Application>
  <PresentationFormat>Widescreen</PresentationFormat>
  <Paragraphs>244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Menlo</vt:lpstr>
      <vt:lpstr>Trebuchet MS</vt:lpstr>
      <vt:lpstr>Tw Cen MT</vt:lpstr>
      <vt:lpstr>Circuit</vt:lpstr>
      <vt:lpstr>Linked Words</vt:lpstr>
      <vt:lpstr>Problem Description</vt:lpstr>
      <vt:lpstr>Algorithm Design</vt:lpstr>
      <vt:lpstr>Heuristic</vt:lpstr>
      <vt:lpstr>Three Parts</vt:lpstr>
      <vt:lpstr>Starting words</vt:lpstr>
      <vt:lpstr>Adding words (Both backwards/Forwards)</vt:lpstr>
      <vt:lpstr>Implementation</vt:lpstr>
      <vt:lpstr>Data Structures</vt:lpstr>
      <vt:lpstr>Add to Front</vt:lpstr>
      <vt:lpstr>Add to End</vt:lpstr>
      <vt:lpstr>Main</vt:lpstr>
      <vt:lpstr>Performance Analysis</vt:lpstr>
      <vt:lpstr>Syntax</vt:lpstr>
      <vt:lpstr>Time Complexity (functions)</vt:lpstr>
      <vt:lpstr>Time complexity (Main Program)</vt:lpstr>
      <vt:lpstr>Space Complexity</vt:lpstr>
      <vt:lpstr>Experimental Results</vt:lpstr>
      <vt:lpstr>Raw Results</vt:lpstr>
      <vt:lpstr>Word Length Comparison</vt:lpstr>
      <vt:lpstr>Time Comparison</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Words</dc:title>
  <dc:creator>Carl Humphries</dc:creator>
  <cp:lastModifiedBy>Carl Humphries</cp:lastModifiedBy>
  <cp:revision>35</cp:revision>
  <dcterms:created xsi:type="dcterms:W3CDTF">2018-04-25T03:02:14Z</dcterms:created>
  <dcterms:modified xsi:type="dcterms:W3CDTF">2018-04-27T08:12:09Z</dcterms:modified>
</cp:coreProperties>
</file>