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217d1f31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217d1f31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217d1f31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217d1f31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2364f32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2364f32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2364f324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2364f324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2364f324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2364f324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2364f324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2364f324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2364f324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2364f324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APOLO - Cough Covid Challenge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Bitsxlamarató - Hackaton UPC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Who are we?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1331425" y="1554025"/>
            <a:ext cx="4136100" cy="21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Arnau Turch Ferreres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/>
              <a:t>Carlos Hurtado Comín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/>
              <a:t>Elías Abad Rocamora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/>
              <a:t>Alex Martí Guiu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ca" sz="1200"/>
              <a:t>(Data Science &amp; Engineering Degree, UPC)</a:t>
            </a:r>
            <a:endParaRPr sz="1200"/>
          </a:p>
        </p:txBody>
      </p:sp>
      <p:pic>
        <p:nvPicPr>
          <p:cNvPr descr="UPC - UPC Universitat Politècnica de Catalunya"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0" y="1547813"/>
            <a:ext cx="20478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Our Idea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1679100" y="1980450"/>
            <a:ext cx="58224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ca"/>
              <a:t>Use CNN with images from Spectrums from the audios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Preprocess - </a:t>
            </a:r>
            <a:r>
              <a:rPr lang="ca"/>
              <a:t>Spectrum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525" y="1820975"/>
            <a:ext cx="1182525" cy="11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4">
            <a:alphaModFix/>
          </a:blip>
          <a:srcRect b="10134" l="26781" r="23280" t="23234"/>
          <a:stretch/>
        </p:blipFill>
        <p:spPr>
          <a:xfrm>
            <a:off x="4235800" y="1342187"/>
            <a:ext cx="2100599" cy="2115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6"/>
          <p:cNvCxnSpPr/>
          <p:nvPr/>
        </p:nvCxnSpPr>
        <p:spPr>
          <a:xfrm flipH="1" rot="10800000">
            <a:off x="2669900" y="2394975"/>
            <a:ext cx="1177800" cy="9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6"/>
          <p:cNvSpPr txBox="1"/>
          <p:nvPr/>
        </p:nvSpPr>
        <p:spPr>
          <a:xfrm>
            <a:off x="674450" y="3555675"/>
            <a:ext cx="3258900" cy="9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Roboto"/>
                <a:ea typeface="Roboto"/>
                <a:cs typeface="Roboto"/>
                <a:sym typeface="Roboto"/>
              </a:rPr>
              <a:t>We convert all audio files to an image of its Frequency Spectrum, while reshaping the latter so that all images are the same dimensions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Learning from scratch - Cough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6566800" y="1725775"/>
            <a:ext cx="22041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Roboto"/>
                <a:ea typeface="Roboto"/>
                <a:cs typeface="Roboto"/>
                <a:sym typeface="Roboto"/>
              </a:rPr>
              <a:t>We have reached </a:t>
            </a:r>
            <a:r>
              <a:rPr b="1" lang="ca">
                <a:latin typeface="Roboto"/>
                <a:ea typeface="Roboto"/>
                <a:cs typeface="Roboto"/>
                <a:sym typeface="Roboto"/>
              </a:rPr>
              <a:t>100</a:t>
            </a:r>
            <a:r>
              <a:rPr b="1" lang="ca">
                <a:latin typeface="Roboto"/>
                <a:ea typeface="Roboto"/>
                <a:cs typeface="Roboto"/>
                <a:sym typeface="Roboto"/>
              </a:rPr>
              <a:t>%</a:t>
            </a:r>
            <a:r>
              <a:rPr lang="ca">
                <a:latin typeface="Roboto"/>
                <a:ea typeface="Roboto"/>
                <a:cs typeface="Roboto"/>
                <a:sym typeface="Roboto"/>
              </a:rPr>
              <a:t> train and </a:t>
            </a:r>
            <a:r>
              <a:rPr b="1" lang="ca">
                <a:latin typeface="Roboto"/>
                <a:ea typeface="Roboto"/>
                <a:cs typeface="Roboto"/>
                <a:sym typeface="Roboto"/>
              </a:rPr>
              <a:t>85</a:t>
            </a:r>
            <a:r>
              <a:rPr b="1" lang="ca">
                <a:latin typeface="Roboto"/>
                <a:ea typeface="Roboto"/>
                <a:cs typeface="Roboto"/>
                <a:sym typeface="Roboto"/>
              </a:rPr>
              <a:t>%</a:t>
            </a:r>
            <a:r>
              <a:rPr lang="ca">
                <a:latin typeface="Roboto"/>
                <a:ea typeface="Roboto"/>
                <a:cs typeface="Roboto"/>
                <a:sym typeface="Roboto"/>
              </a:rPr>
              <a:t> test accuracies with 60 epochs.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734775" y="1557450"/>
            <a:ext cx="2533500" cy="25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 = nn.Sequential(</a:t>
            </a:r>
            <a:endParaRPr b="1"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nn.Conv2d(</a:t>
            </a:r>
            <a:r>
              <a:rPr b="1" lang="ca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ca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ca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b="1" lang="ca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ca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ca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nn.ReLU(),</a:t>
            </a:r>
            <a:endParaRPr b="1"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nn.MaxPool2d(</a:t>
            </a:r>
            <a:r>
              <a:rPr b="1" lang="ca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ca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nn.Conv2d(</a:t>
            </a:r>
            <a:r>
              <a:rPr b="1" lang="ca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b="1" lang="ca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ca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b="1" lang="ca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ca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ca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nn.ReLU(),</a:t>
            </a:r>
            <a:endParaRPr b="1"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nn.MaxPool2d(</a:t>
            </a:r>
            <a:r>
              <a:rPr b="1" lang="ca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ca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nn.Conv2d(</a:t>
            </a:r>
            <a:r>
              <a:rPr b="1" lang="ca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b="1" lang="ca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ca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b="1" lang="ca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ca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ca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nn.ReLU(),</a:t>
            </a:r>
            <a:endParaRPr b="1"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nn.MaxPool2d(</a:t>
            </a:r>
            <a:r>
              <a:rPr b="1" lang="ca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ca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3566800" y="15574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nn.Conv2d(</a:t>
            </a:r>
            <a:r>
              <a:rPr b="1" lang="ca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b="1" lang="ca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ca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b="1" lang="ca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ca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ca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nn.ReLU(),</a:t>
            </a:r>
            <a:endParaRPr b="1"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nn.MaxPool2d(</a:t>
            </a:r>
            <a:r>
              <a:rPr b="1" lang="ca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ca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nn.Flatten(),</a:t>
            </a:r>
            <a:endParaRPr b="1"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nn.Linear(</a:t>
            </a:r>
            <a:r>
              <a:rPr b="1" lang="ca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b="1" lang="ca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ca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ca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ca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ca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ca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512</a:t>
            </a:r>
            <a:r>
              <a:rPr b="1" lang="ca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nn.ReLU(),</a:t>
            </a:r>
            <a:endParaRPr b="1"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nn.Linear(</a:t>
            </a:r>
            <a:r>
              <a:rPr b="1" lang="ca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512</a:t>
            </a:r>
            <a:r>
              <a:rPr b="1" lang="ca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ca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ca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nn.Sigmoid()</a:t>
            </a:r>
            <a:endParaRPr b="1"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/>
          </a:p>
        </p:txBody>
      </p:sp>
      <p:sp>
        <p:nvSpPr>
          <p:cNvPr id="117" name="Google Shape;117;p17"/>
          <p:cNvSpPr txBox="1"/>
          <p:nvPr/>
        </p:nvSpPr>
        <p:spPr>
          <a:xfrm>
            <a:off x="6566800" y="1029004"/>
            <a:ext cx="22041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Roboto"/>
                <a:ea typeface="Roboto"/>
                <a:cs typeface="Roboto"/>
                <a:sym typeface="Roboto"/>
              </a:rPr>
              <a:t>Quite Slow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Architecture and Implementation of VGG-16 | by Vaibhav Khandelwal |  Towards AI | Medium"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" y="1017800"/>
            <a:ext cx="5734049" cy="364280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333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Transfer learning from VGG16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6490600" y="1954375"/>
            <a:ext cx="22041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Roboto"/>
                <a:ea typeface="Roboto"/>
                <a:cs typeface="Roboto"/>
                <a:sym typeface="Roboto"/>
              </a:rPr>
              <a:t>We have reached </a:t>
            </a:r>
            <a:r>
              <a:rPr b="1" lang="ca">
                <a:latin typeface="Roboto"/>
                <a:ea typeface="Roboto"/>
                <a:cs typeface="Roboto"/>
                <a:sym typeface="Roboto"/>
              </a:rPr>
              <a:t>99%</a:t>
            </a:r>
            <a:r>
              <a:rPr lang="ca">
                <a:latin typeface="Roboto"/>
                <a:ea typeface="Roboto"/>
                <a:cs typeface="Roboto"/>
                <a:sym typeface="Roboto"/>
              </a:rPr>
              <a:t> train and </a:t>
            </a:r>
            <a:r>
              <a:rPr b="1" lang="ca">
                <a:latin typeface="Roboto"/>
                <a:ea typeface="Roboto"/>
                <a:cs typeface="Roboto"/>
                <a:sym typeface="Roboto"/>
              </a:rPr>
              <a:t>87.5%</a:t>
            </a:r>
            <a:r>
              <a:rPr lang="ca">
                <a:latin typeface="Roboto"/>
                <a:ea typeface="Roboto"/>
                <a:cs typeface="Roboto"/>
                <a:sym typeface="Roboto"/>
              </a:rPr>
              <a:t> test accuracies and 10 epochs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6141875" y="412275"/>
            <a:ext cx="27807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Roboto"/>
                <a:ea typeface="Roboto"/>
                <a:cs typeface="Roboto"/>
                <a:sym typeface="Roboto"/>
              </a:rPr>
              <a:t>We have performed transfer learning from the already trained weights of VGG16, and frozen the feature extraction layers while trained an MPL on top of them. It f***ing flies, very fast! :)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Architecture and Implementation of VGG-16 | by Vaibhav Khandelwal |  Towards AI | Medium"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" y="1017800"/>
            <a:ext cx="5734049" cy="364280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333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Transfer learning from VGG16</a:t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6490600" y="963775"/>
            <a:ext cx="22041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Roboto"/>
                <a:ea typeface="Roboto"/>
                <a:cs typeface="Roboto"/>
                <a:sym typeface="Roboto"/>
              </a:rPr>
              <a:t>We have reached </a:t>
            </a:r>
            <a:r>
              <a:rPr b="1" lang="ca">
                <a:latin typeface="Roboto"/>
                <a:ea typeface="Roboto"/>
                <a:cs typeface="Roboto"/>
                <a:sym typeface="Roboto"/>
              </a:rPr>
              <a:t>80</a:t>
            </a:r>
            <a:r>
              <a:rPr b="1" lang="ca">
                <a:latin typeface="Roboto"/>
                <a:ea typeface="Roboto"/>
                <a:cs typeface="Roboto"/>
                <a:sym typeface="Roboto"/>
              </a:rPr>
              <a:t>%</a:t>
            </a:r>
            <a:r>
              <a:rPr lang="ca">
                <a:latin typeface="Roboto"/>
                <a:ea typeface="Roboto"/>
                <a:cs typeface="Roboto"/>
                <a:sym typeface="Roboto"/>
              </a:rPr>
              <a:t> train and </a:t>
            </a:r>
            <a:r>
              <a:rPr b="1" lang="ca">
                <a:latin typeface="Roboto"/>
                <a:ea typeface="Roboto"/>
                <a:cs typeface="Roboto"/>
                <a:sym typeface="Roboto"/>
              </a:rPr>
              <a:t>82.5%</a:t>
            </a:r>
            <a:r>
              <a:rPr lang="ca">
                <a:latin typeface="Roboto"/>
                <a:ea typeface="Roboto"/>
                <a:cs typeface="Roboto"/>
                <a:sym typeface="Roboto"/>
              </a:rPr>
              <a:t> test accuracies and 2 epochs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6490600" y="1878175"/>
            <a:ext cx="22041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Roboto"/>
                <a:ea typeface="Roboto"/>
                <a:cs typeface="Roboto"/>
                <a:sym typeface="Roboto"/>
              </a:rPr>
              <a:t>We have reached </a:t>
            </a:r>
            <a:r>
              <a:rPr b="1" lang="ca">
                <a:latin typeface="Roboto"/>
                <a:ea typeface="Roboto"/>
                <a:cs typeface="Roboto"/>
                <a:sym typeface="Roboto"/>
              </a:rPr>
              <a:t>65</a:t>
            </a:r>
            <a:r>
              <a:rPr b="1" lang="ca">
                <a:latin typeface="Roboto"/>
                <a:ea typeface="Roboto"/>
                <a:cs typeface="Roboto"/>
                <a:sym typeface="Roboto"/>
              </a:rPr>
              <a:t>%</a:t>
            </a:r>
            <a:r>
              <a:rPr lang="ca">
                <a:latin typeface="Roboto"/>
                <a:ea typeface="Roboto"/>
                <a:cs typeface="Roboto"/>
                <a:sym typeface="Roboto"/>
              </a:rPr>
              <a:t> train and </a:t>
            </a:r>
            <a:r>
              <a:rPr b="1" lang="ca">
                <a:latin typeface="Roboto"/>
                <a:ea typeface="Roboto"/>
                <a:cs typeface="Roboto"/>
                <a:sym typeface="Roboto"/>
              </a:rPr>
              <a:t>62</a:t>
            </a:r>
            <a:r>
              <a:rPr b="1" lang="ca">
                <a:latin typeface="Roboto"/>
                <a:ea typeface="Roboto"/>
                <a:cs typeface="Roboto"/>
                <a:sym typeface="Roboto"/>
              </a:rPr>
              <a:t>.5%</a:t>
            </a:r>
            <a:r>
              <a:rPr lang="ca">
                <a:latin typeface="Roboto"/>
                <a:ea typeface="Roboto"/>
                <a:cs typeface="Roboto"/>
                <a:sym typeface="Roboto"/>
              </a:rPr>
              <a:t> test precisions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6490600" y="2640175"/>
            <a:ext cx="22041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Roboto"/>
                <a:ea typeface="Roboto"/>
                <a:cs typeface="Roboto"/>
                <a:sym typeface="Roboto"/>
              </a:rPr>
              <a:t>We have reached </a:t>
            </a:r>
            <a:r>
              <a:rPr b="1" lang="ca">
                <a:latin typeface="Roboto"/>
                <a:ea typeface="Roboto"/>
                <a:cs typeface="Roboto"/>
                <a:sym typeface="Roboto"/>
              </a:rPr>
              <a:t>90</a:t>
            </a:r>
            <a:r>
              <a:rPr b="1" lang="ca">
                <a:latin typeface="Roboto"/>
                <a:ea typeface="Roboto"/>
                <a:cs typeface="Roboto"/>
                <a:sym typeface="Roboto"/>
              </a:rPr>
              <a:t>%</a:t>
            </a:r>
            <a:r>
              <a:rPr lang="ca">
                <a:latin typeface="Roboto"/>
                <a:ea typeface="Roboto"/>
                <a:cs typeface="Roboto"/>
                <a:sym typeface="Roboto"/>
              </a:rPr>
              <a:t> train and </a:t>
            </a:r>
            <a:r>
              <a:rPr b="1" lang="ca">
                <a:latin typeface="Roboto"/>
                <a:ea typeface="Roboto"/>
                <a:cs typeface="Roboto"/>
                <a:sym typeface="Roboto"/>
              </a:rPr>
              <a:t>83</a:t>
            </a:r>
            <a:r>
              <a:rPr b="1" lang="ca">
                <a:latin typeface="Roboto"/>
                <a:ea typeface="Roboto"/>
                <a:cs typeface="Roboto"/>
                <a:sym typeface="Roboto"/>
              </a:rPr>
              <a:t>%</a:t>
            </a:r>
            <a:r>
              <a:rPr lang="ca">
                <a:latin typeface="Roboto"/>
                <a:ea typeface="Roboto"/>
                <a:cs typeface="Roboto"/>
                <a:sym typeface="Roboto"/>
              </a:rPr>
              <a:t> test precisions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Telegram Bot - Both models implemented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300" y="1138371"/>
            <a:ext cx="2018675" cy="358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8775" y="1137202"/>
            <a:ext cx="2018675" cy="3585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