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7" r:id="rId11"/>
    <p:sldId id="268" r:id="rId12"/>
    <p:sldId id="266" r:id="rId13"/>
    <p:sldId id="269" r:id="rId14"/>
    <p:sldId id="275" r:id="rId15"/>
    <p:sldId id="276" r:id="rId16"/>
    <p:sldId id="270" r:id="rId17"/>
    <p:sldId id="271" r:id="rId18"/>
    <p:sldId id="272"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E51C5F3-7C9C-4534-8C56-D433F7742B38}">
          <p14:sldIdLst>
            <p14:sldId id="256"/>
            <p14:sldId id="257"/>
            <p14:sldId id="259"/>
            <p14:sldId id="260"/>
            <p14:sldId id="261"/>
            <p14:sldId id="262"/>
            <p14:sldId id="263"/>
            <p14:sldId id="264"/>
            <p14:sldId id="265"/>
            <p14:sldId id="267"/>
            <p14:sldId id="268"/>
            <p14:sldId id="266"/>
            <p14:sldId id="269"/>
            <p14:sldId id="275"/>
            <p14:sldId id="276"/>
            <p14:sldId id="270"/>
            <p14:sldId id="271"/>
            <p14:sldId id="272"/>
            <p14:sldId id="273"/>
            <p14:sldId id="27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varScale="1">
        <p:scale>
          <a:sx n="105" d="100"/>
          <a:sy n="105" d="100"/>
        </p:scale>
        <p:origin x="120"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352586B-3B5D-4EB7-91A9-90B3AC9672EE}" type="datetimeFigureOut">
              <a:rPr lang="en-GB" smtClean="0"/>
              <a:t>11/04/2017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04E96FD-A3F9-450C-97C3-B957C765B6DB}" type="slidenum">
              <a:rPr lang="en-GB" smtClean="0"/>
              <a:t>‹#›</a:t>
            </a:fld>
            <a:endParaRPr lang="en-GB"/>
          </a:p>
        </p:txBody>
      </p:sp>
    </p:spTree>
    <p:extLst>
      <p:ext uri="{BB962C8B-B14F-4D97-AF65-F5344CB8AC3E}">
        <p14:creationId xmlns:p14="http://schemas.microsoft.com/office/powerpoint/2010/main" val="2210376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352586B-3B5D-4EB7-91A9-90B3AC9672EE}" type="datetimeFigureOut">
              <a:rPr lang="en-GB" smtClean="0"/>
              <a:t>11/04/2017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04E96FD-A3F9-450C-97C3-B957C765B6DB}" type="slidenum">
              <a:rPr lang="en-GB" smtClean="0"/>
              <a:t>‹#›</a:t>
            </a:fld>
            <a:endParaRPr lang="en-GB"/>
          </a:p>
        </p:txBody>
      </p:sp>
    </p:spTree>
    <p:extLst>
      <p:ext uri="{BB962C8B-B14F-4D97-AF65-F5344CB8AC3E}">
        <p14:creationId xmlns:p14="http://schemas.microsoft.com/office/powerpoint/2010/main" val="63988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352586B-3B5D-4EB7-91A9-90B3AC9672EE}" type="datetimeFigureOut">
              <a:rPr lang="en-GB" smtClean="0"/>
              <a:t>11/04/2017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04E96FD-A3F9-450C-97C3-B957C765B6DB}" type="slidenum">
              <a:rPr lang="en-GB" smtClean="0"/>
              <a:t>‹#›</a:t>
            </a:fld>
            <a:endParaRPr lang="en-GB"/>
          </a:p>
        </p:txBody>
      </p:sp>
    </p:spTree>
    <p:extLst>
      <p:ext uri="{BB962C8B-B14F-4D97-AF65-F5344CB8AC3E}">
        <p14:creationId xmlns:p14="http://schemas.microsoft.com/office/powerpoint/2010/main" val="2210029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352586B-3B5D-4EB7-91A9-90B3AC9672EE}" type="datetimeFigureOut">
              <a:rPr lang="en-GB" smtClean="0"/>
              <a:t>11/04/2017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04E96FD-A3F9-450C-97C3-B957C765B6DB}" type="slidenum">
              <a:rPr lang="en-GB" smtClean="0"/>
              <a:t>‹#›</a:t>
            </a:fld>
            <a:endParaRPr lang="en-GB"/>
          </a:p>
        </p:txBody>
      </p:sp>
    </p:spTree>
    <p:extLst>
      <p:ext uri="{BB962C8B-B14F-4D97-AF65-F5344CB8AC3E}">
        <p14:creationId xmlns:p14="http://schemas.microsoft.com/office/powerpoint/2010/main" val="294159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52586B-3B5D-4EB7-91A9-90B3AC9672EE}" type="datetimeFigureOut">
              <a:rPr lang="en-GB" smtClean="0"/>
              <a:t>11/04/2017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04E96FD-A3F9-450C-97C3-B957C765B6DB}" type="slidenum">
              <a:rPr lang="en-GB" smtClean="0"/>
              <a:t>‹#›</a:t>
            </a:fld>
            <a:endParaRPr lang="en-GB"/>
          </a:p>
        </p:txBody>
      </p:sp>
    </p:spTree>
    <p:extLst>
      <p:ext uri="{BB962C8B-B14F-4D97-AF65-F5344CB8AC3E}">
        <p14:creationId xmlns:p14="http://schemas.microsoft.com/office/powerpoint/2010/main" val="248710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352586B-3B5D-4EB7-91A9-90B3AC9672EE}" type="datetimeFigureOut">
              <a:rPr lang="en-GB" smtClean="0"/>
              <a:t>11/04/2017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04E96FD-A3F9-450C-97C3-B957C765B6DB}" type="slidenum">
              <a:rPr lang="en-GB" smtClean="0"/>
              <a:t>‹#›</a:t>
            </a:fld>
            <a:endParaRPr lang="en-GB"/>
          </a:p>
        </p:txBody>
      </p:sp>
    </p:spTree>
    <p:extLst>
      <p:ext uri="{BB962C8B-B14F-4D97-AF65-F5344CB8AC3E}">
        <p14:creationId xmlns:p14="http://schemas.microsoft.com/office/powerpoint/2010/main" val="1988549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352586B-3B5D-4EB7-91A9-90B3AC9672EE}" type="datetimeFigureOut">
              <a:rPr lang="en-GB" smtClean="0"/>
              <a:t>11/04/2017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04E96FD-A3F9-450C-97C3-B957C765B6DB}" type="slidenum">
              <a:rPr lang="en-GB" smtClean="0"/>
              <a:t>‹#›</a:t>
            </a:fld>
            <a:endParaRPr lang="en-GB"/>
          </a:p>
        </p:txBody>
      </p:sp>
    </p:spTree>
    <p:extLst>
      <p:ext uri="{BB962C8B-B14F-4D97-AF65-F5344CB8AC3E}">
        <p14:creationId xmlns:p14="http://schemas.microsoft.com/office/powerpoint/2010/main" val="857656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352586B-3B5D-4EB7-91A9-90B3AC9672EE}" type="datetimeFigureOut">
              <a:rPr lang="en-GB" smtClean="0"/>
              <a:t>11/04/2017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04E96FD-A3F9-450C-97C3-B957C765B6DB}" type="slidenum">
              <a:rPr lang="en-GB" smtClean="0"/>
              <a:t>‹#›</a:t>
            </a:fld>
            <a:endParaRPr lang="en-GB"/>
          </a:p>
        </p:txBody>
      </p:sp>
    </p:spTree>
    <p:extLst>
      <p:ext uri="{BB962C8B-B14F-4D97-AF65-F5344CB8AC3E}">
        <p14:creationId xmlns:p14="http://schemas.microsoft.com/office/powerpoint/2010/main" val="1786358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52586B-3B5D-4EB7-91A9-90B3AC9672EE}" type="datetimeFigureOut">
              <a:rPr lang="en-GB" smtClean="0"/>
              <a:t>11/04/2017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04E96FD-A3F9-450C-97C3-B957C765B6DB}" type="slidenum">
              <a:rPr lang="en-GB" smtClean="0"/>
              <a:t>‹#›</a:t>
            </a:fld>
            <a:endParaRPr lang="en-GB"/>
          </a:p>
        </p:txBody>
      </p:sp>
    </p:spTree>
    <p:extLst>
      <p:ext uri="{BB962C8B-B14F-4D97-AF65-F5344CB8AC3E}">
        <p14:creationId xmlns:p14="http://schemas.microsoft.com/office/powerpoint/2010/main" val="784267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52586B-3B5D-4EB7-91A9-90B3AC9672EE}" type="datetimeFigureOut">
              <a:rPr lang="en-GB" smtClean="0"/>
              <a:t>11/04/2017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04E96FD-A3F9-450C-97C3-B957C765B6DB}" type="slidenum">
              <a:rPr lang="en-GB" smtClean="0"/>
              <a:t>‹#›</a:t>
            </a:fld>
            <a:endParaRPr lang="en-GB"/>
          </a:p>
        </p:txBody>
      </p:sp>
    </p:spTree>
    <p:extLst>
      <p:ext uri="{BB962C8B-B14F-4D97-AF65-F5344CB8AC3E}">
        <p14:creationId xmlns:p14="http://schemas.microsoft.com/office/powerpoint/2010/main" val="665203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52586B-3B5D-4EB7-91A9-90B3AC9672EE}" type="datetimeFigureOut">
              <a:rPr lang="en-GB" smtClean="0"/>
              <a:t>11/04/2017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04E96FD-A3F9-450C-97C3-B957C765B6DB}" type="slidenum">
              <a:rPr lang="en-GB" smtClean="0"/>
              <a:t>‹#›</a:t>
            </a:fld>
            <a:endParaRPr lang="en-GB"/>
          </a:p>
        </p:txBody>
      </p:sp>
    </p:spTree>
    <p:extLst>
      <p:ext uri="{BB962C8B-B14F-4D97-AF65-F5344CB8AC3E}">
        <p14:creationId xmlns:p14="http://schemas.microsoft.com/office/powerpoint/2010/main" val="2261999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52586B-3B5D-4EB7-91A9-90B3AC9672EE}" type="datetimeFigureOut">
              <a:rPr lang="en-GB" smtClean="0"/>
              <a:t>11/04/2017</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4E96FD-A3F9-450C-97C3-B957C765B6DB}" type="slidenum">
              <a:rPr lang="en-GB" smtClean="0"/>
              <a:t>‹#›</a:t>
            </a:fld>
            <a:endParaRPr lang="en-GB"/>
          </a:p>
        </p:txBody>
      </p:sp>
    </p:spTree>
    <p:extLst>
      <p:ext uri="{BB962C8B-B14F-4D97-AF65-F5344CB8AC3E}">
        <p14:creationId xmlns:p14="http://schemas.microsoft.com/office/powerpoint/2010/main" val="21159674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How to make a Package</a:t>
            </a:r>
            <a:endParaRPr lang="en-GB" dirty="0"/>
          </a:p>
        </p:txBody>
      </p:sp>
      <p:sp>
        <p:nvSpPr>
          <p:cNvPr id="3" name="Subtitle 2"/>
          <p:cNvSpPr>
            <a:spLocks noGrp="1"/>
          </p:cNvSpPr>
          <p:nvPr>
            <p:ph type="subTitle" idx="1"/>
          </p:nvPr>
        </p:nvSpPr>
        <p:spPr/>
        <p:txBody>
          <a:bodyPr/>
          <a:lstStyle/>
          <a:p>
            <a:r>
              <a:rPr lang="en-GB" dirty="0" smtClean="0"/>
              <a:t>Overview</a:t>
            </a:r>
            <a:endParaRPr lang="en-GB" dirty="0"/>
          </a:p>
        </p:txBody>
      </p:sp>
    </p:spTree>
    <p:extLst>
      <p:ext uri="{BB962C8B-B14F-4D97-AF65-F5344CB8AC3E}">
        <p14:creationId xmlns:p14="http://schemas.microsoft.com/office/powerpoint/2010/main" val="2729264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631936" y="429767"/>
            <a:ext cx="3300984" cy="2862322"/>
          </a:xfrm>
          <a:prstGeom prst="rect">
            <a:avLst/>
          </a:prstGeom>
          <a:noFill/>
        </p:spPr>
        <p:txBody>
          <a:bodyPr wrap="square" rtlCol="0">
            <a:spAutoFit/>
          </a:bodyPr>
          <a:lstStyle/>
          <a:p>
            <a:pPr marL="342900" indent="-342900">
              <a:buAutoNum type="arabicPeriod"/>
            </a:pPr>
            <a:r>
              <a:rPr lang="en-GB" dirty="0" smtClean="0"/>
              <a:t>Create a class that represents this strong typed version of your property type. Decorate with </a:t>
            </a:r>
            <a:r>
              <a:rPr lang="en-GB" dirty="0" err="1" smtClean="0"/>
              <a:t>JsonConvertor</a:t>
            </a:r>
            <a:r>
              <a:rPr lang="en-GB" dirty="0" smtClean="0"/>
              <a:t> commands so that users can serialise and </a:t>
            </a:r>
            <a:r>
              <a:rPr lang="en-GB" dirty="0" err="1" smtClean="0"/>
              <a:t>deserialise</a:t>
            </a:r>
            <a:r>
              <a:rPr lang="en-GB" dirty="0" smtClean="0"/>
              <a:t> into and out of your class</a:t>
            </a:r>
          </a:p>
          <a:p>
            <a:pPr marL="342900" indent="-342900">
              <a:buAutoNum type="arabicPeriod"/>
            </a:pPr>
            <a:endParaRPr lang="en-GB" dirty="0" smtClean="0"/>
          </a:p>
          <a:p>
            <a:endParaRPr lang="en-GB" dirty="0" smtClean="0"/>
          </a:p>
          <a:p>
            <a:pPr marL="342900" indent="-342900">
              <a:buAutoNum type="arabicPeriod"/>
            </a:pPr>
            <a:endParaRPr lang="en-GB" dirty="0" smtClean="0"/>
          </a:p>
        </p:txBody>
      </p:sp>
      <p:pic>
        <p:nvPicPr>
          <p:cNvPr id="4" name="Picture 3"/>
          <p:cNvPicPr>
            <a:picLocks noChangeAspect="1"/>
          </p:cNvPicPr>
          <p:nvPr/>
        </p:nvPicPr>
        <p:blipFill>
          <a:blip r:embed="rId2"/>
          <a:stretch>
            <a:fillRect/>
          </a:stretch>
        </p:blipFill>
        <p:spPr>
          <a:xfrm>
            <a:off x="127826" y="103061"/>
            <a:ext cx="8344970" cy="6370891"/>
          </a:xfrm>
          <a:prstGeom prst="rect">
            <a:avLst/>
          </a:prstGeom>
        </p:spPr>
      </p:pic>
    </p:spTree>
    <p:extLst>
      <p:ext uri="{BB962C8B-B14F-4D97-AF65-F5344CB8AC3E}">
        <p14:creationId xmlns:p14="http://schemas.microsoft.com/office/powerpoint/2010/main" val="3896974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631936" y="429767"/>
            <a:ext cx="3300984" cy="2585323"/>
          </a:xfrm>
          <a:prstGeom prst="rect">
            <a:avLst/>
          </a:prstGeom>
          <a:noFill/>
        </p:spPr>
        <p:txBody>
          <a:bodyPr wrap="square" rtlCol="0">
            <a:spAutoFit/>
          </a:bodyPr>
          <a:lstStyle/>
          <a:p>
            <a:pPr marL="342900" indent="-342900">
              <a:buAutoNum type="arabicPeriod"/>
            </a:pPr>
            <a:r>
              <a:rPr lang="en-GB" dirty="0" smtClean="0"/>
              <a:t>If you need more control over serialising and </a:t>
            </a:r>
            <a:r>
              <a:rPr lang="en-GB" dirty="0" err="1" smtClean="0"/>
              <a:t>deserialing</a:t>
            </a:r>
            <a:r>
              <a:rPr lang="en-GB" dirty="0" smtClean="0"/>
              <a:t>, create a class that inherits from </a:t>
            </a:r>
            <a:r>
              <a:rPr lang="en-GB" dirty="0" err="1" smtClean="0"/>
              <a:t>JsonConverter</a:t>
            </a:r>
            <a:r>
              <a:rPr lang="en-GB" dirty="0" smtClean="0"/>
              <a:t> – this will be used to serialize and </a:t>
            </a:r>
            <a:r>
              <a:rPr lang="en-GB" dirty="0" err="1" smtClean="0"/>
              <a:t>deserialse</a:t>
            </a:r>
            <a:r>
              <a:rPr lang="en-GB" dirty="0" smtClean="0"/>
              <a:t> instead</a:t>
            </a:r>
          </a:p>
          <a:p>
            <a:endParaRPr lang="en-GB" dirty="0" smtClean="0"/>
          </a:p>
          <a:p>
            <a:endParaRPr lang="en-GB" dirty="0" smtClean="0"/>
          </a:p>
          <a:p>
            <a:pPr marL="342900" indent="-342900">
              <a:buAutoNum type="arabicPeriod"/>
            </a:pPr>
            <a:endParaRPr lang="en-GB" dirty="0" smtClean="0"/>
          </a:p>
        </p:txBody>
      </p:sp>
      <p:pic>
        <p:nvPicPr>
          <p:cNvPr id="2" name="Picture 1"/>
          <p:cNvPicPr>
            <a:picLocks noChangeAspect="1"/>
          </p:cNvPicPr>
          <p:nvPr/>
        </p:nvPicPr>
        <p:blipFill>
          <a:blip r:embed="rId2"/>
          <a:stretch>
            <a:fillRect/>
          </a:stretch>
        </p:blipFill>
        <p:spPr>
          <a:xfrm>
            <a:off x="118682" y="93917"/>
            <a:ext cx="8356947" cy="6380035"/>
          </a:xfrm>
          <a:prstGeom prst="rect">
            <a:avLst/>
          </a:prstGeom>
        </p:spPr>
      </p:pic>
    </p:spTree>
    <p:extLst>
      <p:ext uri="{BB962C8B-B14F-4D97-AF65-F5344CB8AC3E}">
        <p14:creationId xmlns:p14="http://schemas.microsoft.com/office/powerpoint/2010/main" val="4234706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631936" y="429767"/>
            <a:ext cx="3300984" cy="3416320"/>
          </a:xfrm>
          <a:prstGeom prst="rect">
            <a:avLst/>
          </a:prstGeom>
          <a:noFill/>
        </p:spPr>
        <p:txBody>
          <a:bodyPr wrap="square" rtlCol="0">
            <a:spAutoFit/>
          </a:bodyPr>
          <a:lstStyle/>
          <a:p>
            <a:pPr marL="342900" indent="-342900">
              <a:buAutoNum type="arabicPeriod"/>
            </a:pPr>
            <a:r>
              <a:rPr lang="en-GB" dirty="0" smtClean="0"/>
              <a:t>To create a razor renderer for your </a:t>
            </a:r>
            <a:r>
              <a:rPr lang="en-GB" dirty="0" err="1" smtClean="0"/>
              <a:t>datatype</a:t>
            </a:r>
            <a:r>
              <a:rPr lang="en-GB" dirty="0" smtClean="0"/>
              <a:t>, create a static class and add an extension method to </a:t>
            </a:r>
            <a:r>
              <a:rPr lang="en-GB" dirty="0" err="1" smtClean="0"/>
              <a:t>HtmlHelper</a:t>
            </a:r>
            <a:r>
              <a:rPr lang="en-GB" dirty="0" smtClean="0"/>
              <a:t> that takes a strongly typed version of </a:t>
            </a:r>
            <a:endParaRPr lang="en-GB" dirty="0"/>
          </a:p>
          <a:p>
            <a:pPr marL="342900" indent="-342900">
              <a:buAutoNum type="arabicPeriod"/>
            </a:pPr>
            <a:r>
              <a:rPr lang="en-GB" dirty="0" smtClean="0"/>
              <a:t>Return an </a:t>
            </a:r>
            <a:r>
              <a:rPr lang="en-GB" dirty="0" err="1" smtClean="0"/>
              <a:t>IHtmlString</a:t>
            </a:r>
            <a:r>
              <a:rPr lang="en-GB" dirty="0" smtClean="0"/>
              <a:t> that contains real Html that will be displayed in the browser</a:t>
            </a:r>
          </a:p>
          <a:p>
            <a:pPr marL="342900" indent="-342900">
              <a:buAutoNum type="arabicPeriod"/>
            </a:pPr>
            <a:endParaRPr lang="en-GB" dirty="0" smtClean="0"/>
          </a:p>
          <a:p>
            <a:endParaRPr lang="en-GB" dirty="0" smtClean="0"/>
          </a:p>
          <a:p>
            <a:pPr marL="342900" indent="-342900">
              <a:buAutoNum type="arabicPeriod"/>
            </a:pPr>
            <a:endParaRPr lang="en-GB" dirty="0" smtClean="0"/>
          </a:p>
        </p:txBody>
      </p:sp>
      <p:pic>
        <p:nvPicPr>
          <p:cNvPr id="2" name="Picture 1"/>
          <p:cNvPicPr>
            <a:picLocks noChangeAspect="1"/>
          </p:cNvPicPr>
          <p:nvPr/>
        </p:nvPicPr>
        <p:blipFill>
          <a:blip r:embed="rId2"/>
          <a:stretch>
            <a:fillRect/>
          </a:stretch>
        </p:blipFill>
        <p:spPr>
          <a:xfrm>
            <a:off x="91250" y="91441"/>
            <a:ext cx="8396123" cy="6409943"/>
          </a:xfrm>
          <a:prstGeom prst="rect">
            <a:avLst/>
          </a:prstGeom>
        </p:spPr>
      </p:pic>
    </p:spTree>
    <p:extLst>
      <p:ext uri="{BB962C8B-B14F-4D97-AF65-F5344CB8AC3E}">
        <p14:creationId xmlns:p14="http://schemas.microsoft.com/office/powerpoint/2010/main" val="1168298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631936" y="429767"/>
            <a:ext cx="3300984" cy="1477328"/>
          </a:xfrm>
          <a:prstGeom prst="rect">
            <a:avLst/>
          </a:prstGeom>
          <a:noFill/>
        </p:spPr>
        <p:txBody>
          <a:bodyPr wrap="square" rtlCol="0">
            <a:spAutoFit/>
          </a:bodyPr>
          <a:lstStyle/>
          <a:p>
            <a:pPr marL="342900" indent="-342900">
              <a:buAutoNum type="arabicPeriod"/>
            </a:pPr>
            <a:r>
              <a:rPr lang="en-GB" dirty="0" smtClean="0"/>
              <a:t>Example of how to call the renderer inside a Razor view</a:t>
            </a:r>
          </a:p>
          <a:p>
            <a:pPr marL="342900" indent="-342900">
              <a:buAutoNum type="arabicPeriod"/>
            </a:pPr>
            <a:endParaRPr lang="en-GB" dirty="0" smtClean="0"/>
          </a:p>
          <a:p>
            <a:endParaRPr lang="en-GB" dirty="0" smtClean="0"/>
          </a:p>
          <a:p>
            <a:pPr marL="342900" indent="-342900">
              <a:buAutoNum type="arabicPeriod"/>
            </a:pPr>
            <a:endParaRPr lang="en-GB" dirty="0" smtClean="0"/>
          </a:p>
        </p:txBody>
      </p:sp>
      <p:pic>
        <p:nvPicPr>
          <p:cNvPr id="3" name="Picture 2"/>
          <p:cNvPicPr>
            <a:picLocks noChangeAspect="1"/>
          </p:cNvPicPr>
          <p:nvPr/>
        </p:nvPicPr>
        <p:blipFill>
          <a:blip r:embed="rId2"/>
          <a:stretch>
            <a:fillRect/>
          </a:stretch>
        </p:blipFill>
        <p:spPr>
          <a:xfrm>
            <a:off x="118681" y="121349"/>
            <a:ext cx="8428813" cy="6434900"/>
          </a:xfrm>
          <a:prstGeom prst="rect">
            <a:avLst/>
          </a:prstGeom>
        </p:spPr>
      </p:pic>
    </p:spTree>
    <p:extLst>
      <p:ext uri="{BB962C8B-B14F-4D97-AF65-F5344CB8AC3E}">
        <p14:creationId xmlns:p14="http://schemas.microsoft.com/office/powerpoint/2010/main" val="2693862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631936" y="429767"/>
            <a:ext cx="3300984" cy="7571303"/>
          </a:xfrm>
          <a:prstGeom prst="rect">
            <a:avLst/>
          </a:prstGeom>
          <a:noFill/>
        </p:spPr>
        <p:txBody>
          <a:bodyPr wrap="square" rtlCol="0">
            <a:spAutoFit/>
          </a:bodyPr>
          <a:lstStyle/>
          <a:p>
            <a:pPr marL="342900" indent="-342900">
              <a:buAutoNum type="arabicPeriod"/>
            </a:pPr>
            <a:r>
              <a:rPr lang="en-GB" dirty="0" smtClean="0"/>
              <a:t>To test your new property type. Create a new website inside your Visual Studio solution</a:t>
            </a:r>
          </a:p>
          <a:p>
            <a:pPr marL="342900" indent="-342900">
              <a:buAutoNum type="arabicPeriod"/>
            </a:pPr>
            <a:r>
              <a:rPr lang="en-GB" dirty="0" smtClean="0"/>
              <a:t>Use </a:t>
            </a:r>
            <a:r>
              <a:rPr lang="en-GB" dirty="0" err="1" smtClean="0"/>
              <a:t>NuGet</a:t>
            </a:r>
            <a:r>
              <a:rPr lang="en-GB" dirty="0" smtClean="0"/>
              <a:t> to install the latest version of Umbraco.</a:t>
            </a:r>
          </a:p>
          <a:p>
            <a:pPr marL="342900" indent="-342900">
              <a:buAutoNum type="arabicPeriod"/>
            </a:pPr>
            <a:r>
              <a:rPr lang="en-GB" dirty="0" smtClean="0"/>
              <a:t>As normal, run your new website to run the Umbraco installer. There will be nothing special you will need to do when installing Umbraco database. Though for easy of mind later, make the admin user name and password something simple so that others can use your test website</a:t>
            </a:r>
          </a:p>
          <a:p>
            <a:pPr marL="342900" indent="-342900">
              <a:buAutoNum type="arabicPeriod"/>
            </a:pPr>
            <a:r>
              <a:rPr lang="en-GB" dirty="0" smtClean="0"/>
              <a:t>In your post build events for website, copy all the static files in </a:t>
            </a:r>
            <a:r>
              <a:rPr lang="en-GB" dirty="0" err="1" smtClean="0"/>
              <a:t>App_Plugins</a:t>
            </a:r>
            <a:r>
              <a:rPr lang="en-GB" dirty="0" smtClean="0"/>
              <a:t> into your website.</a:t>
            </a:r>
          </a:p>
          <a:p>
            <a:pPr marL="342900" indent="-342900">
              <a:buAutoNum type="arabicPeriod"/>
            </a:pPr>
            <a:r>
              <a:rPr lang="en-GB" dirty="0" smtClean="0"/>
              <a:t>Also create a reference to your class library too</a:t>
            </a:r>
          </a:p>
          <a:p>
            <a:pPr marL="342900" indent="-342900">
              <a:buAutoNum type="arabicPeriod"/>
            </a:pPr>
            <a:endParaRPr lang="en-GB" dirty="0" smtClean="0"/>
          </a:p>
          <a:p>
            <a:endParaRPr lang="en-GB" dirty="0" smtClean="0"/>
          </a:p>
          <a:p>
            <a:pPr marL="342900" indent="-342900">
              <a:buAutoNum type="arabicPeriod"/>
            </a:pPr>
            <a:endParaRPr lang="en-GB" dirty="0" smtClean="0"/>
          </a:p>
        </p:txBody>
      </p:sp>
      <p:pic>
        <p:nvPicPr>
          <p:cNvPr id="2" name="Picture 1"/>
          <p:cNvPicPr>
            <a:picLocks noChangeAspect="1"/>
          </p:cNvPicPr>
          <p:nvPr/>
        </p:nvPicPr>
        <p:blipFill>
          <a:blip r:embed="rId2"/>
          <a:stretch>
            <a:fillRect/>
          </a:stretch>
        </p:blipFill>
        <p:spPr>
          <a:xfrm>
            <a:off x="82106" y="82296"/>
            <a:ext cx="8380902" cy="6398323"/>
          </a:xfrm>
          <a:prstGeom prst="rect">
            <a:avLst/>
          </a:prstGeom>
        </p:spPr>
      </p:pic>
    </p:spTree>
    <p:extLst>
      <p:ext uri="{BB962C8B-B14F-4D97-AF65-F5344CB8AC3E}">
        <p14:creationId xmlns:p14="http://schemas.microsoft.com/office/powerpoint/2010/main" val="285358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631936" y="429767"/>
            <a:ext cx="3300984" cy="3416320"/>
          </a:xfrm>
          <a:prstGeom prst="rect">
            <a:avLst/>
          </a:prstGeom>
          <a:noFill/>
        </p:spPr>
        <p:txBody>
          <a:bodyPr wrap="square" rtlCol="0">
            <a:spAutoFit/>
          </a:bodyPr>
          <a:lstStyle/>
          <a:p>
            <a:pPr marL="342900" indent="-342900">
              <a:buAutoNum type="arabicPeriod"/>
            </a:pPr>
            <a:r>
              <a:rPr lang="en-GB" dirty="0" smtClean="0"/>
              <a:t>Include your If you have done all the previous steps right. When you run your test website you should see your new property type.</a:t>
            </a:r>
          </a:p>
          <a:p>
            <a:pPr marL="342900" indent="-342900">
              <a:buAutoNum type="arabicPeriod"/>
            </a:pPr>
            <a:r>
              <a:rPr lang="en-GB" dirty="0" smtClean="0"/>
              <a:t>Test your property type by creating </a:t>
            </a:r>
            <a:r>
              <a:rPr lang="en-GB" dirty="0" err="1" smtClean="0"/>
              <a:t>doctypes</a:t>
            </a:r>
            <a:r>
              <a:rPr lang="en-GB" dirty="0" smtClean="0"/>
              <a:t> and content, just like normal.</a:t>
            </a:r>
          </a:p>
          <a:p>
            <a:endParaRPr lang="en-GB" dirty="0" smtClean="0"/>
          </a:p>
          <a:p>
            <a:pPr marL="342900" indent="-342900">
              <a:buAutoNum type="arabicPeriod"/>
            </a:pPr>
            <a:endParaRPr lang="en-GB" dirty="0" smtClean="0"/>
          </a:p>
          <a:p>
            <a:endParaRPr lang="en-GB" dirty="0" smtClean="0"/>
          </a:p>
          <a:p>
            <a:pPr marL="342900" indent="-342900">
              <a:buAutoNum type="arabicPeriod"/>
            </a:pPr>
            <a:endParaRPr lang="en-GB" dirty="0" smtClean="0"/>
          </a:p>
        </p:txBody>
      </p:sp>
      <p:pic>
        <p:nvPicPr>
          <p:cNvPr id="3" name="Picture 2"/>
          <p:cNvPicPr>
            <a:picLocks noChangeAspect="1"/>
          </p:cNvPicPr>
          <p:nvPr/>
        </p:nvPicPr>
        <p:blipFill>
          <a:blip r:embed="rId2"/>
          <a:stretch>
            <a:fillRect/>
          </a:stretch>
        </p:blipFill>
        <p:spPr>
          <a:xfrm>
            <a:off x="123063" y="109728"/>
            <a:ext cx="8243987" cy="6288595"/>
          </a:xfrm>
          <a:prstGeom prst="rect">
            <a:avLst/>
          </a:prstGeom>
        </p:spPr>
      </p:pic>
    </p:spTree>
    <p:extLst>
      <p:ext uri="{BB962C8B-B14F-4D97-AF65-F5344CB8AC3E}">
        <p14:creationId xmlns:p14="http://schemas.microsoft.com/office/powerpoint/2010/main" val="2867586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681176" y="420623"/>
            <a:ext cx="3300984" cy="2862322"/>
          </a:xfrm>
          <a:prstGeom prst="rect">
            <a:avLst/>
          </a:prstGeom>
          <a:noFill/>
        </p:spPr>
        <p:txBody>
          <a:bodyPr wrap="square" rtlCol="0">
            <a:spAutoFit/>
          </a:bodyPr>
          <a:lstStyle/>
          <a:p>
            <a:pPr marL="342900" indent="-342900">
              <a:buAutoNum type="arabicPeriod"/>
            </a:pPr>
            <a:r>
              <a:rPr lang="en-GB" dirty="0" err="1" smtClean="0"/>
              <a:t>Everytime</a:t>
            </a:r>
            <a:r>
              <a:rPr lang="en-GB" dirty="0" smtClean="0"/>
              <a:t> you build your project, a </a:t>
            </a:r>
            <a:r>
              <a:rPr lang="en-GB" dirty="0" err="1" smtClean="0"/>
              <a:t>NuGet</a:t>
            </a:r>
            <a:r>
              <a:rPr lang="en-GB" dirty="0" smtClean="0"/>
              <a:t> package file will be generated in your /bin/debug folder. Feel free to copy this to a more suitable location – like show in the screenshot with the post build event</a:t>
            </a:r>
          </a:p>
          <a:p>
            <a:endParaRPr lang="en-GB" dirty="0" smtClean="0"/>
          </a:p>
          <a:p>
            <a:pPr marL="342900" indent="-342900">
              <a:buAutoNum type="arabicPeriod"/>
            </a:pPr>
            <a:endParaRPr lang="en-GB" dirty="0" smtClean="0"/>
          </a:p>
        </p:txBody>
      </p:sp>
      <p:pic>
        <p:nvPicPr>
          <p:cNvPr id="2" name="Picture 1"/>
          <p:cNvPicPr>
            <a:picLocks noChangeAspect="1"/>
          </p:cNvPicPr>
          <p:nvPr/>
        </p:nvPicPr>
        <p:blipFill>
          <a:blip r:embed="rId2"/>
          <a:stretch>
            <a:fillRect/>
          </a:stretch>
        </p:blipFill>
        <p:spPr>
          <a:xfrm>
            <a:off x="91250" y="75629"/>
            <a:ext cx="8452766" cy="6453187"/>
          </a:xfrm>
          <a:prstGeom prst="rect">
            <a:avLst/>
          </a:prstGeom>
        </p:spPr>
      </p:pic>
    </p:spTree>
    <p:extLst>
      <p:ext uri="{BB962C8B-B14F-4D97-AF65-F5344CB8AC3E}">
        <p14:creationId xmlns:p14="http://schemas.microsoft.com/office/powerpoint/2010/main" val="616140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681176" y="420623"/>
            <a:ext cx="3300984" cy="2031325"/>
          </a:xfrm>
          <a:prstGeom prst="rect">
            <a:avLst/>
          </a:prstGeom>
          <a:noFill/>
        </p:spPr>
        <p:txBody>
          <a:bodyPr wrap="square" rtlCol="0">
            <a:spAutoFit/>
          </a:bodyPr>
          <a:lstStyle/>
          <a:p>
            <a:pPr marL="342900" indent="-342900">
              <a:buAutoNum type="arabicPeriod"/>
            </a:pPr>
            <a:r>
              <a:rPr lang="en-GB" dirty="0" smtClean="0"/>
              <a:t>Using the </a:t>
            </a:r>
            <a:r>
              <a:rPr lang="en-GB" dirty="0" err="1" smtClean="0"/>
              <a:t>NuGet</a:t>
            </a:r>
            <a:r>
              <a:rPr lang="en-GB" dirty="0" smtClean="0"/>
              <a:t> website, you can upload your auto-generated </a:t>
            </a:r>
            <a:r>
              <a:rPr lang="en-GB" dirty="0" err="1" smtClean="0"/>
              <a:t>NuGet</a:t>
            </a:r>
            <a:r>
              <a:rPr lang="en-GB" dirty="0" smtClean="0"/>
              <a:t> package file to your account so that everyone can use</a:t>
            </a:r>
          </a:p>
          <a:p>
            <a:endParaRPr lang="en-GB" dirty="0" smtClean="0"/>
          </a:p>
          <a:p>
            <a:pPr marL="342900" indent="-342900">
              <a:buAutoNum type="arabicPeriod"/>
            </a:pPr>
            <a:endParaRPr lang="en-GB" dirty="0" smtClean="0"/>
          </a:p>
        </p:txBody>
      </p:sp>
      <p:pic>
        <p:nvPicPr>
          <p:cNvPr id="3" name="Picture 2"/>
          <p:cNvPicPr>
            <a:picLocks noChangeAspect="1"/>
          </p:cNvPicPr>
          <p:nvPr/>
        </p:nvPicPr>
        <p:blipFill>
          <a:blip r:embed="rId2"/>
          <a:stretch>
            <a:fillRect/>
          </a:stretch>
        </p:blipFill>
        <p:spPr>
          <a:xfrm>
            <a:off x="86487" y="84773"/>
            <a:ext cx="8459757" cy="6453187"/>
          </a:xfrm>
          <a:prstGeom prst="rect">
            <a:avLst/>
          </a:prstGeom>
        </p:spPr>
      </p:pic>
    </p:spTree>
    <p:extLst>
      <p:ext uri="{BB962C8B-B14F-4D97-AF65-F5344CB8AC3E}">
        <p14:creationId xmlns:p14="http://schemas.microsoft.com/office/powerpoint/2010/main" val="10795380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681176" y="420623"/>
            <a:ext cx="3300984" cy="1754326"/>
          </a:xfrm>
          <a:prstGeom prst="rect">
            <a:avLst/>
          </a:prstGeom>
          <a:noFill/>
        </p:spPr>
        <p:txBody>
          <a:bodyPr wrap="square" rtlCol="0">
            <a:spAutoFit/>
          </a:bodyPr>
          <a:lstStyle/>
          <a:p>
            <a:pPr marL="342900" indent="-342900">
              <a:buAutoNum type="arabicPeriod"/>
            </a:pPr>
            <a:r>
              <a:rPr lang="en-GB" dirty="0" smtClean="0"/>
              <a:t>Using bog standard skills create a new Umbraco package using your test website. </a:t>
            </a:r>
          </a:p>
          <a:p>
            <a:endParaRPr lang="en-GB" dirty="0" smtClean="0"/>
          </a:p>
          <a:p>
            <a:pPr marL="342900" indent="-342900">
              <a:buAutoNum type="arabicPeriod"/>
            </a:pPr>
            <a:endParaRPr lang="en-GB" dirty="0" smtClean="0"/>
          </a:p>
        </p:txBody>
      </p:sp>
      <p:pic>
        <p:nvPicPr>
          <p:cNvPr id="2" name="Picture 1"/>
          <p:cNvPicPr>
            <a:picLocks noChangeAspect="1"/>
          </p:cNvPicPr>
          <p:nvPr/>
        </p:nvPicPr>
        <p:blipFill>
          <a:blip r:embed="rId2"/>
          <a:stretch>
            <a:fillRect/>
          </a:stretch>
        </p:blipFill>
        <p:spPr>
          <a:xfrm>
            <a:off x="104775" y="66484"/>
            <a:ext cx="8508873" cy="6490653"/>
          </a:xfrm>
          <a:prstGeom prst="rect">
            <a:avLst/>
          </a:prstGeom>
        </p:spPr>
      </p:pic>
    </p:spTree>
    <p:extLst>
      <p:ext uri="{BB962C8B-B14F-4D97-AF65-F5344CB8AC3E}">
        <p14:creationId xmlns:p14="http://schemas.microsoft.com/office/powerpoint/2010/main" val="392860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681176" y="420623"/>
            <a:ext cx="3300984" cy="5078313"/>
          </a:xfrm>
          <a:prstGeom prst="rect">
            <a:avLst/>
          </a:prstGeom>
          <a:noFill/>
        </p:spPr>
        <p:txBody>
          <a:bodyPr wrap="square" rtlCol="0">
            <a:spAutoFit/>
          </a:bodyPr>
          <a:lstStyle/>
          <a:p>
            <a:pPr marL="342900" indent="-342900">
              <a:buAutoNum type="arabicPeriod"/>
            </a:pPr>
            <a:r>
              <a:rPr lang="en-GB" dirty="0" smtClean="0"/>
              <a:t>Under package files. Include all the static files in </a:t>
            </a:r>
            <a:r>
              <a:rPr lang="en-GB" dirty="0" err="1" smtClean="0"/>
              <a:t>App_Plugins</a:t>
            </a:r>
            <a:endParaRPr lang="en-GB" dirty="0"/>
          </a:p>
          <a:p>
            <a:pPr marL="342900" indent="-342900">
              <a:buAutoNum type="arabicPeriod"/>
            </a:pPr>
            <a:r>
              <a:rPr lang="en-GB" dirty="0" smtClean="0"/>
              <a:t>Also include your </a:t>
            </a:r>
            <a:r>
              <a:rPr lang="en-GB" dirty="0" err="1" smtClean="0"/>
              <a:t>dll</a:t>
            </a:r>
            <a:r>
              <a:rPr lang="en-GB" dirty="0" smtClean="0"/>
              <a:t> file.</a:t>
            </a:r>
          </a:p>
          <a:p>
            <a:pPr marL="342900" indent="-342900">
              <a:buAutoNum type="arabicPeriod"/>
            </a:pPr>
            <a:r>
              <a:rPr lang="en-GB" dirty="0" smtClean="0"/>
              <a:t>When happy, press Save and Publish buttons. You will be sent a download file that contains your new Umbraco Package. This is ready to be given to others.</a:t>
            </a:r>
          </a:p>
          <a:p>
            <a:endParaRPr lang="en-GB" dirty="0" smtClean="0"/>
          </a:p>
          <a:p>
            <a:r>
              <a:rPr lang="en-GB" dirty="0" smtClean="0"/>
              <a:t>NOTE: This package shown in screenshot </a:t>
            </a:r>
            <a:r>
              <a:rPr lang="en-GB" dirty="0" err="1" smtClean="0"/>
              <a:t>actuall</a:t>
            </a:r>
            <a:r>
              <a:rPr lang="en-GB" dirty="0" smtClean="0"/>
              <a:t> contains 4 separate plugins… there is no limit to what files you can put into an Umbraco package.</a:t>
            </a:r>
          </a:p>
          <a:p>
            <a:endParaRPr lang="en-GB" dirty="0" smtClean="0"/>
          </a:p>
          <a:p>
            <a:pPr marL="342900" indent="-342900">
              <a:buAutoNum type="arabicPeriod"/>
            </a:pPr>
            <a:endParaRPr lang="en-GB" dirty="0" smtClean="0"/>
          </a:p>
        </p:txBody>
      </p:sp>
      <p:pic>
        <p:nvPicPr>
          <p:cNvPr id="3" name="Picture 2"/>
          <p:cNvPicPr>
            <a:picLocks noChangeAspect="1"/>
          </p:cNvPicPr>
          <p:nvPr/>
        </p:nvPicPr>
        <p:blipFill>
          <a:blip r:embed="rId2"/>
          <a:stretch>
            <a:fillRect/>
          </a:stretch>
        </p:blipFill>
        <p:spPr>
          <a:xfrm>
            <a:off x="77343" y="84772"/>
            <a:ext cx="8603833" cy="6563089"/>
          </a:xfrm>
          <a:prstGeom prst="rect">
            <a:avLst/>
          </a:prstGeom>
        </p:spPr>
      </p:pic>
    </p:spTree>
    <p:extLst>
      <p:ext uri="{BB962C8B-B14F-4D97-AF65-F5344CB8AC3E}">
        <p14:creationId xmlns:p14="http://schemas.microsoft.com/office/powerpoint/2010/main" val="1554700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1249" y="84773"/>
            <a:ext cx="8421815" cy="6429558"/>
          </a:xfrm>
          <a:prstGeom prst="rect">
            <a:avLst/>
          </a:prstGeom>
        </p:spPr>
      </p:pic>
      <p:sp>
        <p:nvSpPr>
          <p:cNvPr id="5" name="TextBox 4"/>
          <p:cNvSpPr txBox="1"/>
          <p:nvPr/>
        </p:nvSpPr>
        <p:spPr>
          <a:xfrm>
            <a:off x="8631936" y="429767"/>
            <a:ext cx="3300984" cy="5078313"/>
          </a:xfrm>
          <a:prstGeom prst="rect">
            <a:avLst/>
          </a:prstGeom>
          <a:noFill/>
        </p:spPr>
        <p:txBody>
          <a:bodyPr wrap="square" rtlCol="0">
            <a:spAutoFit/>
          </a:bodyPr>
          <a:lstStyle/>
          <a:p>
            <a:pPr marL="342900" indent="-342900">
              <a:buAutoNum type="arabicPeriod"/>
            </a:pPr>
            <a:r>
              <a:rPr lang="en-GB" dirty="0" smtClean="0"/>
              <a:t>Make a new class library project</a:t>
            </a:r>
          </a:p>
          <a:p>
            <a:pPr marL="342900" indent="-342900">
              <a:buAutoNum type="arabicPeriod"/>
            </a:pPr>
            <a:r>
              <a:rPr lang="en-GB" dirty="0" smtClean="0"/>
              <a:t>Install </a:t>
            </a:r>
            <a:r>
              <a:rPr lang="en-GB" dirty="0" err="1" smtClean="0"/>
              <a:t>Umbraco.Core</a:t>
            </a:r>
            <a:r>
              <a:rPr lang="en-GB" dirty="0" smtClean="0"/>
              <a:t> using </a:t>
            </a:r>
            <a:r>
              <a:rPr lang="en-GB" dirty="0" err="1" smtClean="0"/>
              <a:t>Nuget</a:t>
            </a:r>
            <a:endParaRPr lang="en-GB" dirty="0" smtClean="0"/>
          </a:p>
          <a:p>
            <a:pPr marL="342900" indent="-342900">
              <a:buAutoNum type="arabicPeriod"/>
            </a:pPr>
            <a:r>
              <a:rPr lang="en-GB" dirty="0" smtClean="0"/>
              <a:t>Make an </a:t>
            </a:r>
            <a:r>
              <a:rPr lang="en-GB" dirty="0" err="1" smtClean="0"/>
              <a:t>App_Plugins</a:t>
            </a:r>
            <a:r>
              <a:rPr lang="en-GB" dirty="0" smtClean="0"/>
              <a:t> Folder</a:t>
            </a:r>
          </a:p>
          <a:p>
            <a:pPr marL="342900" indent="-342900">
              <a:buAutoNum type="arabicPeriod"/>
            </a:pPr>
            <a:r>
              <a:rPr lang="en-GB" dirty="0" smtClean="0"/>
              <a:t>Add the static files that will end up in the </a:t>
            </a:r>
            <a:r>
              <a:rPr lang="en-GB" dirty="0" err="1" smtClean="0"/>
              <a:t>App_Plugins</a:t>
            </a:r>
            <a:r>
              <a:rPr lang="en-GB" dirty="0" smtClean="0"/>
              <a:t> Folder when installed. Everything else in the class library will create a </a:t>
            </a:r>
            <a:r>
              <a:rPr lang="en-GB" dirty="0" err="1" smtClean="0"/>
              <a:t>dll</a:t>
            </a:r>
            <a:r>
              <a:rPr lang="en-GB" dirty="0" smtClean="0"/>
              <a:t> that will end up in the bin folder of the Umbraco site.</a:t>
            </a:r>
          </a:p>
          <a:p>
            <a:pPr marL="342900" indent="-342900">
              <a:buAutoNum type="arabicPeriod"/>
            </a:pPr>
            <a:r>
              <a:rPr lang="en-GB" dirty="0" smtClean="0"/>
              <a:t>Create a </a:t>
            </a:r>
            <a:r>
              <a:rPr lang="en-GB" dirty="0" err="1" smtClean="0"/>
              <a:t>nuspec</a:t>
            </a:r>
            <a:r>
              <a:rPr lang="en-GB" dirty="0" smtClean="0"/>
              <a:t> file, that will auto generate a </a:t>
            </a:r>
            <a:r>
              <a:rPr lang="en-GB" dirty="0" err="1" smtClean="0"/>
              <a:t>Nuget</a:t>
            </a:r>
            <a:r>
              <a:rPr lang="en-GB" dirty="0" smtClean="0"/>
              <a:t> File – Notice the &lt;file&gt; command on Line 22, which embeds all the static files into the </a:t>
            </a:r>
            <a:r>
              <a:rPr lang="en-GB" dirty="0" err="1" smtClean="0"/>
              <a:t>NuGet</a:t>
            </a:r>
            <a:r>
              <a:rPr lang="en-GB" dirty="0" smtClean="0"/>
              <a:t> package</a:t>
            </a:r>
            <a:endParaRPr lang="en-GB" dirty="0"/>
          </a:p>
        </p:txBody>
      </p:sp>
    </p:spTree>
    <p:extLst>
      <p:ext uri="{BB962C8B-B14F-4D97-AF65-F5344CB8AC3E}">
        <p14:creationId xmlns:p14="http://schemas.microsoft.com/office/powerpoint/2010/main" val="1824132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681176" y="420623"/>
            <a:ext cx="3300984" cy="1754326"/>
          </a:xfrm>
          <a:prstGeom prst="rect">
            <a:avLst/>
          </a:prstGeom>
          <a:noFill/>
        </p:spPr>
        <p:txBody>
          <a:bodyPr wrap="square" rtlCol="0">
            <a:spAutoFit/>
          </a:bodyPr>
          <a:lstStyle/>
          <a:p>
            <a:pPr marL="342900" indent="-342900">
              <a:buAutoNum type="arabicPeriod"/>
            </a:pPr>
            <a:r>
              <a:rPr lang="en-GB" dirty="0" smtClean="0"/>
              <a:t>In http://our.umbraco.org you can create a new package and upload your Umbraco Package</a:t>
            </a:r>
          </a:p>
          <a:p>
            <a:endParaRPr lang="en-GB" dirty="0" smtClean="0"/>
          </a:p>
          <a:p>
            <a:pPr marL="342900" indent="-342900">
              <a:buAutoNum type="arabicPeriod"/>
            </a:pPr>
            <a:endParaRPr lang="en-GB" dirty="0" smtClean="0"/>
          </a:p>
        </p:txBody>
      </p:sp>
      <p:pic>
        <p:nvPicPr>
          <p:cNvPr id="2" name="Picture 1"/>
          <p:cNvPicPr>
            <a:picLocks noChangeAspect="1"/>
          </p:cNvPicPr>
          <p:nvPr/>
        </p:nvPicPr>
        <p:blipFill>
          <a:blip r:embed="rId2"/>
          <a:stretch>
            <a:fillRect/>
          </a:stretch>
        </p:blipFill>
        <p:spPr>
          <a:xfrm>
            <a:off x="123063" y="139637"/>
            <a:ext cx="8267963" cy="6306884"/>
          </a:xfrm>
          <a:prstGeom prst="rect">
            <a:avLst/>
          </a:prstGeom>
        </p:spPr>
      </p:pic>
    </p:spTree>
    <p:extLst>
      <p:ext uri="{BB962C8B-B14F-4D97-AF65-F5344CB8AC3E}">
        <p14:creationId xmlns:p14="http://schemas.microsoft.com/office/powerpoint/2010/main" val="3111309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631936" y="429767"/>
            <a:ext cx="3300984" cy="2862322"/>
          </a:xfrm>
          <a:prstGeom prst="rect">
            <a:avLst/>
          </a:prstGeom>
          <a:noFill/>
        </p:spPr>
        <p:txBody>
          <a:bodyPr wrap="square" rtlCol="0">
            <a:spAutoFit/>
          </a:bodyPr>
          <a:lstStyle/>
          <a:p>
            <a:pPr marL="342900" indent="-342900">
              <a:buAutoNum type="arabicPeriod"/>
            </a:pPr>
            <a:r>
              <a:rPr lang="en-GB" dirty="0" smtClean="0"/>
              <a:t>Create a class file</a:t>
            </a:r>
          </a:p>
          <a:p>
            <a:pPr marL="342900" indent="-342900">
              <a:buAutoNum type="arabicPeriod"/>
            </a:pPr>
            <a:r>
              <a:rPr lang="en-GB" dirty="0" smtClean="0"/>
              <a:t>Inherit from </a:t>
            </a:r>
            <a:r>
              <a:rPr lang="en-GB" dirty="0" err="1" smtClean="0"/>
              <a:t>PropertyEditor</a:t>
            </a:r>
            <a:r>
              <a:rPr lang="en-GB" dirty="0" smtClean="0"/>
              <a:t> class</a:t>
            </a:r>
          </a:p>
          <a:p>
            <a:pPr marL="342900" indent="-342900">
              <a:buAutoNum type="arabicPeriod"/>
            </a:pPr>
            <a:r>
              <a:rPr lang="en-GB" dirty="0" smtClean="0"/>
              <a:t>Decorate class. Note the use of a cache parameter on filenames to force browsers to load the latest version of each file, if the user updates this package from a previous version</a:t>
            </a:r>
          </a:p>
        </p:txBody>
      </p:sp>
      <p:pic>
        <p:nvPicPr>
          <p:cNvPr id="4" name="Picture 3"/>
          <p:cNvPicPr>
            <a:picLocks noChangeAspect="1"/>
          </p:cNvPicPr>
          <p:nvPr/>
        </p:nvPicPr>
        <p:blipFill>
          <a:blip r:embed="rId2"/>
          <a:stretch>
            <a:fillRect/>
          </a:stretch>
        </p:blipFill>
        <p:spPr>
          <a:xfrm>
            <a:off x="82296" y="93571"/>
            <a:ext cx="8549039" cy="6526686"/>
          </a:xfrm>
          <a:prstGeom prst="rect">
            <a:avLst/>
          </a:prstGeom>
        </p:spPr>
      </p:pic>
    </p:spTree>
    <p:extLst>
      <p:ext uri="{BB962C8B-B14F-4D97-AF65-F5344CB8AC3E}">
        <p14:creationId xmlns:p14="http://schemas.microsoft.com/office/powerpoint/2010/main" val="470658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631936" y="429767"/>
            <a:ext cx="3300984" cy="1754326"/>
          </a:xfrm>
          <a:prstGeom prst="rect">
            <a:avLst/>
          </a:prstGeom>
          <a:noFill/>
        </p:spPr>
        <p:txBody>
          <a:bodyPr wrap="square" rtlCol="0">
            <a:spAutoFit/>
          </a:bodyPr>
          <a:lstStyle/>
          <a:p>
            <a:pPr marL="342900" indent="-342900">
              <a:buAutoNum type="arabicPeriod"/>
            </a:pPr>
            <a:r>
              <a:rPr lang="en-GB" dirty="0" smtClean="0"/>
              <a:t>Put html in html file</a:t>
            </a:r>
          </a:p>
          <a:p>
            <a:pPr marL="342900" indent="-342900">
              <a:buAutoNum type="arabicPeriod"/>
            </a:pPr>
            <a:r>
              <a:rPr lang="en-GB" dirty="0" smtClean="0"/>
              <a:t>Notice the ng-controller attribute, this is Angular 1. It informs what </a:t>
            </a:r>
            <a:r>
              <a:rPr lang="en-GB" dirty="0" err="1" smtClean="0"/>
              <a:t>javascript</a:t>
            </a:r>
            <a:r>
              <a:rPr lang="en-GB" dirty="0" smtClean="0"/>
              <a:t> will run when this html is viewed</a:t>
            </a:r>
          </a:p>
          <a:p>
            <a:pPr marL="342900" indent="-342900">
              <a:buAutoNum type="arabicPeriod"/>
            </a:pPr>
            <a:endParaRPr lang="en-GB" dirty="0" smtClean="0"/>
          </a:p>
        </p:txBody>
      </p:sp>
      <p:pic>
        <p:nvPicPr>
          <p:cNvPr id="2" name="Picture 1"/>
          <p:cNvPicPr>
            <a:picLocks noChangeAspect="1"/>
          </p:cNvPicPr>
          <p:nvPr/>
        </p:nvPicPr>
        <p:blipFill>
          <a:blip r:embed="rId2"/>
          <a:stretch>
            <a:fillRect/>
          </a:stretch>
        </p:blipFill>
        <p:spPr>
          <a:xfrm>
            <a:off x="100584" y="95439"/>
            <a:ext cx="8498681" cy="6488241"/>
          </a:xfrm>
          <a:prstGeom prst="rect">
            <a:avLst/>
          </a:prstGeom>
        </p:spPr>
      </p:pic>
    </p:spTree>
    <p:extLst>
      <p:ext uri="{BB962C8B-B14F-4D97-AF65-F5344CB8AC3E}">
        <p14:creationId xmlns:p14="http://schemas.microsoft.com/office/powerpoint/2010/main" val="2489695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631936" y="429767"/>
            <a:ext cx="3300984" cy="1477328"/>
          </a:xfrm>
          <a:prstGeom prst="rect">
            <a:avLst/>
          </a:prstGeom>
          <a:noFill/>
        </p:spPr>
        <p:txBody>
          <a:bodyPr wrap="square" rtlCol="0">
            <a:spAutoFit/>
          </a:bodyPr>
          <a:lstStyle/>
          <a:p>
            <a:pPr marL="342900" indent="-342900">
              <a:buAutoNum type="arabicPeriod"/>
            </a:pPr>
            <a:r>
              <a:rPr lang="en-GB" dirty="0" smtClean="0"/>
              <a:t>This is the </a:t>
            </a:r>
            <a:r>
              <a:rPr lang="en-GB" dirty="0" err="1" smtClean="0"/>
              <a:t>javascript</a:t>
            </a:r>
            <a:r>
              <a:rPr lang="en-GB" dirty="0" smtClean="0"/>
              <a:t> file, it has the Angular 1 code that runs when the html is viewed</a:t>
            </a:r>
          </a:p>
          <a:p>
            <a:endParaRPr lang="en-GB" dirty="0" smtClean="0"/>
          </a:p>
          <a:p>
            <a:pPr marL="342900" indent="-342900">
              <a:buAutoNum type="arabicPeriod"/>
            </a:pPr>
            <a:endParaRPr lang="en-GB" dirty="0" smtClean="0"/>
          </a:p>
        </p:txBody>
      </p:sp>
      <p:pic>
        <p:nvPicPr>
          <p:cNvPr id="3" name="Picture 2"/>
          <p:cNvPicPr>
            <a:picLocks noChangeAspect="1"/>
          </p:cNvPicPr>
          <p:nvPr/>
        </p:nvPicPr>
        <p:blipFill>
          <a:blip r:embed="rId2"/>
          <a:stretch>
            <a:fillRect/>
          </a:stretch>
        </p:blipFill>
        <p:spPr>
          <a:xfrm>
            <a:off x="91249" y="112204"/>
            <a:ext cx="8540687" cy="6520309"/>
          </a:xfrm>
          <a:prstGeom prst="rect">
            <a:avLst/>
          </a:prstGeom>
        </p:spPr>
      </p:pic>
    </p:spTree>
    <p:extLst>
      <p:ext uri="{BB962C8B-B14F-4D97-AF65-F5344CB8AC3E}">
        <p14:creationId xmlns:p14="http://schemas.microsoft.com/office/powerpoint/2010/main" val="3981204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631936" y="429767"/>
            <a:ext cx="3300984" cy="3970318"/>
          </a:xfrm>
          <a:prstGeom prst="rect">
            <a:avLst/>
          </a:prstGeom>
          <a:noFill/>
        </p:spPr>
        <p:txBody>
          <a:bodyPr wrap="square" rtlCol="0">
            <a:spAutoFit/>
          </a:bodyPr>
          <a:lstStyle/>
          <a:p>
            <a:pPr marL="342900" indent="-342900">
              <a:buAutoNum type="arabicPeriod"/>
            </a:pPr>
            <a:r>
              <a:rPr lang="en-GB" dirty="0" smtClean="0"/>
              <a:t>Umbraco will load any language files it can find in the </a:t>
            </a:r>
            <a:r>
              <a:rPr lang="en-GB" dirty="0" err="1" smtClean="0"/>
              <a:t>App_Plugins</a:t>
            </a:r>
            <a:r>
              <a:rPr lang="en-GB" dirty="0" smtClean="0"/>
              <a:t> folder as long as they are in a /</a:t>
            </a:r>
            <a:r>
              <a:rPr lang="en-GB" dirty="0" err="1" smtClean="0"/>
              <a:t>lang</a:t>
            </a:r>
            <a:r>
              <a:rPr lang="en-GB" dirty="0" smtClean="0"/>
              <a:t>/ folder and have a name that matches a culture.</a:t>
            </a:r>
          </a:p>
          <a:p>
            <a:pPr marL="342900" indent="-342900">
              <a:buAutoNum type="arabicPeriod"/>
            </a:pPr>
            <a:r>
              <a:rPr lang="en-GB" dirty="0" smtClean="0"/>
              <a:t>Its is much quicker to start the language file at the same time as the writing the package, then going through an existing package adding language strings.</a:t>
            </a:r>
          </a:p>
          <a:p>
            <a:endParaRPr lang="en-GB" dirty="0" smtClean="0"/>
          </a:p>
          <a:p>
            <a:pPr marL="342900" indent="-342900">
              <a:buAutoNum type="arabicPeriod"/>
            </a:pPr>
            <a:endParaRPr lang="en-GB" dirty="0" smtClean="0"/>
          </a:p>
        </p:txBody>
      </p:sp>
      <p:pic>
        <p:nvPicPr>
          <p:cNvPr id="2" name="Picture 1"/>
          <p:cNvPicPr>
            <a:picLocks noChangeAspect="1"/>
          </p:cNvPicPr>
          <p:nvPr/>
        </p:nvPicPr>
        <p:blipFill>
          <a:blip r:embed="rId2"/>
          <a:stretch>
            <a:fillRect/>
          </a:stretch>
        </p:blipFill>
        <p:spPr>
          <a:xfrm>
            <a:off x="94703" y="100584"/>
            <a:ext cx="8445793" cy="6447864"/>
          </a:xfrm>
          <a:prstGeom prst="rect">
            <a:avLst/>
          </a:prstGeom>
        </p:spPr>
      </p:pic>
    </p:spTree>
    <p:extLst>
      <p:ext uri="{BB962C8B-B14F-4D97-AF65-F5344CB8AC3E}">
        <p14:creationId xmlns:p14="http://schemas.microsoft.com/office/powerpoint/2010/main" val="543300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631936" y="429767"/>
            <a:ext cx="3300984" cy="3970318"/>
          </a:xfrm>
          <a:prstGeom prst="rect">
            <a:avLst/>
          </a:prstGeom>
          <a:noFill/>
        </p:spPr>
        <p:txBody>
          <a:bodyPr wrap="square" rtlCol="0">
            <a:spAutoFit/>
          </a:bodyPr>
          <a:lstStyle/>
          <a:p>
            <a:pPr marL="342900" indent="-342900">
              <a:buAutoNum type="arabicPeriod"/>
            </a:pPr>
            <a:r>
              <a:rPr lang="en-GB" dirty="0" smtClean="0"/>
              <a:t>At some point you will want a strongly typed view of your new property type. This is simple to do, just inherit from </a:t>
            </a:r>
            <a:r>
              <a:rPr lang="en-GB" dirty="0" err="1" smtClean="0"/>
              <a:t>IPropertyValueConvertor</a:t>
            </a:r>
            <a:r>
              <a:rPr lang="en-GB" dirty="0" smtClean="0"/>
              <a:t> and set the Alias Type to the name of your Property. Your code will now be automatically run whenever Umbraco wishes to </a:t>
            </a:r>
            <a:r>
              <a:rPr lang="en-GB" dirty="0" err="1" smtClean="0"/>
              <a:t>deserialize</a:t>
            </a:r>
            <a:r>
              <a:rPr lang="en-GB" dirty="0" smtClean="0"/>
              <a:t> your </a:t>
            </a:r>
            <a:r>
              <a:rPr lang="en-GB" dirty="0" err="1" smtClean="0"/>
              <a:t>datatype</a:t>
            </a:r>
            <a:endParaRPr lang="en-GB" dirty="0" smtClean="0"/>
          </a:p>
          <a:p>
            <a:pPr marL="342900" indent="-342900">
              <a:buAutoNum type="arabicPeriod"/>
            </a:pPr>
            <a:endParaRPr lang="en-GB" dirty="0" smtClean="0"/>
          </a:p>
          <a:p>
            <a:endParaRPr lang="en-GB" dirty="0" smtClean="0"/>
          </a:p>
          <a:p>
            <a:pPr marL="342900" indent="-342900">
              <a:buAutoNum type="arabicPeriod"/>
            </a:pPr>
            <a:endParaRPr lang="en-GB" dirty="0" smtClean="0"/>
          </a:p>
        </p:txBody>
      </p:sp>
      <p:pic>
        <p:nvPicPr>
          <p:cNvPr id="3" name="Picture 2"/>
          <p:cNvPicPr>
            <a:picLocks noChangeAspect="1"/>
          </p:cNvPicPr>
          <p:nvPr/>
        </p:nvPicPr>
        <p:blipFill>
          <a:blip r:embed="rId2"/>
          <a:stretch>
            <a:fillRect/>
          </a:stretch>
        </p:blipFill>
        <p:spPr>
          <a:xfrm>
            <a:off x="100394" y="167069"/>
            <a:ext cx="8117402" cy="6197156"/>
          </a:xfrm>
          <a:prstGeom prst="rect">
            <a:avLst/>
          </a:prstGeom>
        </p:spPr>
      </p:pic>
    </p:spTree>
    <p:extLst>
      <p:ext uri="{BB962C8B-B14F-4D97-AF65-F5344CB8AC3E}">
        <p14:creationId xmlns:p14="http://schemas.microsoft.com/office/powerpoint/2010/main" val="3685520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631936" y="429767"/>
            <a:ext cx="3300984" cy="3970318"/>
          </a:xfrm>
          <a:prstGeom prst="rect">
            <a:avLst/>
          </a:prstGeom>
          <a:noFill/>
        </p:spPr>
        <p:txBody>
          <a:bodyPr wrap="square" rtlCol="0">
            <a:spAutoFit/>
          </a:bodyPr>
          <a:lstStyle/>
          <a:p>
            <a:pPr marL="342900" indent="-342900">
              <a:buAutoNum type="arabicPeriod"/>
            </a:pPr>
            <a:r>
              <a:rPr lang="en-GB" dirty="0" smtClean="0"/>
              <a:t>At some point you will want a strongly typed view of your new property type. This is simple to do, just inherit from </a:t>
            </a:r>
            <a:r>
              <a:rPr lang="en-GB" dirty="0" err="1" smtClean="0"/>
              <a:t>IPropertyValueConvertor</a:t>
            </a:r>
            <a:r>
              <a:rPr lang="en-GB" dirty="0" smtClean="0"/>
              <a:t> and set the Alias Type to the name of your Property. Your code will now be automatically run whenever Umbraco wishes to </a:t>
            </a:r>
            <a:r>
              <a:rPr lang="en-GB" dirty="0" err="1" smtClean="0"/>
              <a:t>deserialize</a:t>
            </a:r>
            <a:r>
              <a:rPr lang="en-GB" dirty="0" smtClean="0"/>
              <a:t> your </a:t>
            </a:r>
            <a:r>
              <a:rPr lang="en-GB" dirty="0" err="1" smtClean="0"/>
              <a:t>datatype</a:t>
            </a:r>
            <a:endParaRPr lang="en-GB" dirty="0" smtClean="0"/>
          </a:p>
          <a:p>
            <a:pPr marL="342900" indent="-342900">
              <a:buAutoNum type="arabicPeriod"/>
            </a:pPr>
            <a:endParaRPr lang="en-GB" dirty="0" smtClean="0"/>
          </a:p>
          <a:p>
            <a:endParaRPr lang="en-GB" dirty="0" smtClean="0"/>
          </a:p>
          <a:p>
            <a:pPr marL="342900" indent="-342900">
              <a:buAutoNum type="arabicPeriod"/>
            </a:pPr>
            <a:endParaRPr lang="en-GB" dirty="0" smtClean="0"/>
          </a:p>
        </p:txBody>
      </p:sp>
      <p:pic>
        <p:nvPicPr>
          <p:cNvPr id="3" name="Picture 2"/>
          <p:cNvPicPr>
            <a:picLocks noChangeAspect="1"/>
          </p:cNvPicPr>
          <p:nvPr/>
        </p:nvPicPr>
        <p:blipFill>
          <a:blip r:embed="rId2"/>
          <a:stretch>
            <a:fillRect/>
          </a:stretch>
        </p:blipFill>
        <p:spPr>
          <a:xfrm>
            <a:off x="100394" y="167069"/>
            <a:ext cx="8117402" cy="6197156"/>
          </a:xfrm>
          <a:prstGeom prst="rect">
            <a:avLst/>
          </a:prstGeom>
        </p:spPr>
      </p:pic>
    </p:spTree>
    <p:extLst>
      <p:ext uri="{BB962C8B-B14F-4D97-AF65-F5344CB8AC3E}">
        <p14:creationId xmlns:p14="http://schemas.microsoft.com/office/powerpoint/2010/main" val="2021981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631936" y="429767"/>
            <a:ext cx="3300984" cy="3970318"/>
          </a:xfrm>
          <a:prstGeom prst="rect">
            <a:avLst/>
          </a:prstGeom>
          <a:noFill/>
        </p:spPr>
        <p:txBody>
          <a:bodyPr wrap="square" rtlCol="0">
            <a:spAutoFit/>
          </a:bodyPr>
          <a:lstStyle/>
          <a:p>
            <a:pPr marL="342900" indent="-342900">
              <a:buAutoNum type="arabicPeriod"/>
            </a:pPr>
            <a:r>
              <a:rPr lang="en-GB" dirty="0" smtClean="0"/>
              <a:t>At some point you will want a strongly typed view of your new property type. This is simple to do, just inherit from </a:t>
            </a:r>
            <a:r>
              <a:rPr lang="en-GB" dirty="0" err="1" smtClean="0"/>
              <a:t>IPropertyValueConvertor</a:t>
            </a:r>
            <a:r>
              <a:rPr lang="en-GB" dirty="0" smtClean="0"/>
              <a:t> and set the Alias Type to the name of your Property. Your code will now be automatically run whenever Umbraco wishes to </a:t>
            </a:r>
            <a:r>
              <a:rPr lang="en-GB" dirty="0" err="1" smtClean="0"/>
              <a:t>deserialize</a:t>
            </a:r>
            <a:r>
              <a:rPr lang="en-GB" dirty="0" smtClean="0"/>
              <a:t> your </a:t>
            </a:r>
            <a:r>
              <a:rPr lang="en-GB" dirty="0" err="1" smtClean="0"/>
              <a:t>datatype</a:t>
            </a:r>
            <a:endParaRPr lang="en-GB" dirty="0" smtClean="0"/>
          </a:p>
          <a:p>
            <a:pPr marL="342900" indent="-342900">
              <a:buAutoNum type="arabicPeriod"/>
            </a:pPr>
            <a:endParaRPr lang="en-GB" dirty="0" smtClean="0"/>
          </a:p>
          <a:p>
            <a:endParaRPr lang="en-GB" dirty="0" smtClean="0"/>
          </a:p>
          <a:p>
            <a:pPr marL="342900" indent="-342900">
              <a:buAutoNum type="arabicPeriod"/>
            </a:pPr>
            <a:endParaRPr lang="en-GB" dirty="0" smtClean="0"/>
          </a:p>
        </p:txBody>
      </p:sp>
      <p:pic>
        <p:nvPicPr>
          <p:cNvPr id="3" name="Picture 2"/>
          <p:cNvPicPr>
            <a:picLocks noChangeAspect="1"/>
          </p:cNvPicPr>
          <p:nvPr/>
        </p:nvPicPr>
        <p:blipFill>
          <a:blip r:embed="rId2"/>
          <a:stretch>
            <a:fillRect/>
          </a:stretch>
        </p:blipFill>
        <p:spPr>
          <a:xfrm>
            <a:off x="100394" y="167069"/>
            <a:ext cx="8117402" cy="6197156"/>
          </a:xfrm>
          <a:prstGeom prst="rect">
            <a:avLst/>
          </a:prstGeom>
        </p:spPr>
      </p:pic>
    </p:spTree>
    <p:extLst>
      <p:ext uri="{BB962C8B-B14F-4D97-AF65-F5344CB8AC3E}">
        <p14:creationId xmlns:p14="http://schemas.microsoft.com/office/powerpoint/2010/main" val="24879369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819</Words>
  <Application>Microsoft Office PowerPoint</Application>
  <PresentationFormat>Widescreen</PresentationFormat>
  <Paragraphs>49</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How to make a Package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make a Package</dc:title>
  <dc:creator>joniff@hotmail.com</dc:creator>
  <cp:lastModifiedBy>joniff@hotmail.com</cp:lastModifiedBy>
  <cp:revision>12</cp:revision>
  <dcterms:created xsi:type="dcterms:W3CDTF">2017-04-11T12:34:29Z</dcterms:created>
  <dcterms:modified xsi:type="dcterms:W3CDTF">2017-04-11T13:36:32Z</dcterms:modified>
</cp:coreProperties>
</file>