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Black"/>
      <p:bold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Lato Black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Black-boldItalic.fntdata"/><Relationship Id="rId41" Type="http://schemas.openxmlformats.org/officeDocument/2006/relationships/font" Target="fonts/LatoBlack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Black-boldItalic.fntdata"/><Relationship Id="rId27" Type="http://schemas.openxmlformats.org/officeDocument/2006/relationships/font" Target="fonts/Robo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DuNLR_NJv8U?t=3700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DuNLR_NJv8U?t=3700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c9d94701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c9d9470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1feb253a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91feb253a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 Content Page, you can ONLY have ONE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 control allows you to have nested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 can be themselves nested under other layouts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5f1b57d6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95f1b57d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MVC, the controller handles the user input (form Post Data, Routing), but in MVVM the Viewmodel updates the data model directly based on interaction with the view.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View : How to display the UI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ViewModel : Control the flow of interaction between the Model and View.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Model: Creates the Viewmodel, contains the business logic, calls services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Data Binding between Viewmodel and View is 2 way, Command binding from the view to the viewmodel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Detail 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https://youtu.be/DuNLR_NJv8U?t=3700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Anytime something changes in the model, the view is informed, so any bindings are updated.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9897146e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e9897146e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is Stateless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updates 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View posts User Input to 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Controller manipulates Model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92a6f22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92a6f22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e41bc3e5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e41bc3e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also a package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ea70a58c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ea70a58c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e9897146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e9897146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Umbraco Website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e9897146e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e9897146e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Detail 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https://youtu.be/DuNLR_NJv8U?t=3700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Explain how this works,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Then how to use CommunityToolkit.MVVM. Source Generators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Binding can be One way (eg Labels, which change when the viewmodel changes)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Or Two way (change in ViewModel Or View)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9612c2ed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9612c2ed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 Delivery API can expand some properties - with the Expand Parameter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ea70a58cd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ea70a58cd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c9d94701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8c9d94701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Maui like </a:t>
            </a:r>
            <a:r>
              <a:rPr lang="en-GB"/>
              <a:t>a Pneumatic Pteradactyl?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 is silent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Naming things is hard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a70a58c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a70a58c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is also a package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91feb253aa_1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91feb253aa_1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c9d94701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c9d94701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Historically</a:t>
            </a:r>
            <a:r>
              <a:rPr lang="en-GB"/>
              <a:t> Xamarin Forms (single UI), alongside Xamarin.iOs and Xamarin.Android for custom UI.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Originally designed for data entry and capture - forms apps, mostly used by internal apps. Now a lot more powerful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using Maui Blazor in this talk as it’s not the predominant way of building Maui Apps. Performance overhead of running an app inside a browser inside an app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WinUI, WPF, UWP - all options for windows desktop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c9d94701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c9d94701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5fa66e65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5fa66e6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code talks to .NET Maui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it’s a .NET app, it needs a .NET Runtime. Mono (OSS version of the .NET runtime) and traditional .NET CLR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</a:t>
            </a:r>
            <a:r>
              <a:rPr lang="en-GB">
                <a:solidFill>
                  <a:schemeClr val="dk1"/>
                </a:solidFill>
              </a:rPr>
              <a:t>BCL = Base Class Libraries (.NET 6 +, now 7), which depends on the runtime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Platform specific UI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 code can also directly talk to the platform specific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1feb253aa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1feb253aa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MauiProgram called by the platform code. Similar to the Program.cs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5fa66e65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5fa66e65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 Content Page, you can ONLY have ONE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 control allows you to have nested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 can be themselves nested under other layouts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1feb253aa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1feb253aa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 Layout : Size is not explicitly set, expands to fill available width (or height if using horizontal stack layout)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Grid Layout : Elements are </a:t>
            </a:r>
            <a:r>
              <a:rPr lang="en-GB"/>
              <a:t>displayed</a:t>
            </a:r>
            <a:r>
              <a:rPr lang="en-GB"/>
              <a:t> in Rows and Columns, which can have proportional or absolute sizes. Items can have colspans and rowspans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Flex Layout : Displays child elements in a stack, but rows or columns can wrap to the next.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Absolute : Position elements relative to the upper left corner of the container. Should only be used in special situations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Bindable : Bind to a collection of items, and set each items appearance with a data template (advanced)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95fa66e65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95fa66e65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MauiProgram called by the platform code. Similar to the Program.cs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264525" y="1241700"/>
            <a:ext cx="3640800" cy="21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Umbraco </a:t>
            </a:r>
            <a:endParaRPr sz="5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+ MAUI</a:t>
            </a:r>
            <a:endParaRPr sz="24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33400" y="4188325"/>
            <a:ext cx="2262900" cy="7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8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175" y="1467622"/>
            <a:ext cx="1917800" cy="159195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82325" y="1732600"/>
            <a:ext cx="7548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+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075" y="1241689"/>
            <a:ext cx="1917800" cy="237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.Net MAUI Blazor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6" name="Google Shape;256;p22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3121175" y="943050"/>
            <a:ext cx="57840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Extension of Blazor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 for the same platforms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Existing Razor Class Libraries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Have Full Platform Access for each platform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Implemented through a </a:t>
            </a:r>
            <a:r>
              <a:rPr b="1"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BlazorWebView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which loads a razor file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Everything runs locally in the application - unless you explicitly call external APIs etc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 can mix and match - Traditional Maui + Maui Blazor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59" name="Google Shape;259;p22"/>
          <p:cNvSpPr/>
          <p:nvPr/>
        </p:nvSpPr>
        <p:spPr>
          <a:xfrm>
            <a:off x="334524" y="943051"/>
            <a:ext cx="2489700" cy="3573600"/>
          </a:xfrm>
          <a:prstGeom prst="roundRect">
            <a:avLst>
              <a:gd fmla="val 55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541233" y="1097310"/>
            <a:ext cx="2076600" cy="32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"/>
          <p:cNvSpPr txBox="1"/>
          <p:nvPr/>
        </p:nvSpPr>
        <p:spPr>
          <a:xfrm>
            <a:off x="679225" y="1223052"/>
            <a:ext cx="1812000" cy="2928000"/>
          </a:xfrm>
          <a:prstGeom prst="rect">
            <a:avLst/>
          </a:prstGeom>
          <a:solidFill>
            <a:srgbClr val="00A1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ContentPage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806125" y="1697500"/>
            <a:ext cx="1558200" cy="2319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</a:rPr>
              <a:t>Blazor WebView</a:t>
            </a:r>
            <a:endParaRPr sz="12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950725" y="2091125"/>
            <a:ext cx="1257300" cy="17763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Razor File</a:t>
            </a:r>
            <a:endParaRPr sz="11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Data binding and MVVM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69" name="Google Shape;269;p23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71" name="Google Shape;271;p23"/>
          <p:cNvSpPr txBox="1"/>
          <p:nvPr/>
        </p:nvSpPr>
        <p:spPr>
          <a:xfrm>
            <a:off x="435200" y="1370225"/>
            <a:ext cx="1941300" cy="8241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Model</a:t>
            </a:r>
            <a:endParaRPr sz="20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3361350" y="1370225"/>
            <a:ext cx="1941300" cy="824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ViewModel</a:t>
            </a:r>
            <a:endParaRPr sz="20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273" name="Google Shape;273;p23"/>
          <p:cNvSpPr txBox="1"/>
          <p:nvPr/>
        </p:nvSpPr>
        <p:spPr>
          <a:xfrm>
            <a:off x="6287500" y="1370225"/>
            <a:ext cx="1941300" cy="82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View</a:t>
            </a:r>
            <a:endParaRPr sz="20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cxnSp>
        <p:nvCxnSpPr>
          <p:cNvPr id="274" name="Google Shape;274;p23"/>
          <p:cNvCxnSpPr/>
          <p:nvPr/>
        </p:nvCxnSpPr>
        <p:spPr>
          <a:xfrm>
            <a:off x="5302650" y="1590175"/>
            <a:ext cx="9849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75" name="Google Shape;275;p23"/>
          <p:cNvSpPr txBox="1"/>
          <p:nvPr/>
        </p:nvSpPr>
        <p:spPr>
          <a:xfrm>
            <a:off x="435200" y="3025675"/>
            <a:ext cx="20925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Objects, Business logic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3361350" y="3025675"/>
            <a:ext cx="23631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Intermediary between the View and the Model. Presentation logic and commands. </a:t>
            </a:r>
            <a:b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6287500" y="3025663"/>
            <a:ext cx="2518500" cy="1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User Interface and Layout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4536625" y="2242200"/>
            <a:ext cx="270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NotifyPropertyChanged</a:t>
            </a:r>
            <a:endParaRPr/>
          </a:p>
        </p:txBody>
      </p:sp>
      <p:sp>
        <p:nvSpPr>
          <p:cNvPr id="279" name="Google Shape;279;p23"/>
          <p:cNvSpPr txBox="1"/>
          <p:nvPr/>
        </p:nvSpPr>
        <p:spPr>
          <a:xfrm>
            <a:off x="2473675" y="1260700"/>
            <a:ext cx="79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endParaRPr/>
          </a:p>
        </p:txBody>
      </p:sp>
      <p:cxnSp>
        <p:nvCxnSpPr>
          <p:cNvPr id="280" name="Google Shape;280;p23"/>
          <p:cNvCxnSpPr/>
          <p:nvPr/>
        </p:nvCxnSpPr>
        <p:spPr>
          <a:xfrm>
            <a:off x="2376500" y="1742250"/>
            <a:ext cx="9849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1" name="Google Shape;281;p23"/>
          <p:cNvCxnSpPr/>
          <p:nvPr/>
        </p:nvCxnSpPr>
        <p:spPr>
          <a:xfrm>
            <a:off x="5302650" y="1962150"/>
            <a:ext cx="984900" cy="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3"/>
          <p:cNvSpPr txBox="1"/>
          <p:nvPr/>
        </p:nvSpPr>
        <p:spPr>
          <a:xfrm>
            <a:off x="4975375" y="787100"/>
            <a:ext cx="183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Command 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How does that compare to MVC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88" name="Google Shape;288;p24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3361350" y="1120825"/>
            <a:ext cx="1941300" cy="8241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Model</a:t>
            </a:r>
            <a:endParaRPr sz="20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5371850" y="2867275"/>
            <a:ext cx="1941300" cy="8241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Controller</a:t>
            </a:r>
            <a:endParaRPr sz="20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292" name="Google Shape;292;p24"/>
          <p:cNvSpPr txBox="1"/>
          <p:nvPr/>
        </p:nvSpPr>
        <p:spPr>
          <a:xfrm>
            <a:off x="1232725" y="2867275"/>
            <a:ext cx="1941300" cy="8241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View</a:t>
            </a:r>
            <a:endParaRPr sz="20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cxnSp>
        <p:nvCxnSpPr>
          <p:cNvPr id="293" name="Google Shape;293;p24"/>
          <p:cNvCxnSpPr/>
          <p:nvPr/>
        </p:nvCxnSpPr>
        <p:spPr>
          <a:xfrm rot="10800000">
            <a:off x="4946050" y="1967800"/>
            <a:ext cx="670200" cy="876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4"/>
          <p:cNvCxnSpPr>
            <a:stCxn id="292" idx="3"/>
            <a:endCxn id="291" idx="1"/>
          </p:cNvCxnSpPr>
          <p:nvPr/>
        </p:nvCxnSpPr>
        <p:spPr>
          <a:xfrm>
            <a:off x="3174025" y="3279325"/>
            <a:ext cx="2197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4"/>
          <p:cNvCxnSpPr/>
          <p:nvPr/>
        </p:nvCxnSpPr>
        <p:spPr>
          <a:xfrm flipH="1">
            <a:off x="2964850" y="1967800"/>
            <a:ext cx="670200" cy="876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Options for APIs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01" name="Google Shape;301;p25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2" name="Google Shape;302;p25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03" name="Google Shape;303;p25"/>
          <p:cNvSpPr txBox="1"/>
          <p:nvPr/>
        </p:nvSpPr>
        <p:spPr>
          <a:xfrm>
            <a:off x="252600" y="707275"/>
            <a:ext cx="83943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What are we trying to do?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Consuming content from a central store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Abstraction of content storage - separation of concerns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 new features - CRUD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Things to Consider :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Ease of integration - the development cost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Flexibility - having to maintain multiple parts of the system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Performance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Bandwidth utilization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Options available to us in the Umbraco Community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09" name="Google Shape;309;p26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0" name="Google Shape;310;p26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1" name="Google Shape;311;p26"/>
          <p:cNvSpPr txBox="1"/>
          <p:nvPr/>
        </p:nvSpPr>
        <p:spPr>
          <a:xfrm>
            <a:off x="252600" y="707275"/>
            <a:ext cx="83943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Umbraco Content Delivery API - Generic REST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Cloud or Self Hosted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Restful, but verbose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Roll Your Own - Custom Rest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 control of API + Client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More to maintain + Secure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Heartcore - GraphQL 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GraphQL supported out of the box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Designed as a Managed Cloud Content Store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Roll your own - there’s a nuget package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1155CC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GraphQL Sample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17" name="Google Shape;317;p27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18" name="Google Shape;318;p27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19" name="Google Shape;3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00" y="783475"/>
            <a:ext cx="217170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7"/>
          <p:cNvSpPr txBox="1"/>
          <p:nvPr/>
        </p:nvSpPr>
        <p:spPr>
          <a:xfrm>
            <a:off x="790125" y="3693625"/>
            <a:ext cx="1694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Request</a:t>
            </a:r>
            <a:endParaRPr/>
          </a:p>
        </p:txBody>
      </p:sp>
      <p:pic>
        <p:nvPicPr>
          <p:cNvPr id="321" name="Google Shape;3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500" y="842762"/>
            <a:ext cx="5164860" cy="365191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7"/>
          <p:cNvSpPr txBox="1"/>
          <p:nvPr/>
        </p:nvSpPr>
        <p:spPr>
          <a:xfrm>
            <a:off x="6542700" y="3819875"/>
            <a:ext cx="186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Response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8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Demo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28" name="Google Shape;328;p28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29" name="Google Shape;329;p28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330" name="Google Shape;330;p28"/>
          <p:cNvGrpSpPr/>
          <p:nvPr/>
        </p:nvGrpSpPr>
        <p:grpSpPr>
          <a:xfrm>
            <a:off x="5290675" y="3206450"/>
            <a:ext cx="2613000" cy="824100"/>
            <a:chOff x="5290675" y="3206450"/>
            <a:chExt cx="2613000" cy="824100"/>
          </a:xfrm>
        </p:grpSpPr>
        <p:sp>
          <p:nvSpPr>
            <p:cNvPr id="331" name="Google Shape;331;p28"/>
            <p:cNvSpPr txBox="1"/>
            <p:nvPr/>
          </p:nvSpPr>
          <p:spPr>
            <a:xfrm>
              <a:off x="5290675" y="3206450"/>
              <a:ext cx="2613000" cy="824100"/>
            </a:xfrm>
            <a:prstGeom prst="rect">
              <a:avLst/>
            </a:prstGeom>
            <a:solidFill>
              <a:srgbClr val="38761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lt1"/>
                  </a:solidFill>
                </a:rPr>
                <a:t>       Mobile App</a:t>
              </a:r>
              <a:endParaRPr sz="2000"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pic>
          <p:nvPicPr>
            <p:cNvPr id="332" name="Google Shape;332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99964" y="3320075"/>
              <a:ext cx="381138" cy="596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" name="Google Shape;333;p28"/>
          <p:cNvGrpSpPr/>
          <p:nvPr/>
        </p:nvGrpSpPr>
        <p:grpSpPr>
          <a:xfrm>
            <a:off x="3063750" y="994700"/>
            <a:ext cx="2536500" cy="1191000"/>
            <a:chOff x="3063750" y="994700"/>
            <a:chExt cx="2536500" cy="1191000"/>
          </a:xfrm>
        </p:grpSpPr>
        <p:sp>
          <p:nvSpPr>
            <p:cNvPr id="334" name="Google Shape;334;p28"/>
            <p:cNvSpPr txBox="1"/>
            <p:nvPr/>
          </p:nvSpPr>
          <p:spPr>
            <a:xfrm>
              <a:off x="3063750" y="994700"/>
              <a:ext cx="2536500" cy="1191000"/>
            </a:xfrm>
            <a:prstGeom prst="rect">
              <a:avLst/>
            </a:prstGeom>
            <a:solidFill>
              <a:srgbClr val="A64D7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lt1"/>
                  </a:solidFill>
                </a:rPr>
                <a:t>         Content </a:t>
              </a:r>
              <a:endParaRPr sz="20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lt1"/>
                  </a:solidFill>
                </a:rPr>
                <a:t>          Store</a:t>
              </a:r>
              <a:endParaRPr sz="2000"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pic>
          <p:nvPicPr>
            <p:cNvPr id="335" name="Google Shape;33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55000" y="1158275"/>
              <a:ext cx="824100" cy="824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6" name="Google Shape;336;p28"/>
          <p:cNvSpPr/>
          <p:nvPr/>
        </p:nvSpPr>
        <p:spPr>
          <a:xfrm>
            <a:off x="3472875" y="2239500"/>
            <a:ext cx="646800" cy="15387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8"/>
          <p:cNvSpPr/>
          <p:nvPr/>
        </p:nvSpPr>
        <p:spPr>
          <a:xfrm rot="5400000">
            <a:off x="4050800" y="2763375"/>
            <a:ext cx="1443000" cy="550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28"/>
          <p:cNvGrpSpPr/>
          <p:nvPr/>
        </p:nvGrpSpPr>
        <p:grpSpPr>
          <a:xfrm>
            <a:off x="730525" y="3206450"/>
            <a:ext cx="2613000" cy="824100"/>
            <a:chOff x="730525" y="3206450"/>
            <a:chExt cx="2613000" cy="824100"/>
          </a:xfrm>
        </p:grpSpPr>
        <p:sp>
          <p:nvSpPr>
            <p:cNvPr id="339" name="Google Shape;339;p28"/>
            <p:cNvSpPr txBox="1"/>
            <p:nvPr/>
          </p:nvSpPr>
          <p:spPr>
            <a:xfrm>
              <a:off x="730525" y="3206450"/>
              <a:ext cx="2613000" cy="824100"/>
            </a:xfrm>
            <a:prstGeom prst="rect">
              <a:avLst/>
            </a:prstGeom>
            <a:solidFill>
              <a:srgbClr val="B45F0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lt1"/>
                  </a:solidFill>
                </a:rPr>
                <a:t>       Website</a:t>
              </a:r>
              <a:endParaRPr sz="2000">
                <a:solidFill>
                  <a:schemeClr val="lt1"/>
                </a:solidFill>
                <a:highlight>
                  <a:schemeClr val="lt1"/>
                </a:highlight>
              </a:endParaRPr>
            </a:p>
          </p:txBody>
        </p:sp>
        <p:pic>
          <p:nvPicPr>
            <p:cNvPr id="340" name="Google Shape;340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72275" y="3320075"/>
              <a:ext cx="646800" cy="5623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Demo Time!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46" name="Google Shape;346;p29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47" name="Google Shape;347;p29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48" name="Google Shape;3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900" y="1012075"/>
            <a:ext cx="5219667" cy="4131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GraphQL vs REST - Data Fetching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54" name="Google Shape;354;p30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5" name="Google Shape;355;p30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6" name="Google Shape;356;p30"/>
          <p:cNvSpPr txBox="1"/>
          <p:nvPr/>
        </p:nvSpPr>
        <p:spPr>
          <a:xfrm>
            <a:off x="252600" y="874050"/>
            <a:ext cx="136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GraphQL</a:t>
            </a:r>
            <a:endParaRPr/>
          </a:p>
        </p:txBody>
      </p:sp>
      <p:sp>
        <p:nvSpPr>
          <p:cNvPr id="357" name="Google Shape;357;p30"/>
          <p:cNvSpPr txBox="1"/>
          <p:nvPr/>
        </p:nvSpPr>
        <p:spPr>
          <a:xfrm>
            <a:off x="3360050" y="874050"/>
            <a:ext cx="179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Generic REST</a:t>
            </a:r>
            <a:endParaRPr/>
          </a:p>
        </p:txBody>
      </p:sp>
      <p:sp>
        <p:nvSpPr>
          <p:cNvPr id="358" name="Google Shape;358;p30"/>
          <p:cNvSpPr txBox="1"/>
          <p:nvPr/>
        </p:nvSpPr>
        <p:spPr>
          <a:xfrm>
            <a:off x="6434200" y="874050"/>
            <a:ext cx="179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Custom</a:t>
            </a: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REST</a:t>
            </a:r>
            <a:endParaRPr/>
          </a:p>
        </p:txBody>
      </p:sp>
      <p:sp>
        <p:nvSpPr>
          <p:cNvPr id="359" name="Google Shape;359;p30"/>
          <p:cNvSpPr txBox="1"/>
          <p:nvPr/>
        </p:nvSpPr>
        <p:spPr>
          <a:xfrm>
            <a:off x="3354450" y="1417075"/>
            <a:ext cx="2412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Fetch all data in a resource.  Can lead to Over-fetching or Under-fetching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Single Endpoint, but post processing required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Limited Flexibility - API is defined up front. Limited expandability with Expand Property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Simpler for beginners - well understood concepts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0"/>
          <p:cNvSpPr txBox="1"/>
          <p:nvPr/>
        </p:nvSpPr>
        <p:spPr>
          <a:xfrm>
            <a:off x="6434200" y="1417075"/>
            <a:ext cx="2412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Specific data fetched in a single request, but not as flexible as GraphQL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Multiple endpoints for different resources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Similar learning curve to REST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Flexible, but more development and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252600" y="1417075"/>
            <a:ext cx="2412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Specific data fetched in a single request.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requests hit single endpoint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Highly flexible - queries request only what they need.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Steeper learning Curve due to unique syntax and concepts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Over-Fetching and Under-Fetching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67" name="Google Shape;367;p31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68" name="Google Shape;368;p31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69" name="Google Shape;369;p31"/>
          <p:cNvSpPr txBox="1"/>
          <p:nvPr/>
        </p:nvSpPr>
        <p:spPr>
          <a:xfrm>
            <a:off x="252600" y="874050"/>
            <a:ext cx="136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GraphQL</a:t>
            </a:r>
            <a:endParaRPr/>
          </a:p>
        </p:txBody>
      </p:sp>
      <p:sp>
        <p:nvSpPr>
          <p:cNvPr id="370" name="Google Shape;370;p31"/>
          <p:cNvSpPr txBox="1"/>
          <p:nvPr/>
        </p:nvSpPr>
        <p:spPr>
          <a:xfrm>
            <a:off x="3360050" y="874050"/>
            <a:ext cx="179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Generic REST</a:t>
            </a:r>
            <a:endParaRPr/>
          </a:p>
        </p:txBody>
      </p:sp>
      <p:sp>
        <p:nvSpPr>
          <p:cNvPr id="371" name="Google Shape;371;p31"/>
          <p:cNvSpPr txBox="1"/>
          <p:nvPr/>
        </p:nvSpPr>
        <p:spPr>
          <a:xfrm>
            <a:off x="6434200" y="874050"/>
            <a:ext cx="179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Custom REST</a:t>
            </a:r>
            <a:endParaRPr/>
          </a:p>
        </p:txBody>
      </p:sp>
      <p:sp>
        <p:nvSpPr>
          <p:cNvPr id="372" name="Google Shape;372;p31"/>
          <p:cNvSpPr txBox="1"/>
          <p:nvPr/>
        </p:nvSpPr>
        <p:spPr>
          <a:xfrm>
            <a:off x="380250" y="1533425"/>
            <a:ext cx="1113900" cy="38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Client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31"/>
          <p:cNvSpPr txBox="1"/>
          <p:nvPr/>
        </p:nvSpPr>
        <p:spPr>
          <a:xfrm>
            <a:off x="3360050" y="1533425"/>
            <a:ext cx="2069700" cy="38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Client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31"/>
          <p:cNvSpPr txBox="1"/>
          <p:nvPr/>
        </p:nvSpPr>
        <p:spPr>
          <a:xfrm>
            <a:off x="372600" y="2457575"/>
            <a:ext cx="1659900" cy="38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Blog Post, Author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75" name="Google Shape;375;p31"/>
          <p:cNvCxnSpPr/>
          <p:nvPr/>
        </p:nvCxnSpPr>
        <p:spPr>
          <a:xfrm flipH="1">
            <a:off x="635675" y="1922825"/>
            <a:ext cx="2700" cy="52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76" name="Google Shape;376;p31"/>
          <p:cNvGrpSpPr/>
          <p:nvPr/>
        </p:nvGrpSpPr>
        <p:grpSpPr>
          <a:xfrm>
            <a:off x="461118" y="3381713"/>
            <a:ext cx="351818" cy="492598"/>
            <a:chOff x="428750" y="3396225"/>
            <a:chExt cx="416550" cy="576475"/>
          </a:xfrm>
        </p:grpSpPr>
        <p:sp>
          <p:nvSpPr>
            <p:cNvPr id="377" name="Google Shape;377;p31"/>
            <p:cNvSpPr/>
            <p:nvPr/>
          </p:nvSpPr>
          <p:spPr>
            <a:xfrm>
              <a:off x="428750" y="3719150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428750" y="3557700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28750" y="3396225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31"/>
          <p:cNvSpPr txBox="1"/>
          <p:nvPr/>
        </p:nvSpPr>
        <p:spPr>
          <a:xfrm>
            <a:off x="3360050" y="2457575"/>
            <a:ext cx="2069700" cy="38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Blog Post, Author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81" name="Google Shape;381;p31"/>
          <p:cNvCxnSpPr/>
          <p:nvPr/>
        </p:nvCxnSpPr>
        <p:spPr>
          <a:xfrm flipH="1">
            <a:off x="632975" y="2846975"/>
            <a:ext cx="2700" cy="52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1"/>
          <p:cNvCxnSpPr/>
          <p:nvPr/>
        </p:nvCxnSpPr>
        <p:spPr>
          <a:xfrm flipH="1">
            <a:off x="3870525" y="1927250"/>
            <a:ext cx="2700" cy="52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83" name="Google Shape;383;p31"/>
          <p:cNvGrpSpPr/>
          <p:nvPr/>
        </p:nvGrpSpPr>
        <p:grpSpPr>
          <a:xfrm>
            <a:off x="4272993" y="3381713"/>
            <a:ext cx="351818" cy="492598"/>
            <a:chOff x="428750" y="3396225"/>
            <a:chExt cx="416550" cy="576475"/>
          </a:xfrm>
        </p:grpSpPr>
        <p:sp>
          <p:nvSpPr>
            <p:cNvPr id="384" name="Google Shape;384;p31"/>
            <p:cNvSpPr/>
            <p:nvPr/>
          </p:nvSpPr>
          <p:spPr>
            <a:xfrm>
              <a:off x="428750" y="3719150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428750" y="3557700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428750" y="3396225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7" name="Google Shape;387;p31"/>
          <p:cNvCxnSpPr/>
          <p:nvPr/>
        </p:nvCxnSpPr>
        <p:spPr>
          <a:xfrm flipH="1">
            <a:off x="4444850" y="2846975"/>
            <a:ext cx="2700" cy="52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31"/>
          <p:cNvSpPr txBox="1"/>
          <p:nvPr/>
        </p:nvSpPr>
        <p:spPr>
          <a:xfrm>
            <a:off x="6484250" y="1533425"/>
            <a:ext cx="2069700" cy="38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Client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89" name="Google Shape;389;p31"/>
          <p:cNvCxnSpPr/>
          <p:nvPr/>
        </p:nvCxnSpPr>
        <p:spPr>
          <a:xfrm flipH="1">
            <a:off x="4950500" y="1922825"/>
            <a:ext cx="2700" cy="52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31"/>
          <p:cNvSpPr txBox="1"/>
          <p:nvPr/>
        </p:nvSpPr>
        <p:spPr>
          <a:xfrm>
            <a:off x="6484250" y="2457575"/>
            <a:ext cx="955800" cy="38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Blog Post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7598150" y="2457575"/>
            <a:ext cx="955800" cy="38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Author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92" name="Google Shape;392;p31"/>
          <p:cNvCxnSpPr/>
          <p:nvPr/>
        </p:nvCxnSpPr>
        <p:spPr>
          <a:xfrm flipH="1">
            <a:off x="7039850" y="1922825"/>
            <a:ext cx="2700" cy="52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1"/>
          <p:cNvCxnSpPr/>
          <p:nvPr/>
        </p:nvCxnSpPr>
        <p:spPr>
          <a:xfrm flipH="1">
            <a:off x="8074700" y="1922825"/>
            <a:ext cx="2700" cy="52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94" name="Google Shape;394;p31"/>
          <p:cNvGrpSpPr/>
          <p:nvPr/>
        </p:nvGrpSpPr>
        <p:grpSpPr>
          <a:xfrm>
            <a:off x="6865293" y="3381713"/>
            <a:ext cx="351818" cy="492598"/>
            <a:chOff x="428750" y="3396225"/>
            <a:chExt cx="416550" cy="576475"/>
          </a:xfrm>
        </p:grpSpPr>
        <p:sp>
          <p:nvSpPr>
            <p:cNvPr id="395" name="Google Shape;395;p31"/>
            <p:cNvSpPr/>
            <p:nvPr/>
          </p:nvSpPr>
          <p:spPr>
            <a:xfrm>
              <a:off x="428750" y="3719150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28750" y="3557700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28750" y="3396225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8" name="Google Shape;398;p31"/>
          <p:cNvCxnSpPr/>
          <p:nvPr/>
        </p:nvCxnSpPr>
        <p:spPr>
          <a:xfrm flipH="1">
            <a:off x="7037150" y="2846975"/>
            <a:ext cx="2700" cy="52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99" name="Google Shape;399;p31"/>
          <p:cNvGrpSpPr/>
          <p:nvPr/>
        </p:nvGrpSpPr>
        <p:grpSpPr>
          <a:xfrm>
            <a:off x="7900143" y="3390563"/>
            <a:ext cx="351818" cy="492598"/>
            <a:chOff x="428750" y="3396225"/>
            <a:chExt cx="416550" cy="576475"/>
          </a:xfrm>
        </p:grpSpPr>
        <p:sp>
          <p:nvSpPr>
            <p:cNvPr id="400" name="Google Shape;400;p31"/>
            <p:cNvSpPr/>
            <p:nvPr/>
          </p:nvSpPr>
          <p:spPr>
            <a:xfrm>
              <a:off x="428750" y="3719150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428750" y="3557700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428750" y="3396225"/>
              <a:ext cx="416550" cy="253550"/>
            </a:xfrm>
            <a:prstGeom prst="flowChartMagneticDisk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3" name="Google Shape;403;p31"/>
          <p:cNvCxnSpPr/>
          <p:nvPr/>
        </p:nvCxnSpPr>
        <p:spPr>
          <a:xfrm flipH="1">
            <a:off x="8072000" y="2855825"/>
            <a:ext cx="2700" cy="52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What is .NET MAUI?</a:t>
            </a:r>
            <a:endParaRPr sz="27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1071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52600" y="1922600"/>
            <a:ext cx="5276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M</a:t>
            </a:r>
            <a:r>
              <a:rPr lang="en-GB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ulti-platform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933800" y="2777513"/>
            <a:ext cx="5276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A</a:t>
            </a:r>
            <a:r>
              <a:rPr lang="en-GB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pplication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434600" y="3625625"/>
            <a:ext cx="5276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U</a:t>
            </a:r>
            <a:r>
              <a:rPr lang="en-GB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 </a:t>
            </a:r>
            <a:r>
              <a:rPr lang="en-GB" sz="5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I</a:t>
            </a:r>
            <a:r>
              <a:rPr lang="en-GB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nterface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73587">
            <a:off x="5790598" y="2538257"/>
            <a:ext cx="2676789" cy="900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6950" y="502350"/>
            <a:ext cx="1974048" cy="175603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252600" y="836875"/>
            <a:ext cx="611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Q: Why is .NET MAUI like a Pneumatic </a:t>
            </a: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Pterodactyl</a:t>
            </a: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52600" y="1329475"/>
            <a:ext cx="611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Because the P is Silent </a:t>
            </a: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🥁😂🤐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Conclusions - Best way to get content from an API?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09" name="Google Shape;409;p32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252600" y="707275"/>
            <a:ext cx="83943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Content Delivery API (Generic REST) is very quick to integrate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Likely for Over-fetching - generic data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structure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all data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Also Under-fetching - multiple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requests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likely as API is a simple gateway to content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Content Expansion to fetch one level of related content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Best if you don’t want to implement your own AP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 APIs will reduce under-fetching and over-fetching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Greater development effort required - maintain API + Client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Best if you control both API and Client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over or under fetching, 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just</a:t>
            </a: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get what you need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GraphQL is an option (Heartcore or Nuget Package)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Client Integration takes more effort than REST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Large and complex queries not performant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 Flexible - Best if you don’t know what the client needs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"/>
          <p:cNvSpPr txBox="1"/>
          <p:nvPr/>
        </p:nvSpPr>
        <p:spPr>
          <a:xfrm>
            <a:off x="3045150" y="534075"/>
            <a:ext cx="30537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Thank You! </a:t>
            </a:r>
            <a:endParaRPr sz="23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❤️🙂🙏🤘🎸</a:t>
            </a:r>
            <a:endParaRPr sz="23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17" name="Google Shape;417;p33"/>
          <p:cNvSpPr txBox="1"/>
          <p:nvPr/>
        </p:nvSpPr>
        <p:spPr>
          <a:xfrm>
            <a:off x="1693050" y="3182651"/>
            <a:ext cx="34809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@CarlCod_es  </a:t>
            </a:r>
            <a:endParaRPr b="1"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umbracocommunity.social/@carlcod_es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https://carlcod.es</a:t>
            </a:r>
            <a:endParaRPr b="1"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-GB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Github.com/c</a:t>
            </a:r>
            <a:r>
              <a:rPr b="1"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arlsargunar</a:t>
            </a: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8" name="Google Shape;4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250" y="947350"/>
            <a:ext cx="1437975" cy="1474249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3"/>
          <p:cNvSpPr txBox="1"/>
          <p:nvPr/>
        </p:nvSpPr>
        <p:spPr>
          <a:xfrm>
            <a:off x="1693052" y="2392050"/>
            <a:ext cx="22155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Carl Sargunar</a:t>
            </a:r>
            <a:endParaRPr sz="2300"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420" name="Google Shape;4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316" y="1383875"/>
            <a:ext cx="2672434" cy="265240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3"/>
          <p:cNvSpPr txBox="1"/>
          <p:nvPr/>
        </p:nvSpPr>
        <p:spPr>
          <a:xfrm>
            <a:off x="5508790" y="3878800"/>
            <a:ext cx="22155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Code + Slides</a:t>
            </a:r>
            <a:endParaRPr>
              <a:solidFill>
                <a:schemeClr val="lt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What is .NET MAUI?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8" name="Google Shape;78;p15"/>
          <p:cNvSpPr txBox="1"/>
          <p:nvPr>
            <p:ph type="ctrTitle"/>
          </p:nvPr>
        </p:nvSpPr>
        <p:spPr>
          <a:xfrm>
            <a:off x="1071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318500" y="943050"/>
            <a:ext cx="46212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Evolution of Xamarin.Forms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Unified framework for Android, iOS, macOS, and Windows (and Tizen)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Native controls, performance, and SINGLE PROJECT structure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UI built with XAML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Maui Blazor - alternative UI Framework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UI can also be built entirely in C#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MAUI is NOT the best option for Windows-Only, Desktop-Only Applications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81" name="Google Shape;81;p15"/>
          <p:cNvGrpSpPr/>
          <p:nvPr/>
        </p:nvGrpSpPr>
        <p:grpSpPr>
          <a:xfrm>
            <a:off x="252600" y="943050"/>
            <a:ext cx="4065900" cy="2930050"/>
            <a:chOff x="252600" y="943050"/>
            <a:chExt cx="4065900" cy="2930050"/>
          </a:xfrm>
        </p:grpSpPr>
        <p:cxnSp>
          <p:nvCxnSpPr>
            <p:cNvPr id="82" name="Google Shape;82;p15"/>
            <p:cNvCxnSpPr/>
            <p:nvPr/>
          </p:nvCxnSpPr>
          <p:spPr>
            <a:xfrm flipH="1" rot="10800000">
              <a:off x="2779400" y="2168925"/>
              <a:ext cx="2400" cy="417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5"/>
            <p:cNvCxnSpPr/>
            <p:nvPr/>
          </p:nvCxnSpPr>
          <p:spPr>
            <a:xfrm flipH="1" rot="10800000">
              <a:off x="828200" y="2117400"/>
              <a:ext cx="2400" cy="417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84" name="Google Shape;84;p15"/>
            <p:cNvSpPr/>
            <p:nvPr/>
          </p:nvSpPr>
          <p:spPr>
            <a:xfrm>
              <a:off x="252600" y="943050"/>
              <a:ext cx="4065900" cy="1212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1835625" y="985150"/>
              <a:ext cx="8925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100">
                  <a:latin typeface="Roboto"/>
                  <a:ea typeface="Roboto"/>
                  <a:cs typeface="Roboto"/>
                  <a:sym typeface="Roboto"/>
                </a:rPr>
                <a:t>.NET</a:t>
              </a:r>
              <a:endParaRPr sz="2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71525" y="1465075"/>
              <a:ext cx="3620700" cy="5304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.NET Multi-platform App UI</a:t>
              </a:r>
              <a:endParaRPr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252650" y="2509100"/>
              <a:ext cx="1153500" cy="5304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187288" y="3342675"/>
              <a:ext cx="1153500" cy="530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180788" y="2534388"/>
              <a:ext cx="1153500" cy="530400"/>
            </a:xfrm>
            <a:prstGeom prst="rect">
              <a:avLst/>
            </a:prstGeom>
            <a:solidFill>
              <a:srgbClr val="E6B8A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164950" y="3342700"/>
              <a:ext cx="1153500" cy="5304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471500" y="2574200"/>
              <a:ext cx="715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iOS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1353489" y="3407775"/>
              <a:ext cx="814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Android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2350139" y="2599488"/>
              <a:ext cx="814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macOS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3248052" y="3407800"/>
              <a:ext cx="98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/>
                  <a:ea typeface="Roboto"/>
                  <a:cs typeface="Roboto"/>
                  <a:sym typeface="Roboto"/>
                </a:rPr>
                <a:t>Windows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" name="Google Shape;95;p15"/>
            <p:cNvCxnSpPr/>
            <p:nvPr/>
          </p:nvCxnSpPr>
          <p:spPr>
            <a:xfrm flipH="1" rot="10800000">
              <a:off x="1767525" y="2154075"/>
              <a:ext cx="4200" cy="1188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5"/>
            <p:cNvCxnSpPr/>
            <p:nvPr/>
          </p:nvCxnSpPr>
          <p:spPr>
            <a:xfrm flipH="1" rot="10800000">
              <a:off x="3743375" y="2154075"/>
              <a:ext cx="4200" cy="11886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MAUI Architecture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2" name="Google Shape;102;p16"/>
          <p:cNvSpPr txBox="1"/>
          <p:nvPr>
            <p:ph type="ctrTitle"/>
          </p:nvPr>
        </p:nvSpPr>
        <p:spPr>
          <a:xfrm>
            <a:off x="1071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1462650" y="761100"/>
            <a:ext cx="6218700" cy="36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5" name="Google Shape;105;p16"/>
          <p:cNvSpPr txBox="1"/>
          <p:nvPr/>
        </p:nvSpPr>
        <p:spPr>
          <a:xfrm>
            <a:off x="1582300" y="864000"/>
            <a:ext cx="5966700" cy="43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Code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158525" y="3825850"/>
            <a:ext cx="1390500" cy="438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Windows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631938" y="3825850"/>
            <a:ext cx="1390500" cy="43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macOS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107125" y="3825850"/>
            <a:ext cx="1390500" cy="4383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iOS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582300" y="3825850"/>
            <a:ext cx="1390500" cy="438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Android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2072350" y="1459025"/>
            <a:ext cx="410400" cy="213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597175" y="1498625"/>
            <a:ext cx="410400" cy="213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122000" y="1498625"/>
            <a:ext cx="410400" cy="213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6646825" y="1459025"/>
            <a:ext cx="410400" cy="213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816" y="3874417"/>
            <a:ext cx="217850" cy="34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389" y="3874417"/>
            <a:ext cx="217850" cy="34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975" y="3898325"/>
            <a:ext cx="337425" cy="2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400" y="3898325"/>
            <a:ext cx="337425" cy="2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MAUI Architecture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3" name="Google Shape;123;p17"/>
          <p:cNvSpPr txBox="1"/>
          <p:nvPr>
            <p:ph type="ctrTitle"/>
          </p:nvPr>
        </p:nvSpPr>
        <p:spPr>
          <a:xfrm>
            <a:off x="1071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462650" y="761100"/>
            <a:ext cx="6218700" cy="36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26" name="Google Shape;126;p17"/>
          <p:cNvSpPr txBox="1"/>
          <p:nvPr/>
        </p:nvSpPr>
        <p:spPr>
          <a:xfrm>
            <a:off x="1582300" y="864000"/>
            <a:ext cx="5966700" cy="43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Application Code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582300" y="1405200"/>
            <a:ext cx="5966700" cy="438300"/>
          </a:xfrm>
          <a:prstGeom prst="rect">
            <a:avLst/>
          </a:prstGeom>
          <a:solidFill>
            <a:srgbClr val="00A1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 MAUI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1582300" y="1995350"/>
            <a:ext cx="1390500" cy="438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 Android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105375" y="1995350"/>
            <a:ext cx="1390500" cy="4383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 for iOS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4628438" y="1995350"/>
            <a:ext cx="1390500" cy="43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 for Mac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6158525" y="1995350"/>
            <a:ext cx="1390500" cy="438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WinUI 3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1582300" y="2585500"/>
            <a:ext cx="5966700" cy="438300"/>
          </a:xfrm>
          <a:prstGeom prst="rect">
            <a:avLst/>
          </a:prstGeom>
          <a:solidFill>
            <a:srgbClr val="00A1F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 BCL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6158525" y="3224575"/>
            <a:ext cx="1390500" cy="438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 CLR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1582300" y="3224575"/>
            <a:ext cx="4436700" cy="438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Mono Runtime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6158525" y="3825850"/>
            <a:ext cx="1390500" cy="4383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Windows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631938" y="3825850"/>
            <a:ext cx="1390500" cy="438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macOS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3107125" y="3825850"/>
            <a:ext cx="1390500" cy="438300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iOS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582300" y="3825850"/>
            <a:ext cx="1390500" cy="4383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Android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816" y="3874417"/>
            <a:ext cx="217850" cy="34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389" y="3874417"/>
            <a:ext cx="217850" cy="34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975" y="3898325"/>
            <a:ext cx="337425" cy="2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3400" y="3898325"/>
            <a:ext cx="337425" cy="2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Anatomy</a:t>
            </a: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of a MAUI App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8" name="Google Shape;148;p18"/>
          <p:cNvSpPr txBox="1"/>
          <p:nvPr>
            <p:ph type="ctrTitle"/>
          </p:nvPr>
        </p:nvSpPr>
        <p:spPr>
          <a:xfrm>
            <a:off x="1071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2849875" y="943050"/>
            <a:ext cx="5928300" cy="3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Platforms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 Platform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specific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code, resources, configuration and startup logic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MauiProgram.cs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“App” bootstrapper, Set up Dependencies, Register services.  Called by platform code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Resources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Fonts, Icons, Translations and assets  - shared across all platforms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App.Xaml and App.Xaml.cs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 Sets up the resources in the app. Defines the main App class. Creates initial window.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AppShell.Xaml :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Defines the Navigation and page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structure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loads the first Page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MainPage.xaml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The first page of the application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00" y="943050"/>
            <a:ext cx="2215112" cy="35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Pages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7" name="Google Shape;157;p19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4407600" y="943050"/>
            <a:ext cx="4676100" cy="3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Single Screen of Content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Each Page will hold a single item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Layouts for multiple child controls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Stack Layout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Grid Layout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Flex Layout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Absolute Layout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334525" y="943050"/>
            <a:ext cx="1888800" cy="2844000"/>
          </a:xfrm>
          <a:prstGeom prst="roundRect">
            <a:avLst>
              <a:gd fmla="val 55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491348" y="1065815"/>
            <a:ext cx="1575300" cy="25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596037" y="1165885"/>
            <a:ext cx="1374600" cy="2330100"/>
          </a:xfrm>
          <a:prstGeom prst="rect">
            <a:avLst/>
          </a:prstGeom>
          <a:solidFill>
            <a:srgbClr val="00A1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ContentPage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713575" y="1577750"/>
            <a:ext cx="1130700" cy="18279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Control</a:t>
            </a:r>
            <a:endParaRPr sz="11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2389200" y="943050"/>
            <a:ext cx="1888800" cy="2844000"/>
          </a:xfrm>
          <a:prstGeom prst="roundRect">
            <a:avLst>
              <a:gd fmla="val 553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2546023" y="1065815"/>
            <a:ext cx="1575300" cy="25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2650712" y="1165885"/>
            <a:ext cx="1374600" cy="2330100"/>
          </a:xfrm>
          <a:prstGeom prst="rect">
            <a:avLst/>
          </a:prstGeom>
          <a:solidFill>
            <a:srgbClr val="00A1F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ContentPage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2768238" y="1597400"/>
            <a:ext cx="1130700" cy="1788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Layout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2876700" y="2161575"/>
            <a:ext cx="913800" cy="338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Control</a:t>
            </a:r>
            <a:endParaRPr sz="11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2876700" y="2571750"/>
            <a:ext cx="913800" cy="338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Control</a:t>
            </a:r>
            <a:endParaRPr sz="11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2876700" y="2981925"/>
            <a:ext cx="913800" cy="338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Control</a:t>
            </a:r>
            <a:endParaRPr sz="11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Pages Layout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6" name="Google Shape;176;p20"/>
          <p:cNvSpPr txBox="1"/>
          <p:nvPr>
            <p:ph type="ctrTitle"/>
          </p:nvPr>
        </p:nvSpPr>
        <p:spPr>
          <a:xfrm>
            <a:off x="1110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4600550" y="943050"/>
            <a:ext cx="448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Layouts to handle multiple child controls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4397525" y="1313450"/>
            <a:ext cx="3519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Stack Layout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■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Vertical or Horizonta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4397525" y="20253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Grid Layout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4397525" y="2369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Flex Layout</a:t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4397525" y="27021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Absolute Layout</a:t>
            </a:r>
            <a:endParaRPr/>
          </a:p>
        </p:txBody>
      </p:sp>
      <p:grpSp>
        <p:nvGrpSpPr>
          <p:cNvPr id="183" name="Google Shape;183;p20"/>
          <p:cNvGrpSpPr/>
          <p:nvPr/>
        </p:nvGrpSpPr>
        <p:grpSpPr>
          <a:xfrm>
            <a:off x="89875" y="943050"/>
            <a:ext cx="1329000" cy="2079363"/>
            <a:chOff x="89875" y="943050"/>
            <a:chExt cx="1329000" cy="2079363"/>
          </a:xfrm>
        </p:grpSpPr>
        <p:sp>
          <p:nvSpPr>
            <p:cNvPr id="184" name="Google Shape;184;p20"/>
            <p:cNvSpPr/>
            <p:nvPr/>
          </p:nvSpPr>
          <p:spPr>
            <a:xfrm>
              <a:off x="252600" y="943050"/>
              <a:ext cx="955800" cy="1728900"/>
            </a:xfrm>
            <a:prstGeom prst="roundRect">
              <a:avLst>
                <a:gd fmla="val 5534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331950" y="1017675"/>
              <a:ext cx="797100" cy="155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386025" y="1082850"/>
              <a:ext cx="686700" cy="2406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386025" y="1415725"/>
              <a:ext cx="686700" cy="5694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386025" y="2077400"/>
              <a:ext cx="686700" cy="1032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386025" y="2254863"/>
              <a:ext cx="686700" cy="103200"/>
            </a:xfrm>
            <a:prstGeom prst="rect">
              <a:avLst/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387150" y="2432325"/>
              <a:ext cx="686700" cy="103200"/>
            </a:xfrm>
            <a:prstGeom prst="rect">
              <a:avLst/>
            </a:prstGeom>
            <a:solidFill>
              <a:srgbClr val="BF9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0"/>
            <p:cNvSpPr txBox="1"/>
            <p:nvPr/>
          </p:nvSpPr>
          <p:spPr>
            <a:xfrm>
              <a:off x="89875" y="2668413"/>
              <a:ext cx="1329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Stack Layout</a:t>
              </a:r>
              <a:endParaRPr sz="900"/>
            </a:p>
          </p:txBody>
        </p:sp>
      </p:grpSp>
      <p:grpSp>
        <p:nvGrpSpPr>
          <p:cNvPr id="192" name="Google Shape;192;p20"/>
          <p:cNvGrpSpPr/>
          <p:nvPr/>
        </p:nvGrpSpPr>
        <p:grpSpPr>
          <a:xfrm>
            <a:off x="1231050" y="1349325"/>
            <a:ext cx="1329000" cy="2082900"/>
            <a:chOff x="1231050" y="1349325"/>
            <a:chExt cx="1329000" cy="2082900"/>
          </a:xfrm>
        </p:grpSpPr>
        <p:sp>
          <p:nvSpPr>
            <p:cNvPr id="193" name="Google Shape;193;p20"/>
            <p:cNvSpPr/>
            <p:nvPr/>
          </p:nvSpPr>
          <p:spPr>
            <a:xfrm>
              <a:off x="1417650" y="1349325"/>
              <a:ext cx="955800" cy="1728900"/>
            </a:xfrm>
            <a:prstGeom prst="roundRect">
              <a:avLst>
                <a:gd fmla="val 5534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497000" y="1423950"/>
              <a:ext cx="797100" cy="155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0"/>
            <p:cNvSpPr txBox="1"/>
            <p:nvPr/>
          </p:nvSpPr>
          <p:spPr>
            <a:xfrm>
              <a:off x="1231050" y="3078225"/>
              <a:ext cx="1329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Grid Layout</a:t>
              </a:r>
              <a:endParaRPr sz="900"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564325" y="1478250"/>
              <a:ext cx="192300" cy="182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799400" y="1478250"/>
              <a:ext cx="192300" cy="182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2034475" y="1478250"/>
              <a:ext cx="192300" cy="182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1564325" y="1703475"/>
              <a:ext cx="192300" cy="182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1564325" y="1928700"/>
              <a:ext cx="192300" cy="182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1564325" y="2153925"/>
              <a:ext cx="192300" cy="1824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1799400" y="2153925"/>
              <a:ext cx="192300" cy="1824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2034475" y="2153925"/>
              <a:ext cx="192300" cy="182400"/>
            </a:xfrm>
            <a:prstGeom prst="rect">
              <a:avLst/>
            </a:prstGeom>
            <a:solidFill>
              <a:srgbClr val="93C47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2034475" y="2392725"/>
              <a:ext cx="192300" cy="1824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2034475" y="2616075"/>
              <a:ext cx="192300" cy="1824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1799400" y="1703475"/>
              <a:ext cx="427500" cy="407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564325" y="2390813"/>
              <a:ext cx="427500" cy="4077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20"/>
          <p:cNvGrpSpPr/>
          <p:nvPr/>
        </p:nvGrpSpPr>
        <p:grpSpPr>
          <a:xfrm>
            <a:off x="2396100" y="1865875"/>
            <a:ext cx="1329000" cy="2075850"/>
            <a:chOff x="2396100" y="1865875"/>
            <a:chExt cx="1329000" cy="2075850"/>
          </a:xfrm>
        </p:grpSpPr>
        <p:sp>
          <p:nvSpPr>
            <p:cNvPr id="209" name="Google Shape;209;p20"/>
            <p:cNvSpPr/>
            <p:nvPr/>
          </p:nvSpPr>
          <p:spPr>
            <a:xfrm>
              <a:off x="2582700" y="1865875"/>
              <a:ext cx="955800" cy="1728900"/>
            </a:xfrm>
            <a:prstGeom prst="roundRect">
              <a:avLst>
                <a:gd fmla="val 5534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2662050" y="1940500"/>
              <a:ext cx="797100" cy="155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 txBox="1"/>
            <p:nvPr/>
          </p:nvSpPr>
          <p:spPr>
            <a:xfrm>
              <a:off x="2396100" y="3587725"/>
              <a:ext cx="1329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Flex Layout</a:t>
              </a:r>
              <a:endParaRPr sz="900"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2729375" y="1985125"/>
              <a:ext cx="192300" cy="182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2964450" y="1985125"/>
              <a:ext cx="192300" cy="182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3199525" y="1985125"/>
              <a:ext cx="192300" cy="182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2729375" y="2208425"/>
              <a:ext cx="192300" cy="1824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2964450" y="2208425"/>
              <a:ext cx="192300" cy="182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3199525" y="2208425"/>
              <a:ext cx="192300" cy="182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2729375" y="2431725"/>
              <a:ext cx="192300" cy="182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2964450" y="2431725"/>
              <a:ext cx="192300" cy="182400"/>
            </a:xfrm>
            <a:prstGeom prst="rect">
              <a:avLst/>
            </a:prstGeom>
            <a:solidFill>
              <a:srgbClr val="9FC5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3199525" y="2431725"/>
              <a:ext cx="192300" cy="1824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2729375" y="2655025"/>
              <a:ext cx="192300" cy="1824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2964450" y="2655025"/>
              <a:ext cx="192300" cy="1824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3199525" y="2655025"/>
              <a:ext cx="192300" cy="1824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2729375" y="2878325"/>
              <a:ext cx="192300" cy="1824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2964450" y="2878325"/>
              <a:ext cx="192300" cy="1824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3199525" y="2878325"/>
              <a:ext cx="192300" cy="1824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>
              <a:off x="2729375" y="3101625"/>
              <a:ext cx="192300" cy="1824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2964450" y="3101625"/>
              <a:ext cx="192300" cy="182400"/>
            </a:xfrm>
            <a:prstGeom prst="rect">
              <a:avLst/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3199525" y="3101625"/>
              <a:ext cx="192300" cy="1824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2729375" y="3312100"/>
              <a:ext cx="192300" cy="1824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2964450" y="3312100"/>
              <a:ext cx="192300" cy="1824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3199525" y="3312100"/>
              <a:ext cx="192300" cy="182400"/>
            </a:xfrm>
            <a:prstGeom prst="rect">
              <a:avLst/>
            </a:prstGeom>
            <a:solidFill>
              <a:srgbClr val="45818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20"/>
          <p:cNvGrpSpPr/>
          <p:nvPr/>
        </p:nvGrpSpPr>
        <p:grpSpPr>
          <a:xfrm>
            <a:off x="3561150" y="2446000"/>
            <a:ext cx="1329000" cy="2082900"/>
            <a:chOff x="3561150" y="2446000"/>
            <a:chExt cx="1329000" cy="2082900"/>
          </a:xfrm>
        </p:grpSpPr>
        <p:sp>
          <p:nvSpPr>
            <p:cNvPr id="234" name="Google Shape;234;p20"/>
            <p:cNvSpPr/>
            <p:nvPr/>
          </p:nvSpPr>
          <p:spPr>
            <a:xfrm>
              <a:off x="3747750" y="2446000"/>
              <a:ext cx="955800" cy="1728900"/>
            </a:xfrm>
            <a:prstGeom prst="roundRect">
              <a:avLst>
                <a:gd fmla="val 5534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3827100" y="2520625"/>
              <a:ext cx="797100" cy="155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 txBox="1"/>
            <p:nvPr/>
          </p:nvSpPr>
          <p:spPr>
            <a:xfrm>
              <a:off x="3561150" y="4174900"/>
              <a:ext cx="1329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Absolute Layout</a:t>
              </a:r>
              <a:endParaRPr sz="900"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3882300" y="2820125"/>
              <a:ext cx="686700" cy="240600"/>
            </a:xfrm>
            <a:prstGeom prst="rect">
              <a:avLst/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3999750" y="2616075"/>
              <a:ext cx="451800" cy="103200"/>
            </a:xfrm>
            <a:prstGeom prst="rect">
              <a:avLst/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3960002" y="3566213"/>
              <a:ext cx="531300" cy="103200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3882300" y="3256850"/>
              <a:ext cx="686700" cy="240600"/>
            </a:xfrm>
            <a:prstGeom prst="rect">
              <a:avLst/>
            </a:prstGeom>
            <a:solidFill>
              <a:srgbClr val="99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20"/>
          <p:cNvSpPr txBox="1"/>
          <p:nvPr/>
        </p:nvSpPr>
        <p:spPr>
          <a:xfrm>
            <a:off x="4397525" y="30248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Also Bindable </a:t>
            </a: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Layout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55CC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ctrTitle"/>
          </p:nvPr>
        </p:nvSpPr>
        <p:spPr>
          <a:xfrm>
            <a:off x="252600" y="58975"/>
            <a:ext cx="8158800" cy="6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Anatomy of a MAUI Blazor App</a:t>
            </a:r>
            <a:endParaRPr sz="27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47" name="Google Shape;247;p21"/>
          <p:cNvSpPr txBox="1"/>
          <p:nvPr>
            <p:ph type="ctrTitle"/>
          </p:nvPr>
        </p:nvSpPr>
        <p:spPr>
          <a:xfrm>
            <a:off x="107100" y="4597275"/>
            <a:ext cx="2183100" cy="4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Carl Sargunar</a:t>
            </a:r>
            <a:r>
              <a:rPr b="1" lang="en-GB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2849875" y="943050"/>
            <a:ext cx="5928300" cy="3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Platforms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 Platform specific code, resources, configuration and startup logic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MauiProgram.cs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“App” bootstrapper, Set up Dependencies, Register services.  Called by platform code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Resources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Fonts, Icons, Translations and assets  - shared across all platforms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wwwroot :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Css, Js, Web fonts etc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App.Xaml, AppShell.xaml :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Same job as with a Maui App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MainPage.xaml : The first page of the application -&gt; 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Main.razor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8047250" y="4647075"/>
            <a:ext cx="95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6"/>
                </a:solidFill>
                <a:latin typeface="Roboto Medium"/>
                <a:ea typeface="Roboto Medium"/>
                <a:cs typeface="Roboto Medium"/>
                <a:sym typeface="Roboto Medium"/>
              </a:rPr>
              <a:t>@carlcod_es</a:t>
            </a:r>
            <a:endParaRPr sz="1000">
              <a:solidFill>
                <a:schemeClr val="accent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50" name="Google Shape;2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00" y="943050"/>
            <a:ext cx="2545075" cy="3050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