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820" r:id="rId5"/>
    <p:sldId id="904" r:id="rId6"/>
    <p:sldId id="903" r:id="rId7"/>
    <p:sldId id="873" r:id="rId8"/>
    <p:sldId id="924" r:id="rId9"/>
    <p:sldId id="925" r:id="rId10"/>
    <p:sldId id="926" r:id="rId11"/>
    <p:sldId id="927" r:id="rId12"/>
    <p:sldId id="928" r:id="rId13"/>
    <p:sldId id="929" r:id="rId14"/>
    <p:sldId id="930" r:id="rId15"/>
    <p:sldId id="931" r:id="rId16"/>
    <p:sldId id="932" r:id="rId17"/>
    <p:sldId id="933" r:id="rId18"/>
    <p:sldId id="934" r:id="rId19"/>
    <p:sldId id="921" r:id="rId20"/>
    <p:sldId id="913" r:id="rId21"/>
    <p:sldId id="914" r:id="rId22"/>
    <p:sldId id="935" r:id="rId23"/>
    <p:sldId id="936" r:id="rId24"/>
    <p:sldId id="922" r:id="rId25"/>
    <p:sldId id="845" r:id="rId26"/>
  </p:sldIdLst>
  <p:sldSz cx="24384000" cy="13716000"/>
  <p:notesSz cx="6797675" cy="9926638"/>
  <p:embeddedFontLst>
    <p:embeddedFont>
      <p:font typeface="Brandon Grotesque Bold" panose="020B0803020203060202" charset="0"/>
      <p:regular r:id="rId29"/>
      <p:bold r:id="rId30"/>
      <p:italic r:id="rId31"/>
      <p:boldItalic r:id="rId32"/>
    </p:embeddedFont>
    <p:embeddedFont>
      <p:font typeface="Brandon Grotesque Light" panose="020B0303020203060202" charset="0"/>
      <p:regular r:id="rId33"/>
      <p:italic r:id="rId34"/>
    </p:embeddedFont>
    <p:embeddedFont>
      <p:font typeface="Brandon Grotesque Regular" panose="020B0503020203060202" charset="0"/>
      <p:regular r:id="rId35"/>
      <p:italic r:id="rId3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85B"/>
    <a:srgbClr val="1779A0"/>
    <a:srgbClr val="207DA0"/>
    <a:srgbClr val="98C93C"/>
    <a:srgbClr val="FFCF00"/>
    <a:srgbClr val="C7AA23"/>
    <a:srgbClr val="0083CA"/>
    <a:srgbClr val="AB2940"/>
    <a:srgbClr val="D3D3D3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A3F02-51B3-4E8C-984B-0EBF1DBF6BD8}" v="6" dt="2020-11-03T07:40:04.892"/>
    <p1510:client id="{EBDCEA45-9893-469E-B74F-777CEF735019}" v="1" dt="2019-08-20T12:02:25.62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5026" autoAdjust="0"/>
  </p:normalViewPr>
  <p:slideViewPr>
    <p:cSldViewPr snapToObjects="1">
      <p:cViewPr varScale="1">
        <p:scale>
          <a:sx n="30" d="100"/>
          <a:sy n="30" d="100"/>
        </p:scale>
        <p:origin x="884" y="24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 dirty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 dirty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 dirty="0"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 dirty="0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 dirty="0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 dirty="0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 dirty="0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 dirty="0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 dirty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  <a:endParaRPr lang="en-ZA" dirty="0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 dirty="0"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 dirty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</a:p>
          <a:p>
            <a:pPr lvl="0"/>
            <a:r>
              <a:rPr lang="en-US" dirty="0"/>
              <a:t>Copy</a:t>
            </a:r>
            <a:endParaRPr lang="en-ZA" dirty="0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 dirty="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 dirty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88880" y="8010128"/>
            <a:ext cx="21003065" cy="2016224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DBS152 – Introduction to Database</a:t>
            </a:r>
          </a:p>
          <a:p>
            <a:r>
              <a:rPr lang="en-US" sz="6000" dirty="0">
                <a:solidFill>
                  <a:schemeClr val="bg1"/>
                </a:solidFill>
              </a:rPr>
              <a:t>Week 1: Lesson 2</a:t>
            </a:r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8A75C-BEE0-B86E-337D-644637690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SQL databases use relationships to link data across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Types of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One-to-One (1:1):</a:t>
            </a:r>
            <a:r>
              <a:rPr lang="en-GB" dirty="0"/>
              <a:t> A record in one table corresponds to exactly one record in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One-to-Many (1:M):</a:t>
            </a:r>
            <a:r>
              <a:rPr lang="en-GB" dirty="0"/>
              <a:t> A record in one table relates to multiple records in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Many-to-Many (M:N):</a:t>
            </a:r>
            <a:r>
              <a:rPr lang="en-GB" dirty="0"/>
              <a:t> Multiple records in one table relate to multiple records in another, often requiring a junction table.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20651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767D-01CF-1BC0-AD07-74915C78D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712577"/>
            <a:ext cx="21005800" cy="9338111"/>
          </a:xfrm>
        </p:spPr>
        <p:txBody>
          <a:bodyPr/>
          <a:lstStyle/>
          <a:p>
            <a:r>
              <a:rPr lang="en-GB" b="1" dirty="0"/>
              <a:t>Indexing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Indexing improves database performance by allowing faster data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types of indexes: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Primary Index:</a:t>
            </a:r>
            <a:r>
              <a:rPr lang="en-GB" dirty="0"/>
              <a:t> Automatically created on primary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Unique Index:</a:t>
            </a:r>
            <a:r>
              <a:rPr lang="en-GB" dirty="0"/>
              <a:t> Ensures uniqueness of a column’s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Composite Index:</a:t>
            </a:r>
            <a:r>
              <a:rPr lang="en-GB" dirty="0"/>
              <a:t> Covers multiple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Full-text Index:</a:t>
            </a:r>
            <a:r>
              <a:rPr lang="en-GB" dirty="0"/>
              <a:t> Used for searching text-based data.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471040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AB92-EED8-EDE7-D5AD-6DB9A086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3. Database Query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EB70C-A723-C8FE-8BBD-32A1E757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dirty="0"/>
              <a:t>SQL (Structured Query Language)</a:t>
            </a:r>
          </a:p>
          <a:p>
            <a:endParaRPr lang="en-ZA" dirty="0"/>
          </a:p>
          <a:p>
            <a:r>
              <a:rPr lang="en-ZA" dirty="0"/>
              <a:t>A standard language for managing relational databases.</a:t>
            </a:r>
          </a:p>
          <a:p>
            <a:endParaRPr lang="en-ZA" dirty="0"/>
          </a:p>
          <a:p>
            <a:r>
              <a:rPr lang="en-ZA" dirty="0"/>
              <a:t>Key operations:</a:t>
            </a:r>
          </a:p>
          <a:p>
            <a:r>
              <a:rPr lang="en-ZA" dirty="0"/>
              <a:t>Data Querying: SELECT</a:t>
            </a:r>
          </a:p>
          <a:p>
            <a:r>
              <a:rPr lang="en-ZA" dirty="0"/>
              <a:t>Data Modification: INSERT, UPDATE, DELETE</a:t>
            </a:r>
          </a:p>
          <a:p>
            <a:r>
              <a:rPr lang="en-ZA" dirty="0"/>
              <a:t>Schema Management: CREATE TABLE, ALTER TABLE, DROP TABLE</a:t>
            </a:r>
          </a:p>
          <a:p>
            <a:r>
              <a:rPr lang="en-ZA" dirty="0"/>
              <a:t>Permissions: GRANT, REVOKE</a:t>
            </a:r>
          </a:p>
        </p:txBody>
      </p:sp>
    </p:spTree>
    <p:extLst>
      <p:ext uri="{BB962C8B-B14F-4D97-AF65-F5344CB8AC3E}">
        <p14:creationId xmlns:p14="http://schemas.microsoft.com/office/powerpoint/2010/main" val="25867571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B1D5-D5DE-524B-0034-CBEE132CE4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dirty="0"/>
              <a:t>Example Query:</a:t>
            </a:r>
            <a:endParaRPr lang="en-GB" dirty="0"/>
          </a:p>
          <a:p>
            <a:endParaRPr lang="en-GB" dirty="0"/>
          </a:p>
          <a:p>
            <a:r>
              <a:rPr lang="en-GB" dirty="0"/>
              <a:t>SELECT name, age FROM employees WHERE age &gt; 30;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48411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83626-EDAF-BCEB-DD89-D76E7AFAC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NoSQL Querying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standard language; varies by database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querying methods: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68093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10E9-CD20-3076-99FB-993AE22527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b="1" dirty="0"/>
              <a:t>Document Stores (MongoDB):</a:t>
            </a:r>
            <a:r>
              <a:rPr lang="en-ZA" dirty="0"/>
              <a:t> Uses JSON-like queries.</a:t>
            </a:r>
          </a:p>
          <a:p>
            <a:r>
              <a:rPr lang="en-ZA" dirty="0" err="1"/>
              <a:t>db.users.find</a:t>
            </a:r>
            <a:r>
              <a:rPr lang="en-ZA" dirty="0"/>
              <a:t>({ "age": { "$</a:t>
            </a:r>
            <a:r>
              <a:rPr lang="en-ZA" dirty="0" err="1"/>
              <a:t>gt</a:t>
            </a:r>
            <a:r>
              <a:rPr lang="en-ZA" dirty="0"/>
              <a:t>": 30 } })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83239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2527-BC25-69D5-F8BE-5AA26597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4.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081EF-AA2A-E0B4-2D10-0641799F7E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SQL databases are best for structured data with strong relationships and require ACID compliance.</a:t>
            </a:r>
          </a:p>
          <a:p>
            <a:r>
              <a:rPr lang="en-GB" dirty="0"/>
              <a:t>NoSQL databases offer flexibility and scalability for large-scale, real-time applications.</a:t>
            </a:r>
          </a:p>
          <a:p>
            <a:r>
              <a:rPr lang="en-GB" dirty="0"/>
              <a:t>Understanding key database concepts (tables, schemas, relationships, indexing) is crucial for database design and optimization.</a:t>
            </a:r>
          </a:p>
          <a:p>
            <a:r>
              <a:rPr lang="en-GB" dirty="0"/>
              <a:t>Query languages such as SQL and NoSQL methods enable data retrieval and manipulation.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59545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0661-F959-9BDB-67A6-F93CF83E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Activity</a:t>
            </a:r>
            <a:endParaRPr lang="en-Z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9226-37F0-801B-4022-1AB85D5B4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1. What are two advantages of using a NoSQL database over an SQL database?</a:t>
            </a:r>
          </a:p>
          <a:p>
            <a:r>
              <a:rPr lang="en-GB" dirty="0"/>
              <a:t>2. What is an index in a database, and why is it important?</a:t>
            </a:r>
          </a:p>
          <a:p>
            <a:r>
              <a:rPr lang="en-GB" dirty="0"/>
              <a:t>3. Write an SQL query to retrieve all employees whose salary is greater than 50,000.</a:t>
            </a:r>
          </a:p>
          <a:p>
            <a:r>
              <a:rPr lang="en-GB" dirty="0"/>
              <a:t>4. Explain the ACID properties in SQL databases.</a:t>
            </a:r>
          </a:p>
          <a:p>
            <a:r>
              <a:rPr lang="en-GB" dirty="0"/>
              <a:t>5. Name two types of NoSQL databases and provide an example of each.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78695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CAE1-845D-F590-E296-0B1DCE96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0FFA-84FB-4A41-45EE-04FF8D5AED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1. Two advantages of NoSQL over SQL: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NoSQL databases scale horizontally, making them suitable for big data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They allow flexible schemas, making it easier to store unstructured or semi-structured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2. What is an index and why is it important?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index</a:t>
            </a:r>
            <a:r>
              <a:rPr lang="en-GB" dirty="0"/>
              <a:t> is a database structure that improves the speed of data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works like an optimized lookup table, reducing the time needed for queries.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62274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DD94-1414-5212-EDD4-9ADDFDEF83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3. SQL query to retrieve employees with a salary greater than 50,000:</a:t>
            </a:r>
          </a:p>
          <a:p>
            <a:endParaRPr lang="en-GB" dirty="0"/>
          </a:p>
          <a:p>
            <a:r>
              <a:rPr lang="en-GB" dirty="0"/>
              <a:t>SELECT * FROM employees WHERE salary &gt; 50000;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17029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485D-9504-7CCB-7A54-7630FB8A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DBMS concepts</a:t>
            </a:r>
            <a:br>
              <a:rPr lang="en-GB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Lesson 2: Database Structures and Querying</a:t>
            </a:r>
            <a:endParaRPr lang="en-ZA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5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9991F-B6E5-F978-F3DD-E98F2E339E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ZA" b="1" dirty="0"/>
              <a:t>4. ACID properties in SQL databases: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Atomicity:</a:t>
            </a:r>
            <a:r>
              <a:rPr lang="en-ZA" dirty="0"/>
              <a:t> Ensures transactions are all-or-nothing.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Consistency:</a:t>
            </a:r>
            <a:r>
              <a:rPr lang="en-ZA" dirty="0"/>
              <a:t> Guarantees data remains valid after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Isolation:</a:t>
            </a:r>
            <a:r>
              <a:rPr lang="en-ZA" dirty="0"/>
              <a:t> Ensures transactions do not interfere with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Durability:</a:t>
            </a:r>
            <a:r>
              <a:rPr lang="en-ZA" dirty="0"/>
              <a:t> Ensures data is permanently stored even after system failures.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655623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D9369-4832-E4D2-8AB5-F0FB852BBE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5. Two types of NoSQL databases and examples: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Document-based NoSQL:</a:t>
            </a:r>
            <a:r>
              <a:rPr lang="en-GB" dirty="0"/>
              <a:t> MongoDB.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Key-Value Store NoSQL:</a:t>
            </a:r>
            <a:r>
              <a:rPr lang="en-GB" dirty="0"/>
              <a:t> Redis.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249710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F940-87C5-236A-DA02-06E58BD7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Objective: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8A92C-68E3-6F5A-28E7-E8ABE1F399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By the end of this lesson, you will be able to:</a:t>
            </a:r>
          </a:p>
          <a:p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Differentiate between SQL and NoSQL databases.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Understand key database concepts such as tables, relationships, and indexing.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Learn about database query languages and their role in data retrieval.</a:t>
            </a:r>
            <a:endParaRPr lang="en-ZA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35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D965-3B17-8FC6-517E-4DE2CD16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B17DB-6467-189D-211D-18D3A96D33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SQL vs. NoSQL Databases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Key Database Concepts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Database Query Languages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</a:p>
          <a:p>
            <a:pPr marL="742950" indent="-742950">
              <a:buAutoNum type="arabicPeriod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197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0147F-9CCA-07DD-97E3-8F08CFC832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745" y="3712577"/>
            <a:ext cx="21003066" cy="9698151"/>
          </a:xfrm>
        </p:spPr>
        <p:txBody>
          <a:bodyPr/>
          <a:lstStyle/>
          <a:p>
            <a:r>
              <a:rPr lang="en-GB" dirty="0"/>
              <a:t>Databases are categorized into two major types: SQL and NoSQL. Understanding the differences helps in selecting the appropriate database for specific applications.</a:t>
            </a:r>
          </a:p>
          <a:p>
            <a:endParaRPr lang="en-GB" dirty="0"/>
          </a:p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1C179-D874-4830-C248-04C7993E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1. SQL vs. NoSQL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2E983-5B3F-6598-94FE-6B617C77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88" y="5417840"/>
            <a:ext cx="13897544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961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88A9-A7DD-E31D-A020-270756875E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Advantages of SQL and NoSQL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SQL Advantages: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Strong consistency and reliability.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Well-suited for complex queries and structured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Standardized query language (SQL).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NoSQL Advantages: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Highly scalable and suitable for 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Flexible schema, allowing easy modifications.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Optimized for high-speed transactions and distributed environments.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197600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02B06-0B9A-D725-F6B2-1B420E3204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When to Use SQL vs. NoSQL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SQL when: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data structure is well-defined with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Transactions require strong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application needs complex queries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NoSQL when: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Handling large volumes of unstructured or semi-structured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Scaling horizontally is a priority.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applications demand high-speed data access.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42925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B0C0-4506-DB65-79FA-A71DC720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2. Key Database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FA0A3-3290-0CE7-85E4-924F4C0350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 SQL databases, data is stored in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table consists of rows (records) and columns (fields).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table has a unique name and is part of a schema.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334937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F1FC4-4BE4-8019-2CD4-E94244E05E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 dirty="0"/>
              <a:t>Schemas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schema defines the structure of the database, including tables, columns, and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SQL databases require predefined schemas, while NoSQL databases offer flexibility in structure.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201271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>Estelle</DisplayName>
        <AccountId>49</AccountId>
        <AccountType/>
      </UserInfo>
      <UserInfo>
        <DisplayName>Heino Gallowitz</DisplayName>
        <AccountId>67</AccountId>
        <AccountType/>
      </UserInfo>
      <UserInfo>
        <DisplayName>Amelia Blom</DisplayName>
        <AccountId>35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A9D798-552E-412B-81A4-147A54248997}">
  <ds:schemaRefs>
    <ds:schemaRef ds:uri="cb8895df-c8a0-45c7-8fc6-557d3eae41af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0cb3eb33-1d70-4244-8ae4-b1f279a642ca"/>
    <ds:schemaRef ds:uri="http://schemas.openxmlformats.org/package/2006/metadata/core-properties"/>
    <ds:schemaRef ds:uri="http://www.w3.org/XML/1998/namespace"/>
    <ds:schemaRef ds:uri="http://purl.org/dc/dcmitype/"/>
    <ds:schemaRef ds:uri="278422d3-3646-4865-8717-6c44b94ebf2e"/>
  </ds:schemaRefs>
</ds:datastoreItem>
</file>

<file path=customXml/itemProps2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B146ED-9640-4E6D-A757-4DA40DB34F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0d9c13-3fa8-4c46-bb81-32a948587a0b"/>
    <ds:schemaRef ds:uri="278422d3-3646-4865-8717-6c44b94ebf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Office PowerPoint</Application>
  <PresentationFormat>Custom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Brandon Grotesque Regular</vt:lpstr>
      <vt:lpstr>Brandon Grotesque Medium</vt:lpstr>
      <vt:lpstr>Helvetica Neue</vt:lpstr>
      <vt:lpstr>Wingdings</vt:lpstr>
      <vt:lpstr>Brandon Grotesque Bold</vt:lpstr>
      <vt:lpstr>Arial</vt:lpstr>
      <vt:lpstr>Brandon Grotesque Light</vt:lpstr>
      <vt:lpstr>White</vt:lpstr>
      <vt:lpstr>PowerPoint Presentation</vt:lpstr>
      <vt:lpstr>Introduction to DBMS concepts  Lesson 2: Database Structures and Querying</vt:lpstr>
      <vt:lpstr>Objective:</vt:lpstr>
      <vt:lpstr>Content</vt:lpstr>
      <vt:lpstr>1. SQL vs. NoSQL Databases</vt:lpstr>
      <vt:lpstr>PowerPoint Presentation</vt:lpstr>
      <vt:lpstr>PowerPoint Presentation</vt:lpstr>
      <vt:lpstr>2. Key Database Concepts</vt:lpstr>
      <vt:lpstr>PowerPoint Presentation</vt:lpstr>
      <vt:lpstr>PowerPoint Presentation</vt:lpstr>
      <vt:lpstr>PowerPoint Presentation</vt:lpstr>
      <vt:lpstr>3. Database Query Languages</vt:lpstr>
      <vt:lpstr>PowerPoint Presentation</vt:lpstr>
      <vt:lpstr>PowerPoint Presentation</vt:lpstr>
      <vt:lpstr>PowerPoint Presentation</vt:lpstr>
      <vt:lpstr>4. Summary</vt:lpstr>
      <vt:lpstr>5. Activity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Marcus Lamola (STADIO - Bellville)</cp:lastModifiedBy>
  <cp:revision>1215</cp:revision>
  <cp:lastPrinted>2019-08-20T11:14:22Z</cp:lastPrinted>
  <dcterms:modified xsi:type="dcterms:W3CDTF">2025-03-14T07:51:27Z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