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30"/>
  </p:notesMasterIdLst>
  <p:handoutMasterIdLst>
    <p:handoutMasterId r:id="rId31"/>
  </p:handoutMasterIdLst>
  <p:sldIdLst>
    <p:sldId id="820" r:id="rId5"/>
    <p:sldId id="904" r:id="rId6"/>
    <p:sldId id="903" r:id="rId7"/>
    <p:sldId id="873" r:id="rId8"/>
    <p:sldId id="924" r:id="rId9"/>
    <p:sldId id="923" r:id="rId10"/>
    <p:sldId id="925" r:id="rId11"/>
    <p:sldId id="926" r:id="rId12"/>
    <p:sldId id="927" r:id="rId13"/>
    <p:sldId id="928" r:id="rId14"/>
    <p:sldId id="929" r:id="rId15"/>
    <p:sldId id="930" r:id="rId16"/>
    <p:sldId id="931" r:id="rId17"/>
    <p:sldId id="932" r:id="rId18"/>
    <p:sldId id="933" r:id="rId19"/>
    <p:sldId id="934" r:id="rId20"/>
    <p:sldId id="935" r:id="rId21"/>
    <p:sldId id="936" r:id="rId22"/>
    <p:sldId id="937" r:id="rId23"/>
    <p:sldId id="938" r:id="rId24"/>
    <p:sldId id="939" r:id="rId25"/>
    <p:sldId id="940" r:id="rId26"/>
    <p:sldId id="941" r:id="rId27"/>
    <p:sldId id="942" r:id="rId28"/>
    <p:sldId id="845" r:id="rId29"/>
  </p:sldIdLst>
  <p:sldSz cx="24384000" cy="13716000"/>
  <p:notesSz cx="6797675" cy="9926638"/>
  <p:embeddedFontLst>
    <p:embeddedFont>
      <p:font typeface="Brandon Grotesque Bold" panose="020B0803020203060202" charset="0"/>
      <p:regular r:id="rId32"/>
      <p:bold r:id="rId33"/>
      <p:italic r:id="rId34"/>
      <p:boldItalic r:id="rId35"/>
    </p:embeddedFont>
    <p:embeddedFont>
      <p:font typeface="Brandon Grotesque Light" panose="020B0303020203060202" charset="0"/>
      <p:regular r:id="rId36"/>
      <p:italic r:id="rId37"/>
    </p:embeddedFont>
    <p:embeddedFont>
      <p:font typeface="Brandon Grotesque Regular" panose="020B0503020203060202" charset="0"/>
      <p:regular r:id="rId38"/>
      <p:italic r:id="rId39"/>
    </p:embeddedFont>
  </p:embeddedFont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15:guide id="1" pos="7680" userDrawn="1">
          <p15:clr>
            <a:srgbClr val="A4A3A4"/>
          </p15:clr>
        </p15:guide>
        <p15:guide id="2" orient="horz" pos="8640" userDrawn="1">
          <p15:clr>
            <a:srgbClr val="A4A3A4"/>
          </p15:clr>
        </p15:guide>
        <p15:guide id="3" pos="1058" userDrawn="1">
          <p15:clr>
            <a:srgbClr val="A4A3A4"/>
          </p15:clr>
        </p15:guide>
        <p15:guide id="4" pos="14302" userDrawn="1">
          <p15:clr>
            <a:srgbClr val="A4A3A4"/>
          </p15:clr>
        </p15:guide>
        <p15:guide id="5" orient="horz" userDrawn="1">
          <p15:clr>
            <a:srgbClr val="A4A3A4"/>
          </p15:clr>
        </p15:guide>
        <p15:guide id="8" orient="horz" pos="2279" userDrawn="1">
          <p15:clr>
            <a:srgbClr val="A4A3A4"/>
          </p15:clr>
        </p15:guide>
        <p15:guide id="9" orient="horz" pos="6371">
          <p15:clr>
            <a:srgbClr val="A4A3A4"/>
          </p15:clr>
        </p15:guide>
        <p15:guide id="10" pos="14316">
          <p15:clr>
            <a:srgbClr val="A4A3A4"/>
          </p15:clr>
        </p15:guide>
        <p15:guide id="11" pos="1089">
          <p15:clr>
            <a:srgbClr val="A4A3A4"/>
          </p15:clr>
        </p15:guide>
        <p15:guide id="12" pos="13109">
          <p15:clr>
            <a:srgbClr val="A4A3A4"/>
          </p15:clr>
        </p15:guide>
        <p15:guide id="13" pos="15359">
          <p15:clr>
            <a:srgbClr val="A4A3A4"/>
          </p15:clr>
        </p15:guide>
        <p15:guide id="14" orient="horz" pos="953">
          <p15:clr>
            <a:srgbClr val="A4A3A4"/>
          </p15:clr>
        </p15:guide>
        <p15:guide id="15" orient="horz" pos="8075">
          <p15:clr>
            <a:srgbClr val="A4A3A4"/>
          </p15:clr>
        </p15:guide>
        <p15:guide id="16" orient="horz" pos="1385">
          <p15:clr>
            <a:srgbClr val="A4A3A4"/>
          </p15:clr>
        </p15:guide>
        <p15:guide id="17" orient="horz" pos="5852">
          <p15:clr>
            <a:srgbClr val="A4A3A4"/>
          </p15:clr>
        </p15:guide>
        <p15:guide id="18" pos="12593">
          <p15:clr>
            <a:srgbClr val="A4A3A4"/>
          </p15:clr>
        </p15:guide>
        <p15:guide id="19" pos="1090">
          <p15:clr>
            <a:srgbClr val="A4A3A4"/>
          </p15:clr>
        </p15:guide>
        <p15:guide id="20" pos="14424">
          <p15:clr>
            <a:srgbClr val="A4A3A4"/>
          </p15:clr>
        </p15:guide>
        <p15:guide id="21" pos="1428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ara Totaram - EXCO Embury - EHO" initials="ST-EE-E" lastIdx="13" clrIdx="0"/>
  <p:cmAuthor id="2" name="Samara Totaram - EXCO Embury - EHO" initials="ST-EE-E [2]" lastIdx="2" clrIdx="1"/>
  <p:cmAuthor id="3" name="Microsoft Office User" initials="" lastIdx="0" clrIdx="2"/>
  <p:cmAuthor id="4" name="Samara Totaram - Stadio Holdings CFO" initials="ST-SHC" lastIdx="4" clrIdx="3"/>
  <p:cmAuthor id="5" name="Kate Ridge - Stadio Holdings" initials="KR-SH" lastIdx="2" clrIdx="4"/>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85B"/>
    <a:srgbClr val="1779A0"/>
    <a:srgbClr val="207DA0"/>
    <a:srgbClr val="98C93C"/>
    <a:srgbClr val="FFCF00"/>
    <a:srgbClr val="C7AA23"/>
    <a:srgbClr val="0083CA"/>
    <a:srgbClr val="AB2940"/>
    <a:srgbClr val="D3D3D3"/>
    <a:srgbClr val="9A9E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0A3F02-51B3-4E8C-984B-0EBF1DBF6BD8}" v="6" dt="2020-11-03T07:40:04.892"/>
    <p1510:client id="{EBDCEA45-9893-469E-B74F-777CEF735019}" v="1" dt="2019-08-20T12:02:25.628"/>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0" autoAdjust="0"/>
    <p:restoredTop sz="95026" autoAdjust="0"/>
  </p:normalViewPr>
  <p:slideViewPr>
    <p:cSldViewPr snapToObjects="1">
      <p:cViewPr varScale="1">
        <p:scale>
          <a:sx n="30" d="100"/>
          <a:sy n="30" d="100"/>
        </p:scale>
        <p:origin x="884" y="24"/>
      </p:cViewPr>
      <p:guideLst>
        <p:guide pos="7680"/>
        <p:guide orient="horz" pos="8640"/>
        <p:guide pos="1058"/>
        <p:guide pos="14302"/>
        <p:guide orient="horz"/>
        <p:guide orient="horz" pos="2279"/>
        <p:guide orient="horz" pos="6371"/>
        <p:guide pos="14316"/>
        <p:guide pos="1089"/>
        <p:guide pos="13109"/>
        <p:guide pos="15359"/>
        <p:guide orient="horz" pos="953"/>
        <p:guide orient="horz" pos="8075"/>
        <p:guide orient="horz" pos="1385"/>
        <p:guide orient="horz" pos="5852"/>
        <p:guide pos="12593"/>
        <p:guide pos="1090"/>
        <p:guide pos="14424"/>
        <p:guide pos="14288"/>
      </p:guideLst>
    </p:cSldViewPr>
  </p:slideViewPr>
  <p:notesTextViewPr>
    <p:cViewPr>
      <p:scale>
        <a:sx n="1" d="1"/>
        <a:sy n="1" d="1"/>
      </p:scale>
      <p:origin x="0" y="0"/>
    </p:cViewPr>
  </p:notesTextViewPr>
  <p:sorterViewPr>
    <p:cViewPr>
      <p:scale>
        <a:sx n="20" d="100"/>
        <a:sy n="2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8.fntdata"/><Relationship Id="rId21" Type="http://schemas.openxmlformats.org/officeDocument/2006/relationships/slide" Target="slides/slide17.xml"/><Relationship Id="rId34" Type="http://schemas.openxmlformats.org/officeDocument/2006/relationships/font" Target="fonts/font3.fntdata"/><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5.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2.fntdata"/><Relationship Id="rId38" Type="http://schemas.openxmlformats.org/officeDocument/2006/relationships/font" Target="fonts/font7.fntdata"/><Relationship Id="rId20" Type="http://schemas.openxmlformats.org/officeDocument/2006/relationships/slide" Target="slides/slide16.xml"/><Relationship Id="rId4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076CC2CF-7A2B-6945-8CB4-8AA155CAC648}" type="datetimeFigureOut">
              <a:rPr lang="en-US" smtClean="0"/>
              <a:t>3/14/2025</a:t>
            </a:fld>
            <a:endParaRPr lang="en-US"/>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44E1BD19-606C-7941-9945-65FADD2086F9}" type="slidenum">
              <a:rPr lang="en-US" smtClean="0"/>
              <a:t>‹#›</a:t>
            </a:fld>
            <a:endParaRPr lang="en-US"/>
          </a:p>
        </p:txBody>
      </p:sp>
    </p:spTree>
    <p:extLst>
      <p:ext uri="{BB962C8B-B14F-4D97-AF65-F5344CB8AC3E}">
        <p14:creationId xmlns:p14="http://schemas.microsoft.com/office/powerpoint/2010/main" val="2424954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4" name="Shape 204"/>
          <p:cNvSpPr>
            <a:spLocks noGrp="1" noRot="1" noChangeAspect="1"/>
          </p:cNvSpPr>
          <p:nvPr>
            <p:ph type="sldImg"/>
          </p:nvPr>
        </p:nvSpPr>
        <p:spPr>
          <a:xfrm>
            <a:off x="90488" y="742950"/>
            <a:ext cx="6616700" cy="3722688"/>
          </a:xfrm>
          <a:prstGeom prst="rect">
            <a:avLst/>
          </a:prstGeom>
        </p:spPr>
        <p:txBody>
          <a:bodyPr/>
          <a:lstStyle/>
          <a:p>
            <a:endParaRPr dirty="0"/>
          </a:p>
        </p:txBody>
      </p:sp>
      <p:sp>
        <p:nvSpPr>
          <p:cNvPr id="205" name="Shape 205"/>
          <p:cNvSpPr>
            <a:spLocks noGrp="1"/>
          </p:cNvSpPr>
          <p:nvPr>
            <p:ph type="body" sz="quarter" idx="1"/>
          </p:nvPr>
        </p:nvSpPr>
        <p:spPr>
          <a:xfrm>
            <a:off x="906357" y="4715153"/>
            <a:ext cx="4984962" cy="4466987"/>
          </a:xfrm>
          <a:prstGeom prst="rect">
            <a:avLst/>
          </a:prstGeom>
        </p:spPr>
        <p:txBody>
          <a:bodyPr/>
          <a:lstStyle/>
          <a:p>
            <a:endParaRPr/>
          </a:p>
        </p:txBody>
      </p:sp>
    </p:spTree>
    <p:extLst>
      <p:ext uri="{BB962C8B-B14F-4D97-AF65-F5344CB8AC3E}">
        <p14:creationId xmlns:p14="http://schemas.microsoft.com/office/powerpoint/2010/main" val="140418267"/>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_SM">
    <p:spTree>
      <p:nvGrpSpPr>
        <p:cNvPr id="1" name=""/>
        <p:cNvGrpSpPr/>
        <p:nvPr/>
      </p:nvGrpSpPr>
      <p:grpSpPr>
        <a:xfrm>
          <a:off x="0" y="0"/>
          <a:ext cx="0" cy="0"/>
          <a:chOff x="0" y="0"/>
          <a:chExt cx="0" cy="0"/>
        </a:xfrm>
      </p:grpSpPr>
      <p:pic>
        <p:nvPicPr>
          <p:cNvPr id="2"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4384000" cy="1371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Body Level One…"/>
          <p:cNvSpPr txBox="1">
            <a:spLocks noGrp="1"/>
          </p:cNvSpPr>
          <p:nvPr>
            <p:ph type="body" idx="10"/>
          </p:nvPr>
        </p:nvSpPr>
        <p:spPr>
          <a:xfrm>
            <a:off x="1688880" y="8730208"/>
            <a:ext cx="21003065" cy="648072"/>
          </a:xfrm>
          <a:prstGeom prst="rect">
            <a:avLst/>
          </a:prstGeom>
        </p:spPr>
        <p:txBody>
          <a:bodyPr anchor="t">
            <a:normAutofit/>
          </a:bodyPr>
          <a:lstStyle>
            <a:lvl1pPr marL="0" indent="0" algn="ctr">
              <a:lnSpc>
                <a:spcPct val="110000"/>
              </a:lnSpc>
              <a:buFontTx/>
              <a:buNone/>
              <a:defRPr sz="4000">
                <a:solidFill>
                  <a:srgbClr val="9BA0A6"/>
                </a:solidFill>
              </a:defRPr>
            </a:lvl1pPr>
            <a:lvl2pPr>
              <a:defRPr sz="4800">
                <a:solidFill>
                  <a:srgbClr val="9BA0A6"/>
                </a:solidFill>
              </a:defRPr>
            </a:lvl2pPr>
            <a:lvl3pPr>
              <a:defRPr sz="4800">
                <a:solidFill>
                  <a:srgbClr val="9BA0A6"/>
                </a:solidFill>
              </a:defRPr>
            </a:lvl3pPr>
            <a:lvl4pPr>
              <a:defRPr sz="4800">
                <a:solidFill>
                  <a:srgbClr val="9BA0A6"/>
                </a:solidFill>
              </a:defRPr>
            </a:lvl4pPr>
            <a:lvl5pPr>
              <a:defRPr sz="4800">
                <a:solidFill>
                  <a:srgbClr val="9BA0A6"/>
                </a:solidFill>
              </a:defRPr>
            </a:lvl5pPr>
          </a:lstStyle>
          <a:p>
            <a:pPr algn="ctr">
              <a:lnSpc>
                <a:spcPct val="110000"/>
              </a:lnSpc>
            </a:pPr>
            <a:endParaRPr lang="en-US" sz="3200" b="0" dirty="0">
              <a:solidFill>
                <a:srgbClr val="9BA0A6"/>
              </a:solidFill>
              <a:latin typeface="Brandon Grotesque Regular"/>
              <a:cs typeface="Brandon Grotesque Regular"/>
            </a:endParaRPr>
          </a:p>
        </p:txBody>
      </p:sp>
      <p:sp>
        <p:nvSpPr>
          <p:cNvPr id="8" name="Body Level One…"/>
          <p:cNvSpPr txBox="1">
            <a:spLocks noGrp="1"/>
          </p:cNvSpPr>
          <p:nvPr>
            <p:ph type="body" idx="1" hasCustomPrompt="1"/>
          </p:nvPr>
        </p:nvSpPr>
        <p:spPr>
          <a:xfrm>
            <a:off x="1688880" y="8010128"/>
            <a:ext cx="21003065" cy="864096"/>
          </a:xfrm>
          <a:prstGeom prst="rect">
            <a:avLst/>
          </a:prstGeom>
        </p:spPr>
        <p:txBody>
          <a:bodyPr anchor="t">
            <a:normAutofit/>
          </a:bodyPr>
          <a:lstStyle>
            <a:lvl1pPr marL="0" indent="0" algn="ctr">
              <a:lnSpc>
                <a:spcPct val="110000"/>
              </a:lnSpc>
              <a:buFontTx/>
              <a:buNone/>
              <a:defRPr sz="4000" baseline="0">
                <a:solidFill>
                  <a:srgbClr val="9BA0A6"/>
                </a:solidFill>
              </a:defRPr>
            </a:lvl1pPr>
            <a:lvl2pPr>
              <a:defRPr sz="4800">
                <a:solidFill>
                  <a:srgbClr val="9BA0A6"/>
                </a:solidFill>
              </a:defRPr>
            </a:lvl2pPr>
            <a:lvl3pPr>
              <a:defRPr sz="4800">
                <a:solidFill>
                  <a:srgbClr val="9BA0A6"/>
                </a:solidFill>
              </a:defRPr>
            </a:lvl3pPr>
            <a:lvl4pPr>
              <a:defRPr sz="4800">
                <a:solidFill>
                  <a:srgbClr val="9BA0A6"/>
                </a:solidFill>
              </a:defRPr>
            </a:lvl4pPr>
            <a:lvl5pPr>
              <a:defRPr sz="4800">
                <a:solidFill>
                  <a:srgbClr val="9BA0A6"/>
                </a:solidFill>
              </a:defRPr>
            </a:lvl5pPr>
          </a:lstStyle>
          <a:p>
            <a:pPr algn="ctr">
              <a:lnSpc>
                <a:spcPct val="110000"/>
              </a:lnSpc>
            </a:pPr>
            <a:r>
              <a:rPr lang="en-US" sz="4000" b="0" dirty="0">
                <a:solidFill>
                  <a:srgbClr val="9BA0A6"/>
                </a:solidFill>
                <a:latin typeface="Brandon Grotesque Regular"/>
                <a:cs typeface="Brandon Grotesque Regular"/>
              </a:rPr>
              <a:t>Presentation Headline</a:t>
            </a:r>
          </a:p>
        </p:txBody>
      </p:sp>
      <p:pic>
        <p:nvPicPr>
          <p:cNvPr id="11"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6951678" y="3499506"/>
            <a:ext cx="10518760" cy="47508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7495948"/>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Image">
    <p:spTree>
      <p:nvGrpSpPr>
        <p:cNvPr id="1" name=""/>
        <p:cNvGrpSpPr/>
        <p:nvPr/>
      </p:nvGrpSpPr>
      <p:grpSpPr>
        <a:xfrm>
          <a:off x="0" y="0"/>
          <a:ext cx="0" cy="0"/>
          <a:chOff x="0" y="0"/>
          <a:chExt cx="0" cy="0"/>
        </a:xfrm>
      </p:grpSpPr>
      <p:sp>
        <p:nvSpPr>
          <p:cNvPr id="5" name="Image"/>
          <p:cNvSpPr>
            <a:spLocks noGrp="1"/>
          </p:cNvSpPr>
          <p:nvPr>
            <p:ph type="pic" idx="13"/>
          </p:nvPr>
        </p:nvSpPr>
        <p:spPr>
          <a:xfrm>
            <a:off x="-73025" y="0"/>
            <a:ext cx="24457025" cy="13757076"/>
          </a:xfrm>
          <a:prstGeom prst="rect">
            <a:avLst/>
          </a:prstGeom>
        </p:spPr>
        <p:txBody>
          <a:bodyPr lIns="91425" tIns="45712" rIns="91425" bIns="45712" anchor="t">
            <a:noAutofit/>
          </a:bodyPr>
          <a:lstStyle/>
          <a:p>
            <a:endParaRPr dirty="0"/>
          </a:p>
        </p:txBody>
      </p:sp>
      <p:sp>
        <p:nvSpPr>
          <p:cNvPr id="9" name="Title 1"/>
          <p:cNvSpPr>
            <a:spLocks noGrp="1"/>
          </p:cNvSpPr>
          <p:nvPr>
            <p:ph type="title" hasCustomPrompt="1"/>
          </p:nvPr>
        </p:nvSpPr>
        <p:spPr>
          <a:xfrm>
            <a:off x="1412681" y="4991100"/>
            <a:ext cx="21558638" cy="3733800"/>
          </a:xfrm>
          <a:ln>
            <a:noFill/>
          </a:ln>
        </p:spPr>
        <p:txBody>
          <a:bodyPr>
            <a:noAutofit/>
          </a:bodyPr>
          <a:lstStyle>
            <a:lvl1pPr algn="ctr" defTabSz="1828891" rtl="0" eaLnBrk="1" latinLnBrk="0" hangingPunct="1">
              <a:lnSpc>
                <a:spcPct val="79000"/>
              </a:lnSpc>
              <a:spcBef>
                <a:spcPct val="0"/>
              </a:spcBef>
              <a:buNone/>
              <a:defRPr lang="en-US" sz="13200" b="1" i="0" kern="1200" cap="all" spc="0" baseline="0" dirty="0">
                <a:solidFill>
                  <a:schemeClr val="bg1"/>
                </a:solidFill>
                <a:latin typeface="Brandon Grotesque Bold"/>
                <a:ea typeface="+mn-ea"/>
                <a:cs typeface="Brandon Grotesque Bold"/>
              </a:defRPr>
            </a:lvl1pPr>
          </a:lstStyle>
          <a:p>
            <a:r>
              <a:rPr lang="en-US" dirty="0"/>
              <a:t>Click to edit </a:t>
            </a:r>
            <a:br>
              <a:rPr lang="en-US" dirty="0"/>
            </a:br>
            <a:r>
              <a:rPr lang="en-US" dirty="0"/>
              <a:t>Master title style</a:t>
            </a:r>
          </a:p>
        </p:txBody>
      </p:sp>
      <p:pic>
        <p:nvPicPr>
          <p:cNvPr id="6" name="Picture 1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 y="11"/>
            <a:ext cx="4274106" cy="158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463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11" name="Image"/>
          <p:cNvSpPr>
            <a:spLocks noGrp="1"/>
          </p:cNvSpPr>
          <p:nvPr>
            <p:ph type="pic" idx="13"/>
          </p:nvPr>
        </p:nvSpPr>
        <p:spPr>
          <a:xfrm>
            <a:off x="1587" y="-95156"/>
            <a:ext cx="24553167" cy="13811156"/>
          </a:xfrm>
          <a:prstGeom prst="rect">
            <a:avLst/>
          </a:prstGeom>
        </p:spPr>
        <p:txBody>
          <a:bodyPr lIns="91425" tIns="45712" rIns="91425" bIns="45712" anchor="t">
            <a:noAutofit/>
          </a:bodyPr>
          <a:lstStyle/>
          <a:p>
            <a:endParaRPr dirty="0"/>
          </a:p>
        </p:txBody>
      </p:sp>
      <p:sp>
        <p:nvSpPr>
          <p:cNvPr id="4" name="Thank you"/>
          <p:cNvSpPr txBox="1"/>
          <p:nvPr userDrawn="1"/>
        </p:nvSpPr>
        <p:spPr>
          <a:xfrm>
            <a:off x="7416988" y="3257600"/>
            <a:ext cx="9550025" cy="17784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nSpc>
                <a:spcPts val="17300"/>
              </a:lnSpc>
              <a:defRPr sz="18000" b="0" cap="all">
                <a:solidFill>
                  <a:srgbClr val="FFFFFF"/>
                </a:solidFill>
                <a:latin typeface="Brandon Grotesque Light"/>
                <a:ea typeface="Brandon Grotesque Light"/>
                <a:cs typeface="Brandon Grotesque Light"/>
                <a:sym typeface="Brandon Grotesque Light"/>
              </a:defRPr>
            </a:lvl1pPr>
          </a:lstStyle>
          <a:p>
            <a:pPr algn="ctr">
              <a:lnSpc>
                <a:spcPct val="79000"/>
              </a:lnSpc>
              <a:defRPr cap="none"/>
            </a:pPr>
            <a:r>
              <a:rPr lang="en-US" sz="13200" b="1" cap="none" spc="-151" dirty="0">
                <a:solidFill>
                  <a:schemeClr val="bg1"/>
                </a:solidFill>
                <a:latin typeface="Brandon Grotesque Bold"/>
                <a:ea typeface="Helvetica Neue"/>
                <a:cs typeface="Brandon Grotesque Bold"/>
                <a:sym typeface="Helvetica Neue"/>
              </a:rPr>
              <a:t>THANK YOU</a:t>
            </a:r>
          </a:p>
        </p:txBody>
      </p:sp>
      <p:sp>
        <p:nvSpPr>
          <p:cNvPr id="6" name="Re a leboga"/>
          <p:cNvSpPr txBox="1"/>
          <p:nvPr userDrawn="1"/>
        </p:nvSpPr>
        <p:spPr>
          <a:xfrm>
            <a:off x="6934151" y="6348526"/>
            <a:ext cx="10515699" cy="2289943"/>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nSpc>
                <a:spcPts val="17300"/>
              </a:lnSpc>
              <a:defRPr sz="18000" b="0" cap="all">
                <a:solidFill>
                  <a:srgbClr val="FFFFFF"/>
                </a:solidFill>
                <a:latin typeface="Brandon Grotesque Light"/>
                <a:ea typeface="Brandon Grotesque Light"/>
                <a:cs typeface="Brandon Grotesque Light"/>
                <a:sym typeface="Brandon Grotesque Light"/>
              </a:defRPr>
            </a:lvl1pPr>
          </a:lstStyle>
          <a:p>
            <a:pPr>
              <a:defRPr cap="none"/>
            </a:pPr>
            <a:r>
              <a:rPr lang="en-US" sz="13200" b="1" cap="none" spc="-151" dirty="0">
                <a:solidFill>
                  <a:schemeClr val="bg1"/>
                </a:solidFill>
                <a:latin typeface="Brandon Grotesque Bold"/>
                <a:ea typeface="Helvetica Neue"/>
                <a:cs typeface="Brandon Grotesque Bold"/>
                <a:sym typeface="Helvetica Neue"/>
              </a:rPr>
              <a:t>RE A LEBOGA</a:t>
            </a:r>
          </a:p>
        </p:txBody>
      </p:sp>
      <p:sp>
        <p:nvSpPr>
          <p:cNvPr id="7" name="Enkosi"/>
          <p:cNvSpPr txBox="1"/>
          <p:nvPr userDrawn="1"/>
        </p:nvSpPr>
        <p:spPr>
          <a:xfrm>
            <a:off x="9091716" y="5072321"/>
            <a:ext cx="6200569" cy="17784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nSpc>
                <a:spcPts val="17300"/>
              </a:lnSpc>
              <a:defRPr sz="18000" b="0" cap="all">
                <a:solidFill>
                  <a:srgbClr val="FFFFFF"/>
                </a:solidFill>
                <a:latin typeface="Brandon Grotesque Light"/>
                <a:ea typeface="Brandon Grotesque Light"/>
                <a:cs typeface="Brandon Grotesque Light"/>
                <a:sym typeface="Brandon Grotesque Light"/>
              </a:defRPr>
            </a:lvl1pPr>
          </a:lstStyle>
          <a:p>
            <a:pPr algn="ctr">
              <a:lnSpc>
                <a:spcPct val="79000"/>
              </a:lnSpc>
              <a:defRPr cap="none"/>
            </a:pPr>
            <a:r>
              <a:rPr lang="en-US" sz="13200" b="1" cap="none" spc="-151" dirty="0">
                <a:solidFill>
                  <a:schemeClr val="bg1"/>
                </a:solidFill>
                <a:latin typeface="Brandon Grotesque Bold"/>
                <a:ea typeface="Helvetica Neue"/>
                <a:cs typeface="Brandon Grotesque Bold"/>
                <a:sym typeface="Helvetica Neue"/>
              </a:rPr>
              <a:t>ENKOSI</a:t>
            </a:r>
          </a:p>
        </p:txBody>
      </p:sp>
      <p:sp>
        <p:nvSpPr>
          <p:cNvPr id="8" name="Dankie"/>
          <p:cNvSpPr txBox="1"/>
          <p:nvPr userDrawn="1"/>
        </p:nvSpPr>
        <p:spPr>
          <a:xfrm>
            <a:off x="9041779" y="8679965"/>
            <a:ext cx="6300443" cy="17784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nSpc>
                <a:spcPts val="17300"/>
              </a:lnSpc>
              <a:defRPr sz="18000" b="0" cap="all">
                <a:solidFill>
                  <a:srgbClr val="FFFFFF"/>
                </a:solidFill>
                <a:latin typeface="Brandon Grotesque Light"/>
                <a:ea typeface="Brandon Grotesque Light"/>
                <a:cs typeface="Brandon Grotesque Light"/>
                <a:sym typeface="Brandon Grotesque Light"/>
              </a:defRPr>
            </a:lvl1pPr>
          </a:lstStyle>
          <a:p>
            <a:pPr algn="ctr">
              <a:lnSpc>
                <a:spcPct val="79000"/>
              </a:lnSpc>
              <a:defRPr cap="none"/>
            </a:pPr>
            <a:r>
              <a:rPr lang="en-US" sz="13200" b="1" cap="none" spc="-151" dirty="0">
                <a:solidFill>
                  <a:schemeClr val="bg1"/>
                </a:solidFill>
                <a:latin typeface="Brandon Grotesque Bold"/>
                <a:ea typeface="Helvetica Neue"/>
                <a:cs typeface="Brandon Grotesque Bold"/>
                <a:sym typeface="Helvetica Neue"/>
              </a:rPr>
              <a:t>DANKIE</a:t>
            </a:r>
          </a:p>
        </p:txBody>
      </p:sp>
      <p:pic>
        <p:nvPicPr>
          <p:cNvPr id="10" name="Picture 1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 y="11"/>
            <a:ext cx="4274106" cy="158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200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ramed background no logo">
    <p:spTree>
      <p:nvGrpSpPr>
        <p:cNvPr id="1" name=""/>
        <p:cNvGrpSpPr/>
        <p:nvPr/>
      </p:nvGrpSpPr>
      <p:grpSpPr>
        <a:xfrm>
          <a:off x="0" y="0"/>
          <a:ext cx="0" cy="0"/>
          <a:chOff x="0" y="0"/>
          <a:chExt cx="0" cy="0"/>
        </a:xfrm>
      </p:grpSpPr>
      <p:pic>
        <p:nvPicPr>
          <p:cNvPr id="2"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4384000" cy="1371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363272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54"/>
            <a:ext cx="24384002" cy="13715492"/>
          </a:xfrm>
          <a:prstGeom prst="rect">
            <a:avLst/>
          </a:prstGeom>
        </p:spPr>
      </p:pic>
    </p:spTree>
    <p:extLst>
      <p:ext uri="{BB962C8B-B14F-4D97-AF65-F5344CB8AC3E}">
        <p14:creationId xmlns:p14="http://schemas.microsoft.com/office/powerpoint/2010/main" val="395666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_Colour Bar">
    <p:spTree>
      <p:nvGrpSpPr>
        <p:cNvPr id="1" name=""/>
        <p:cNvGrpSpPr/>
        <p:nvPr/>
      </p:nvGrpSpPr>
      <p:grpSpPr>
        <a:xfrm>
          <a:off x="0" y="0"/>
          <a:ext cx="0" cy="0"/>
          <a:chOff x="0" y="0"/>
          <a:chExt cx="0" cy="0"/>
        </a:xfrm>
      </p:grpSpPr>
      <p:sp>
        <p:nvSpPr>
          <p:cNvPr id="15"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sp>
        <p:nvSpPr>
          <p:cNvPr id="35"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dirty="0"/>
          </a:p>
        </p:txBody>
      </p:sp>
      <p:sp>
        <p:nvSpPr>
          <p:cNvPr id="36"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sp>
        <p:nvSpPr>
          <p:cNvPr id="18" name="Title 1"/>
          <p:cNvSpPr>
            <a:spLocks noGrp="1"/>
          </p:cNvSpPr>
          <p:nvPr>
            <p:ph type="title"/>
          </p:nvPr>
        </p:nvSpPr>
        <p:spPr>
          <a:xfrm>
            <a:off x="1728565"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dirty="0"/>
              <a:t>Click to edit Master title style</a:t>
            </a:r>
          </a:p>
        </p:txBody>
      </p:sp>
      <p:pic>
        <p:nvPicPr>
          <p:cNvPr id="1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0" name="Rectangle 30"/>
          <p:cNvGrpSpPr/>
          <p:nvPr userDrawn="1"/>
        </p:nvGrpSpPr>
        <p:grpSpPr>
          <a:xfrm>
            <a:off x="1714509" y="2316732"/>
            <a:ext cx="20980402" cy="738662"/>
            <a:chOff x="0" y="1518"/>
            <a:chExt cx="20980400" cy="738661"/>
          </a:xfrm>
        </p:grpSpPr>
        <p:sp>
          <p:nvSpPr>
            <p:cNvPr id="21" name="Rectangle"/>
            <p:cNvSpPr/>
            <p:nvPr/>
          </p:nvSpPr>
          <p:spPr>
            <a:xfrm rot="10800000" flipH="1">
              <a:off x="0" y="288291"/>
              <a:ext cx="20980399" cy="165097"/>
            </a:xfrm>
            <a:prstGeom prst="rect">
              <a:avLst/>
            </a:prstGeom>
            <a:solidFill>
              <a:srgbClr val="53575B"/>
            </a:solidFill>
            <a:ln w="12700" cap="flat">
              <a:noFill/>
              <a:miter lim="4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dirty="0"/>
            </a:p>
          </p:txBody>
        </p:sp>
        <p:sp>
          <p:nvSpPr>
            <p:cNvPr id="22" name="Text"/>
            <p:cNvSpPr txBox="1"/>
            <p:nvPr/>
          </p:nvSpPr>
          <p:spPr>
            <a:xfrm rot="10800000">
              <a:off x="0" y="1518"/>
              <a:ext cx="20980400" cy="73866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ctr">
              <a:spAutoFit/>
            </a:bodyPr>
            <a:lstStyle>
              <a:lvl1pPr defTabSz="1828800">
                <a:defRPr sz="3600" b="0">
                  <a:solidFill>
                    <a:srgbClr val="53575B"/>
                  </a:solidFill>
                  <a:latin typeface="Calibri"/>
                  <a:ea typeface="Calibri"/>
                  <a:cs typeface="Calibri"/>
                  <a:sym typeface="Calibri"/>
                </a:defRPr>
              </a:lvl1pPr>
            </a:lstStyle>
            <a:p>
              <a:r>
                <a:rPr dirty="0"/>
                <a:t> </a:t>
              </a:r>
            </a:p>
          </p:txBody>
        </p:sp>
      </p:grpSp>
    </p:spTree>
    <p:extLst>
      <p:ext uri="{BB962C8B-B14F-4D97-AF65-F5344CB8AC3E}">
        <p14:creationId xmlns:p14="http://schemas.microsoft.com/office/powerpoint/2010/main" val="335460760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_Body Copy">
    <p:spTree>
      <p:nvGrpSpPr>
        <p:cNvPr id="1" name=""/>
        <p:cNvGrpSpPr/>
        <p:nvPr/>
      </p:nvGrpSpPr>
      <p:grpSpPr>
        <a:xfrm>
          <a:off x="0" y="0"/>
          <a:ext cx="0" cy="0"/>
          <a:chOff x="0" y="0"/>
          <a:chExt cx="0" cy="0"/>
        </a:xfrm>
      </p:grpSpPr>
      <p:sp>
        <p:nvSpPr>
          <p:cNvPr id="15"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sp>
        <p:nvSpPr>
          <p:cNvPr id="35"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dirty="0"/>
          </a:p>
        </p:txBody>
      </p:sp>
      <p:sp>
        <p:nvSpPr>
          <p:cNvPr id="36"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grpSp>
        <p:nvGrpSpPr>
          <p:cNvPr id="41" name="Group 40"/>
          <p:cNvGrpSpPr/>
          <p:nvPr userDrawn="1"/>
        </p:nvGrpSpPr>
        <p:grpSpPr>
          <a:xfrm>
            <a:off x="1715865" y="2602794"/>
            <a:ext cx="21005798" cy="165806"/>
            <a:chOff x="1702031" y="2597150"/>
            <a:chExt cx="21008533" cy="152400"/>
          </a:xfrm>
        </p:grpSpPr>
        <p:sp>
          <p:nvSpPr>
            <p:cNvPr id="42" name="Rectangle 41"/>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3" name="Rectangle 42"/>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4" name="Rectangle 43"/>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5" name="Rectangle 44"/>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6" name="Rectangle 45"/>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7" name="Rectangle 46"/>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8" name="Rectangle 47"/>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9" name="Rectangle 48"/>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50" name="Rectangle 49"/>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51" name="Rectangle 50"/>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grpSp>
      <p:sp>
        <p:nvSpPr>
          <p:cNvPr id="18" name="Title 1"/>
          <p:cNvSpPr>
            <a:spLocks noGrp="1"/>
          </p:cNvSpPr>
          <p:nvPr>
            <p:ph type="title"/>
          </p:nvPr>
        </p:nvSpPr>
        <p:spPr>
          <a:xfrm>
            <a:off x="1728565"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dirty="0"/>
              <a:t>Click to edit Master title style</a:t>
            </a:r>
          </a:p>
        </p:txBody>
      </p:sp>
      <p:sp>
        <p:nvSpPr>
          <p:cNvPr id="20" name="Text Placeholder 3"/>
          <p:cNvSpPr>
            <a:spLocks noGrp="1"/>
          </p:cNvSpPr>
          <p:nvPr>
            <p:ph type="body" sz="quarter" idx="11" hasCustomPrompt="1"/>
          </p:nvPr>
        </p:nvSpPr>
        <p:spPr>
          <a:xfrm>
            <a:off x="1771376" y="3712577"/>
            <a:ext cx="21005800" cy="9577388"/>
          </a:xfrm>
        </p:spPr>
        <p:txBody>
          <a:bodyPr lIns="0" tIns="0" rIns="0" bIns="0"/>
          <a:lstStyle>
            <a:lvl1pPr marL="0" marR="0" indent="0" algn="l" defTabSz="3578225" eaLnBrk="1" fontAlgn="auto" latinLnBrk="0" hangingPunct="1">
              <a:lnSpc>
                <a:spcPct val="110000"/>
              </a:lnSpc>
              <a:spcBef>
                <a:spcPts val="0"/>
              </a:spcBef>
              <a:spcAft>
                <a:spcPts val="0"/>
              </a:spcAft>
              <a:buClrTx/>
              <a:buSzPct val="125000"/>
              <a:buFontTx/>
              <a:buNone/>
              <a:tabLst/>
              <a:defRPr baseline="0"/>
            </a:lvl1pPr>
          </a:lstStyle>
          <a:p>
            <a:r>
              <a:rPr lang="en-US" dirty="0"/>
              <a:t>Place copy </a:t>
            </a:r>
          </a:p>
        </p:txBody>
      </p:sp>
      <p:pic>
        <p:nvPicPr>
          <p:cNvPr id="1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543580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sp>
        <p:nvSpPr>
          <p:cNvPr id="18" name="Text Placeholder 5">
            <a:extLst>
              <a:ext uri="{FF2B5EF4-FFF2-40B4-BE49-F238E27FC236}">
                <a16:creationId xmlns:a16="http://schemas.microsoft.com/office/drawing/2014/main" id="{6BC0E7AF-70ED-4253-9BC0-F68838CE1C7A}"/>
              </a:ext>
            </a:extLst>
          </p:cNvPr>
          <p:cNvSpPr>
            <a:spLocks noGrp="1"/>
          </p:cNvSpPr>
          <p:nvPr>
            <p:ph type="body" sz="quarter" idx="11" hasCustomPrompt="1"/>
          </p:nvPr>
        </p:nvSpPr>
        <p:spPr>
          <a:xfrm>
            <a:off x="1722745" y="3712577"/>
            <a:ext cx="21003066" cy="10153128"/>
          </a:xfrm>
        </p:spPr>
        <p:txBody>
          <a:bodyPr lIns="0" tIns="0" rIns="0" bIns="0">
            <a:normAutofit/>
          </a:bodyPr>
          <a:lstStyle>
            <a:lvl1pPr marL="453600" indent="-572400" defTabSz="7156808">
              <a:lnSpc>
                <a:spcPct val="110000"/>
              </a:lnSpc>
              <a:spcBef>
                <a:spcPts val="2400"/>
              </a:spcBef>
              <a:spcAft>
                <a:spcPts val="1200"/>
              </a:spcAft>
              <a:buSzPct val="90000"/>
              <a:buFont typeface="Arial"/>
              <a:buChar char="•"/>
              <a:defRPr sz="4000" b="0" i="0" baseline="0">
                <a:solidFill>
                  <a:srgbClr val="55585B"/>
                </a:solidFill>
                <a:latin typeface="Brandon Grotesque Regular"/>
                <a:cs typeface="Brandon Grotesque Regular"/>
              </a:defRPr>
            </a:lvl1pPr>
            <a:lvl3pPr marL="453600" indent="-572400" defTabSz="3577689">
              <a:lnSpc>
                <a:spcPct val="110000"/>
              </a:lnSpc>
              <a:spcBef>
                <a:spcPts val="1200"/>
              </a:spcBef>
              <a:spcAft>
                <a:spcPts val="600"/>
              </a:spcAft>
              <a:buSzPct val="60000"/>
              <a:buFont typeface="Arial"/>
              <a:buChar char="•"/>
              <a:defRPr sz="4000" b="0" i="0" baseline="0">
                <a:solidFill>
                  <a:srgbClr val="55585B"/>
                </a:solidFill>
                <a:latin typeface="Brandon Grotesque Light"/>
                <a:cs typeface="Brandon Grotesque Light"/>
              </a:defRPr>
            </a:lvl3pPr>
          </a:lstStyle>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Main bullet point here</a:t>
            </a:r>
          </a:p>
          <a:p>
            <a:pPr marL="1269809" lvl="2" indent="-571415" defTabSz="3577689">
              <a:lnSpc>
                <a:spcPct val="110000"/>
              </a:lnSpc>
              <a:spcBef>
                <a:spcPts val="1200"/>
              </a:spcBef>
              <a:spcAft>
                <a:spcPts val="600"/>
              </a:spcAft>
              <a:buSzPct val="60000"/>
              <a:buFont typeface="Arial"/>
              <a:buChar char="•"/>
            </a:pPr>
            <a:r>
              <a:rPr lang="en-ZA" sz="4000" dirty="0">
                <a:solidFill>
                  <a:srgbClr val="565759"/>
                </a:solidFill>
                <a:latin typeface="Brandon Grotesque Light"/>
                <a:cs typeface="Brandon Grotesque Light"/>
              </a:rPr>
              <a:t>Secondary bullet point here</a:t>
            </a:r>
          </a:p>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Main bullet point here</a:t>
            </a:r>
          </a:p>
          <a:p>
            <a:pPr marL="1269809" lvl="2" indent="-571415" defTabSz="3577689">
              <a:lnSpc>
                <a:spcPct val="110000"/>
              </a:lnSpc>
              <a:spcBef>
                <a:spcPts val="1200"/>
              </a:spcBef>
              <a:spcAft>
                <a:spcPts val="600"/>
              </a:spcAft>
              <a:buSzPct val="60000"/>
              <a:buFont typeface="Arial"/>
              <a:buChar char="•"/>
            </a:pPr>
            <a:r>
              <a:rPr lang="en-ZA" sz="4000" dirty="0">
                <a:solidFill>
                  <a:srgbClr val="565759"/>
                </a:solidFill>
                <a:latin typeface="Brandon Grotesque Light"/>
                <a:cs typeface="Brandon Grotesque Light"/>
              </a:rPr>
              <a:t>Secondary bullet point here</a:t>
            </a:r>
          </a:p>
          <a:p>
            <a:pPr marL="1269809" lvl="2" indent="-571415" defTabSz="3577689">
              <a:lnSpc>
                <a:spcPct val="110000"/>
              </a:lnSpc>
              <a:spcBef>
                <a:spcPts val="1200"/>
              </a:spcBef>
              <a:spcAft>
                <a:spcPts val="600"/>
              </a:spcAft>
              <a:buSzPct val="60000"/>
              <a:buFont typeface="Arial"/>
              <a:buChar char="•"/>
            </a:pPr>
            <a:r>
              <a:rPr lang="en-ZA" sz="4000" dirty="0">
                <a:solidFill>
                  <a:srgbClr val="565759"/>
                </a:solidFill>
                <a:latin typeface="Brandon Grotesque Light"/>
                <a:cs typeface="Brandon Grotesque Light"/>
              </a:rPr>
              <a:t>Secondary bullet point here</a:t>
            </a:r>
          </a:p>
          <a:p>
            <a:pPr marL="1269809" lvl="2" indent="-571415" defTabSz="3577689">
              <a:lnSpc>
                <a:spcPct val="110000"/>
              </a:lnSpc>
              <a:spcBef>
                <a:spcPts val="1200"/>
              </a:spcBef>
              <a:spcAft>
                <a:spcPts val="600"/>
              </a:spcAft>
              <a:buSzPct val="60000"/>
              <a:buFont typeface="Arial"/>
              <a:buChar char="•"/>
            </a:pPr>
            <a:r>
              <a:rPr lang="en-ZA" sz="4000" dirty="0">
                <a:solidFill>
                  <a:srgbClr val="565759"/>
                </a:solidFill>
                <a:latin typeface="Brandon Grotesque Light"/>
                <a:cs typeface="Brandon Grotesque Light"/>
              </a:rPr>
              <a:t>Secondary bullet point here</a:t>
            </a:r>
          </a:p>
        </p:txBody>
      </p:sp>
      <p:sp>
        <p:nvSpPr>
          <p:cNvPr id="35"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sp>
        <p:nvSpPr>
          <p:cNvPr id="37"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dirty="0"/>
          </a:p>
        </p:txBody>
      </p:sp>
      <p:sp>
        <p:nvSpPr>
          <p:cNvPr id="38"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grpSp>
        <p:nvGrpSpPr>
          <p:cNvPr id="40" name="Group 39"/>
          <p:cNvGrpSpPr/>
          <p:nvPr userDrawn="1"/>
        </p:nvGrpSpPr>
        <p:grpSpPr>
          <a:xfrm>
            <a:off x="1715865" y="2602794"/>
            <a:ext cx="21005798" cy="165806"/>
            <a:chOff x="1702031" y="2597150"/>
            <a:chExt cx="21008533" cy="152400"/>
          </a:xfrm>
        </p:grpSpPr>
        <p:sp>
          <p:nvSpPr>
            <p:cNvPr id="41" name="Rectangle 40"/>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2" name="Rectangle 41"/>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3" name="Rectangle 42"/>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4" name="Rectangle 43"/>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5" name="Rectangle 44"/>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6" name="Rectangle 45"/>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7" name="Rectangle 46"/>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8" name="Rectangle 47"/>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9" name="Rectangle 48"/>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50" name="Rectangle 49"/>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grpSp>
      <p:sp>
        <p:nvSpPr>
          <p:cNvPr id="20" name="Title 1"/>
          <p:cNvSpPr>
            <a:spLocks noGrp="1"/>
          </p:cNvSpPr>
          <p:nvPr>
            <p:ph type="title"/>
          </p:nvPr>
        </p:nvSpPr>
        <p:spPr>
          <a:xfrm>
            <a:off x="1728565"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dirty="0"/>
              <a:t>Click to edit Master title style</a:t>
            </a:r>
          </a:p>
        </p:txBody>
      </p:sp>
      <p:pic>
        <p:nvPicPr>
          <p:cNvPr id="1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467568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Bullets_2 Lines">
    <p:spTree>
      <p:nvGrpSpPr>
        <p:cNvPr id="1" name=""/>
        <p:cNvGrpSpPr/>
        <p:nvPr/>
      </p:nvGrpSpPr>
      <p:grpSpPr>
        <a:xfrm>
          <a:off x="0" y="0"/>
          <a:ext cx="0" cy="0"/>
          <a:chOff x="0" y="0"/>
          <a:chExt cx="0" cy="0"/>
        </a:xfrm>
      </p:grpSpPr>
      <p:sp>
        <p:nvSpPr>
          <p:cNvPr id="18" name="Text Placeholder 5">
            <a:extLst>
              <a:ext uri="{FF2B5EF4-FFF2-40B4-BE49-F238E27FC236}">
                <a16:creationId xmlns:a16="http://schemas.microsoft.com/office/drawing/2014/main" id="{6BC0E7AF-70ED-4253-9BC0-F68838CE1C7A}"/>
              </a:ext>
            </a:extLst>
          </p:cNvPr>
          <p:cNvSpPr>
            <a:spLocks noGrp="1"/>
          </p:cNvSpPr>
          <p:nvPr>
            <p:ph type="body" sz="quarter" idx="11" hasCustomPrompt="1"/>
          </p:nvPr>
        </p:nvSpPr>
        <p:spPr>
          <a:xfrm>
            <a:off x="1722745" y="3712577"/>
            <a:ext cx="21003066" cy="10153128"/>
          </a:xfrm>
        </p:spPr>
        <p:txBody>
          <a:bodyPr lIns="0" tIns="0" rIns="0" bIns="0">
            <a:normAutofit/>
          </a:bodyPr>
          <a:lstStyle>
            <a:lvl1pPr marL="453600" indent="-572400" defTabSz="7156808">
              <a:lnSpc>
                <a:spcPct val="110000"/>
              </a:lnSpc>
              <a:spcBef>
                <a:spcPts val="2400"/>
              </a:spcBef>
              <a:spcAft>
                <a:spcPts val="1200"/>
              </a:spcAft>
              <a:buSzPct val="90000"/>
              <a:buFont typeface="Arial"/>
              <a:buChar char="•"/>
              <a:defRPr sz="4000" b="0" i="0" baseline="0">
                <a:solidFill>
                  <a:srgbClr val="55585B"/>
                </a:solidFill>
                <a:latin typeface="Brandon Grotesque Regular"/>
                <a:cs typeface="Brandon Grotesque Regular"/>
              </a:defRPr>
            </a:lvl1pPr>
            <a:lvl3pPr marL="453600" indent="-572400" defTabSz="3577689">
              <a:lnSpc>
                <a:spcPct val="110000"/>
              </a:lnSpc>
              <a:spcBef>
                <a:spcPts val="1200"/>
              </a:spcBef>
              <a:spcAft>
                <a:spcPts val="600"/>
              </a:spcAft>
              <a:buSzPct val="60000"/>
              <a:buFont typeface="Arial"/>
              <a:buChar char="•"/>
              <a:defRPr sz="4000" b="0" i="0" baseline="0">
                <a:solidFill>
                  <a:srgbClr val="55585B"/>
                </a:solidFill>
                <a:latin typeface="Brandon Grotesque Light"/>
                <a:cs typeface="Brandon Grotesque Light"/>
              </a:defRPr>
            </a:lvl3pPr>
          </a:lstStyle>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Main bullet point here</a:t>
            </a:r>
          </a:p>
          <a:p>
            <a:pPr marL="1269809" lvl="2" indent="-571415" defTabSz="3577689">
              <a:lnSpc>
                <a:spcPct val="110000"/>
              </a:lnSpc>
              <a:spcBef>
                <a:spcPts val="1200"/>
              </a:spcBef>
              <a:spcAft>
                <a:spcPts val="600"/>
              </a:spcAft>
              <a:buSzPct val="60000"/>
              <a:buFont typeface="Arial"/>
              <a:buChar char="•"/>
            </a:pPr>
            <a:r>
              <a:rPr lang="en-ZA" sz="4000" dirty="0">
                <a:solidFill>
                  <a:srgbClr val="565759"/>
                </a:solidFill>
                <a:latin typeface="Brandon Grotesque Light"/>
                <a:cs typeface="Brandon Grotesque Light"/>
              </a:rPr>
              <a:t>Secondary bullet point here</a:t>
            </a:r>
          </a:p>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Main bullet point here</a:t>
            </a:r>
          </a:p>
          <a:p>
            <a:pPr marL="1269809" lvl="2" indent="-571415" defTabSz="3577689">
              <a:lnSpc>
                <a:spcPct val="110000"/>
              </a:lnSpc>
              <a:spcBef>
                <a:spcPts val="1200"/>
              </a:spcBef>
              <a:spcAft>
                <a:spcPts val="600"/>
              </a:spcAft>
              <a:buSzPct val="60000"/>
              <a:buFont typeface="Arial"/>
              <a:buChar char="•"/>
            </a:pPr>
            <a:r>
              <a:rPr lang="en-ZA" sz="4000" dirty="0">
                <a:solidFill>
                  <a:srgbClr val="565759"/>
                </a:solidFill>
                <a:latin typeface="Brandon Grotesque Light"/>
                <a:cs typeface="Brandon Grotesque Light"/>
              </a:rPr>
              <a:t>Secondary bullet point here</a:t>
            </a:r>
          </a:p>
          <a:p>
            <a:pPr marL="1269809" lvl="2" indent="-571415" defTabSz="3577689">
              <a:lnSpc>
                <a:spcPct val="110000"/>
              </a:lnSpc>
              <a:spcBef>
                <a:spcPts val="1200"/>
              </a:spcBef>
              <a:spcAft>
                <a:spcPts val="600"/>
              </a:spcAft>
              <a:buSzPct val="60000"/>
              <a:buFont typeface="Arial"/>
              <a:buChar char="•"/>
            </a:pPr>
            <a:r>
              <a:rPr lang="en-ZA" sz="4000" dirty="0">
                <a:solidFill>
                  <a:srgbClr val="565759"/>
                </a:solidFill>
                <a:latin typeface="Brandon Grotesque Light"/>
                <a:cs typeface="Brandon Grotesque Light"/>
              </a:rPr>
              <a:t>Secondary bullet point here</a:t>
            </a:r>
          </a:p>
          <a:p>
            <a:pPr marL="1269809" lvl="2" indent="-571415" defTabSz="3577689">
              <a:lnSpc>
                <a:spcPct val="110000"/>
              </a:lnSpc>
              <a:spcBef>
                <a:spcPts val="1200"/>
              </a:spcBef>
              <a:spcAft>
                <a:spcPts val="600"/>
              </a:spcAft>
              <a:buSzPct val="60000"/>
              <a:buFont typeface="Arial"/>
              <a:buChar char="•"/>
            </a:pPr>
            <a:r>
              <a:rPr lang="en-ZA" sz="4000" dirty="0">
                <a:solidFill>
                  <a:srgbClr val="565759"/>
                </a:solidFill>
                <a:latin typeface="Brandon Grotesque Light"/>
                <a:cs typeface="Brandon Grotesque Light"/>
              </a:rPr>
              <a:t>Secondary bullet point here</a:t>
            </a:r>
          </a:p>
        </p:txBody>
      </p:sp>
      <p:sp>
        <p:nvSpPr>
          <p:cNvPr id="35"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sp>
        <p:nvSpPr>
          <p:cNvPr id="38"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grpSp>
        <p:nvGrpSpPr>
          <p:cNvPr id="40" name="Group 39"/>
          <p:cNvGrpSpPr/>
          <p:nvPr userDrawn="1"/>
        </p:nvGrpSpPr>
        <p:grpSpPr>
          <a:xfrm>
            <a:off x="1715865" y="2602794"/>
            <a:ext cx="21005798" cy="165806"/>
            <a:chOff x="1702031" y="2597150"/>
            <a:chExt cx="21008533" cy="152400"/>
          </a:xfrm>
        </p:grpSpPr>
        <p:sp>
          <p:nvSpPr>
            <p:cNvPr id="41" name="Rectangle 40"/>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2" name="Rectangle 41"/>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3" name="Rectangle 42"/>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4" name="Rectangle 43"/>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5" name="Rectangle 44"/>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6" name="Rectangle 45"/>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7" name="Rectangle 46"/>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8" name="Rectangle 47"/>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9" name="Rectangle 48"/>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50" name="Rectangle 49"/>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grpSp>
      <p:sp>
        <p:nvSpPr>
          <p:cNvPr id="20" name="Title 1"/>
          <p:cNvSpPr>
            <a:spLocks noGrp="1"/>
          </p:cNvSpPr>
          <p:nvPr>
            <p:ph type="title" hasCustomPrompt="1"/>
          </p:nvPr>
        </p:nvSpPr>
        <p:spPr>
          <a:xfrm>
            <a:off x="1728565"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kumimoji="0" lang="en-US" sz="3800" b="0" i="0" u="none" strike="noStrike" cap="all" spc="0" normalizeH="0" baseline="0" dirty="0">
                <a:ln>
                  <a:noFill/>
                </a:ln>
                <a:solidFill>
                  <a:schemeClr val="tx2"/>
                </a:solidFill>
                <a:effectLst/>
                <a:uFillTx/>
                <a:latin typeface="Brandon Grotesque Bold"/>
                <a:ea typeface="+mn-ea"/>
                <a:cs typeface="Brandon Grotesque Bold"/>
                <a:sym typeface="Helvetica Neue Medium"/>
              </a:defRPr>
            </a:lvl1pPr>
          </a:lstStyle>
          <a:p>
            <a:r>
              <a:rPr lang="en-US" dirty="0"/>
              <a:t>Click to edit Master title style</a:t>
            </a:r>
            <a:br>
              <a:rPr lang="en-US" dirty="0"/>
            </a:br>
            <a:r>
              <a:rPr lang="en-US" dirty="0"/>
              <a:t>Click to edit Master title style</a:t>
            </a:r>
          </a:p>
        </p:txBody>
      </p:sp>
      <p:pic>
        <p:nvPicPr>
          <p:cNvPr id="1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7243088"/>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Slide_Tex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2425" y="-630832"/>
            <a:ext cx="26628850" cy="14978172"/>
          </a:xfrm>
          <a:prstGeom prst="rect">
            <a:avLst/>
          </a:prstGeom>
        </p:spPr>
      </p:pic>
      <p:pic>
        <p:nvPicPr>
          <p:cNvPr id="8" name="Picture 13"/>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 y="11"/>
            <a:ext cx="4274106" cy="158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itle 1"/>
          <p:cNvSpPr>
            <a:spLocks noGrp="1"/>
          </p:cNvSpPr>
          <p:nvPr>
            <p:ph type="title" hasCustomPrompt="1"/>
          </p:nvPr>
        </p:nvSpPr>
        <p:spPr>
          <a:xfrm>
            <a:off x="1412681" y="4991100"/>
            <a:ext cx="21558638" cy="3733800"/>
          </a:xfrm>
          <a:ln>
            <a:noFill/>
          </a:ln>
        </p:spPr>
        <p:txBody>
          <a:bodyPr>
            <a:noAutofit/>
          </a:bodyPr>
          <a:lstStyle>
            <a:lvl1pPr algn="ctr" defTabSz="1828891" rtl="0" eaLnBrk="1" latinLnBrk="0" hangingPunct="1">
              <a:lnSpc>
                <a:spcPct val="79000"/>
              </a:lnSpc>
              <a:spcBef>
                <a:spcPct val="0"/>
              </a:spcBef>
              <a:buNone/>
              <a:defRPr lang="en-US" sz="13200" b="0" i="0" kern="1200" cap="all" spc="0" baseline="0" dirty="0">
                <a:solidFill>
                  <a:schemeClr val="bg1"/>
                </a:solidFill>
                <a:latin typeface="Brandon Grotesque Bold"/>
                <a:ea typeface="+mn-ea"/>
                <a:cs typeface="Brandon Grotesque Bold"/>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2094920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Numbers">
    <p:spTree>
      <p:nvGrpSpPr>
        <p:cNvPr id="1" name=""/>
        <p:cNvGrpSpPr/>
        <p:nvPr/>
      </p:nvGrpSpPr>
      <p:grpSpPr>
        <a:xfrm>
          <a:off x="0" y="0"/>
          <a:ext cx="0" cy="0"/>
          <a:chOff x="0" y="0"/>
          <a:chExt cx="0" cy="0"/>
        </a:xfrm>
      </p:grpSpPr>
      <p:sp>
        <p:nvSpPr>
          <p:cNvPr id="20"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sp>
        <p:nvSpPr>
          <p:cNvPr id="21"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dirty="0"/>
          </a:p>
        </p:txBody>
      </p:sp>
      <p:sp>
        <p:nvSpPr>
          <p:cNvPr id="22"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grpSp>
        <p:nvGrpSpPr>
          <p:cNvPr id="23" name="Group 22"/>
          <p:cNvGrpSpPr/>
          <p:nvPr userDrawn="1"/>
        </p:nvGrpSpPr>
        <p:grpSpPr>
          <a:xfrm>
            <a:off x="1715865" y="2602794"/>
            <a:ext cx="21005798" cy="165806"/>
            <a:chOff x="1702031" y="2597150"/>
            <a:chExt cx="21008533" cy="152400"/>
          </a:xfrm>
        </p:grpSpPr>
        <p:sp>
          <p:nvSpPr>
            <p:cNvPr id="24" name="Rectangle 23"/>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25" name="Rectangle 24"/>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26" name="Rectangle 25"/>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27" name="Rectangle 26"/>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28" name="Rectangle 27"/>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30" name="Rectangle 29"/>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31" name="Rectangle 30"/>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32" name="Rectangle 31"/>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33" name="Rectangle 32"/>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34" name="Rectangle 33"/>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grpSp>
      <p:sp>
        <p:nvSpPr>
          <p:cNvPr id="35" name="Title 1"/>
          <p:cNvSpPr>
            <a:spLocks noGrp="1"/>
          </p:cNvSpPr>
          <p:nvPr>
            <p:ph type="title"/>
          </p:nvPr>
        </p:nvSpPr>
        <p:spPr>
          <a:xfrm>
            <a:off x="1728566"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dirty="0"/>
              <a:t>Click to edit Master title style</a:t>
            </a:r>
          </a:p>
        </p:txBody>
      </p:sp>
      <p:sp>
        <p:nvSpPr>
          <p:cNvPr id="36" name="TextBox 35"/>
          <p:cNvSpPr txBox="1"/>
          <p:nvPr userDrawn="1"/>
        </p:nvSpPr>
        <p:spPr>
          <a:xfrm>
            <a:off x="7263454" y="558801"/>
            <a:ext cx="184642" cy="1277273"/>
          </a:xfrm>
          <a:prstGeom prst="rect">
            <a:avLst/>
          </a:prstGeom>
          <a:noFill/>
        </p:spPr>
        <p:txBody>
          <a:bodyPr wrap="none" rtlCol="0">
            <a:spAutoFit/>
          </a:bodyPr>
          <a:lstStyle/>
          <a:p>
            <a:endParaRPr lang="en-US" sz="7700" b="0" i="0" dirty="0">
              <a:solidFill>
                <a:srgbClr val="0A85D9"/>
              </a:solidFill>
              <a:latin typeface="Brandon Grotesque Light"/>
              <a:cs typeface="Brandon Grotesque Light"/>
            </a:endParaRPr>
          </a:p>
        </p:txBody>
      </p:sp>
      <p:sp>
        <p:nvSpPr>
          <p:cNvPr id="38" name="Text Placeholder 5">
            <a:extLst>
              <a:ext uri="{FF2B5EF4-FFF2-40B4-BE49-F238E27FC236}">
                <a16:creationId xmlns:a16="http://schemas.microsoft.com/office/drawing/2014/main" id="{D265FAB3-5032-42DF-B4C9-9CF87F3A137D}"/>
              </a:ext>
            </a:extLst>
          </p:cNvPr>
          <p:cNvSpPr>
            <a:spLocks noGrp="1"/>
          </p:cNvSpPr>
          <p:nvPr>
            <p:ph type="body" sz="quarter" idx="13" hasCustomPrompt="1"/>
          </p:nvPr>
        </p:nvSpPr>
        <p:spPr>
          <a:xfrm>
            <a:off x="1728788" y="3644901"/>
            <a:ext cx="21005800" cy="7749603"/>
          </a:xfrm>
        </p:spPr>
        <p:txBody>
          <a:bodyPr lIns="0" tIns="0" rIns="0" bIns="0"/>
          <a:lstStyle>
            <a:lvl1pPr marL="626400" indent="-741600">
              <a:lnSpc>
                <a:spcPct val="110000"/>
              </a:lnSpc>
              <a:spcBef>
                <a:spcPts val="1200"/>
              </a:spcBef>
              <a:spcAft>
                <a:spcPts val="600"/>
              </a:spcAft>
              <a:buFont typeface="Wingdings" charset="2"/>
              <a:buAutoNum type="arabicPlain"/>
              <a:defRPr sz="4000" b="0" i="0">
                <a:latin typeface="Brandon Grotesque Regular"/>
                <a:cs typeface="Brandon Grotesque Regular"/>
              </a:defRPr>
            </a:lvl1pPr>
            <a:lvl2pPr marL="914007" indent="0">
              <a:buSzPct val="60000"/>
              <a:buFont typeface="Arial"/>
              <a:buNone/>
              <a:defRPr sz="4000" b="0" i="0">
                <a:latin typeface="Brandon Grotesque Light"/>
                <a:cs typeface="Brandon Grotesque Light"/>
              </a:defRPr>
            </a:lvl2pPr>
            <a:lvl3pPr marL="1828023" indent="0">
              <a:buSzPct val="60000"/>
              <a:buFont typeface="Arial"/>
              <a:buNone/>
              <a:defRPr sz="4000" b="0" i="0">
                <a:latin typeface="Brandon Grotesque Light"/>
                <a:cs typeface="Brandon Grotesque Light"/>
              </a:defRPr>
            </a:lvl3pPr>
            <a:lvl4pPr marL="2742031" indent="0">
              <a:buSzPct val="60000"/>
              <a:buFont typeface="Arial"/>
              <a:buNone/>
              <a:defRPr lang="en-US" sz="4000" b="0" i="0" kern="1200" dirty="0" smtClean="0">
                <a:solidFill>
                  <a:schemeClr val="tx1"/>
                </a:solidFill>
                <a:latin typeface="Brandon Grotesque Bold"/>
                <a:ea typeface="ヒラギノ角ゴ Pro W3" charset="0"/>
                <a:cs typeface="Brandon Grotesque Bold"/>
              </a:defRPr>
            </a:lvl4pPr>
            <a:lvl5pPr marL="3656046" indent="0">
              <a:buSzPct val="60000"/>
              <a:buFont typeface="Arial"/>
              <a:buNone/>
              <a:defRPr lang="en-ZA" sz="4000" b="0" i="0" kern="1200" dirty="0">
                <a:solidFill>
                  <a:schemeClr val="tx1"/>
                </a:solidFill>
                <a:latin typeface="Brandon Grotesque Bold"/>
                <a:ea typeface="ヒラギノ角ゴ Pro W3" charset="0"/>
                <a:cs typeface="Brandon Grotesque Bold"/>
              </a:defRPr>
            </a:lvl5pPr>
          </a:lstStyle>
          <a:p>
            <a:pPr lvl="0"/>
            <a:r>
              <a:rPr lang="en-US" dirty="0"/>
              <a:t>Copy</a:t>
            </a:r>
          </a:p>
          <a:p>
            <a:pPr lvl="0"/>
            <a:r>
              <a:rPr lang="en-US" dirty="0"/>
              <a:t>Copy</a:t>
            </a:r>
          </a:p>
          <a:p>
            <a:pPr lvl="0"/>
            <a:r>
              <a:rPr lang="en-US" dirty="0"/>
              <a:t>Copy</a:t>
            </a:r>
          </a:p>
          <a:p>
            <a:pPr lvl="0"/>
            <a:r>
              <a:rPr lang="en-US" dirty="0"/>
              <a:t>Copy</a:t>
            </a:r>
          </a:p>
          <a:p>
            <a:pPr lvl="0"/>
            <a:r>
              <a:rPr lang="en-US" dirty="0"/>
              <a:t>Copy</a:t>
            </a:r>
          </a:p>
          <a:p>
            <a:pPr lvl="0"/>
            <a:r>
              <a:rPr lang="en-US" dirty="0"/>
              <a:t>Copy</a:t>
            </a:r>
            <a:endParaRPr lang="en-ZA" dirty="0"/>
          </a:p>
        </p:txBody>
      </p:sp>
      <p:pic>
        <p:nvPicPr>
          <p:cNvPr id="2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2568604"/>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Numbers_Image">
    <p:spTree>
      <p:nvGrpSpPr>
        <p:cNvPr id="1" name=""/>
        <p:cNvGrpSpPr/>
        <p:nvPr/>
      </p:nvGrpSpPr>
      <p:grpSpPr>
        <a:xfrm>
          <a:off x="0" y="0"/>
          <a:ext cx="0" cy="0"/>
          <a:chOff x="0" y="0"/>
          <a:chExt cx="0" cy="0"/>
        </a:xfrm>
      </p:grpSpPr>
      <p:sp>
        <p:nvSpPr>
          <p:cNvPr id="29" name="Image"/>
          <p:cNvSpPr>
            <a:spLocks noGrp="1"/>
          </p:cNvSpPr>
          <p:nvPr>
            <p:ph type="pic" idx="14"/>
          </p:nvPr>
        </p:nvSpPr>
        <p:spPr>
          <a:xfrm>
            <a:off x="0" y="0"/>
            <a:ext cx="24384001" cy="13716000"/>
          </a:xfrm>
          <a:prstGeom prst="rect">
            <a:avLst/>
          </a:prstGeom>
        </p:spPr>
        <p:txBody>
          <a:bodyPr lIns="91425" tIns="45712" rIns="91425" bIns="45712" anchor="t">
            <a:noAutofit/>
          </a:bodyPr>
          <a:lstStyle/>
          <a:p>
            <a:endParaRPr dirty="0"/>
          </a:p>
        </p:txBody>
      </p:sp>
      <p:sp>
        <p:nvSpPr>
          <p:cNvPr id="20"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sp>
        <p:nvSpPr>
          <p:cNvPr id="21"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dirty="0"/>
          </a:p>
        </p:txBody>
      </p:sp>
      <p:sp>
        <p:nvSpPr>
          <p:cNvPr id="22"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grpSp>
        <p:nvGrpSpPr>
          <p:cNvPr id="23" name="Group 22"/>
          <p:cNvGrpSpPr/>
          <p:nvPr userDrawn="1"/>
        </p:nvGrpSpPr>
        <p:grpSpPr>
          <a:xfrm>
            <a:off x="1715865" y="2602794"/>
            <a:ext cx="21005798" cy="165806"/>
            <a:chOff x="1702031" y="2597150"/>
            <a:chExt cx="21008533" cy="152400"/>
          </a:xfrm>
        </p:grpSpPr>
        <p:sp>
          <p:nvSpPr>
            <p:cNvPr id="24" name="Rectangle 23"/>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25" name="Rectangle 24"/>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26" name="Rectangle 25"/>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27" name="Rectangle 26"/>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28" name="Rectangle 27"/>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30" name="Rectangle 29"/>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31" name="Rectangle 30"/>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32" name="Rectangle 31"/>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33" name="Rectangle 32"/>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34" name="Rectangle 33"/>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grpSp>
      <p:sp>
        <p:nvSpPr>
          <p:cNvPr id="35" name="Title 1"/>
          <p:cNvSpPr>
            <a:spLocks noGrp="1"/>
          </p:cNvSpPr>
          <p:nvPr>
            <p:ph type="title"/>
          </p:nvPr>
        </p:nvSpPr>
        <p:spPr>
          <a:xfrm>
            <a:off x="1728566"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dirty="0"/>
              <a:t>Click to edit Master title style</a:t>
            </a:r>
          </a:p>
        </p:txBody>
      </p:sp>
      <p:sp>
        <p:nvSpPr>
          <p:cNvPr id="36" name="TextBox 35"/>
          <p:cNvSpPr txBox="1"/>
          <p:nvPr userDrawn="1"/>
        </p:nvSpPr>
        <p:spPr>
          <a:xfrm>
            <a:off x="7263454" y="558801"/>
            <a:ext cx="184642" cy="1277273"/>
          </a:xfrm>
          <a:prstGeom prst="rect">
            <a:avLst/>
          </a:prstGeom>
          <a:noFill/>
        </p:spPr>
        <p:txBody>
          <a:bodyPr wrap="none" rtlCol="0">
            <a:spAutoFit/>
          </a:bodyPr>
          <a:lstStyle/>
          <a:p>
            <a:endParaRPr lang="en-US" sz="7700" b="0" i="0" dirty="0">
              <a:solidFill>
                <a:srgbClr val="0A85D9"/>
              </a:solidFill>
              <a:latin typeface="Brandon Grotesque Light"/>
              <a:cs typeface="Brandon Grotesque Light"/>
            </a:endParaRPr>
          </a:p>
        </p:txBody>
      </p:sp>
      <p:sp>
        <p:nvSpPr>
          <p:cNvPr id="38" name="Text Placeholder 5">
            <a:extLst>
              <a:ext uri="{FF2B5EF4-FFF2-40B4-BE49-F238E27FC236}">
                <a16:creationId xmlns:a16="http://schemas.microsoft.com/office/drawing/2014/main" id="{D265FAB3-5032-42DF-B4C9-9CF87F3A137D}"/>
              </a:ext>
            </a:extLst>
          </p:cNvPr>
          <p:cNvSpPr>
            <a:spLocks noGrp="1"/>
          </p:cNvSpPr>
          <p:nvPr>
            <p:ph type="body" sz="quarter" idx="13" hasCustomPrompt="1"/>
          </p:nvPr>
        </p:nvSpPr>
        <p:spPr>
          <a:xfrm>
            <a:off x="1728788" y="3644901"/>
            <a:ext cx="21005800" cy="7749603"/>
          </a:xfrm>
        </p:spPr>
        <p:txBody>
          <a:bodyPr lIns="0" tIns="0" rIns="0" bIns="0"/>
          <a:lstStyle>
            <a:lvl1pPr marL="626400" indent="-741600">
              <a:lnSpc>
                <a:spcPct val="110000"/>
              </a:lnSpc>
              <a:spcBef>
                <a:spcPts val="1200"/>
              </a:spcBef>
              <a:spcAft>
                <a:spcPts val="600"/>
              </a:spcAft>
              <a:buFont typeface="Wingdings" charset="2"/>
              <a:buAutoNum type="arabicPlain"/>
              <a:defRPr sz="4000" b="0" i="0">
                <a:latin typeface="Brandon Grotesque Regular"/>
                <a:cs typeface="Brandon Grotesque Regular"/>
              </a:defRPr>
            </a:lvl1pPr>
            <a:lvl2pPr marL="914007" indent="0">
              <a:buSzPct val="60000"/>
              <a:buFont typeface="Arial"/>
              <a:buNone/>
              <a:defRPr sz="4000" b="0" i="0">
                <a:latin typeface="Brandon Grotesque Light"/>
                <a:cs typeface="Brandon Grotesque Light"/>
              </a:defRPr>
            </a:lvl2pPr>
            <a:lvl3pPr marL="1828023" indent="0">
              <a:buSzPct val="60000"/>
              <a:buFont typeface="Arial"/>
              <a:buNone/>
              <a:defRPr sz="4000" b="0" i="0">
                <a:latin typeface="Brandon Grotesque Light"/>
                <a:cs typeface="Brandon Grotesque Light"/>
              </a:defRPr>
            </a:lvl3pPr>
            <a:lvl4pPr marL="2742031" indent="0">
              <a:buSzPct val="60000"/>
              <a:buFont typeface="Arial"/>
              <a:buNone/>
              <a:defRPr lang="en-US" sz="4000" b="0" i="0" kern="1200" dirty="0" smtClean="0">
                <a:solidFill>
                  <a:schemeClr val="tx1"/>
                </a:solidFill>
                <a:latin typeface="Brandon Grotesque Bold"/>
                <a:ea typeface="ヒラギノ角ゴ Pro W3" charset="0"/>
                <a:cs typeface="Brandon Grotesque Bold"/>
              </a:defRPr>
            </a:lvl4pPr>
            <a:lvl5pPr marL="3656046" indent="0">
              <a:buSzPct val="60000"/>
              <a:buFont typeface="Arial"/>
              <a:buNone/>
              <a:defRPr lang="en-ZA" sz="4000" b="0" i="0" kern="1200" dirty="0">
                <a:solidFill>
                  <a:schemeClr val="tx1"/>
                </a:solidFill>
                <a:latin typeface="Brandon Grotesque Bold"/>
                <a:ea typeface="ヒラギノ角ゴ Pro W3" charset="0"/>
                <a:cs typeface="Brandon Grotesque Bold"/>
              </a:defRPr>
            </a:lvl5pPr>
          </a:lstStyle>
          <a:p>
            <a:pPr lvl="0"/>
            <a:r>
              <a:rPr lang="en-US" dirty="0"/>
              <a:t>Copy</a:t>
            </a:r>
          </a:p>
          <a:p>
            <a:pPr lvl="0"/>
            <a:r>
              <a:rPr lang="en-US" dirty="0"/>
              <a:t>Copy</a:t>
            </a:r>
          </a:p>
          <a:p>
            <a:pPr lvl="0"/>
            <a:r>
              <a:rPr lang="en-US" dirty="0"/>
              <a:t>Copy</a:t>
            </a:r>
          </a:p>
          <a:p>
            <a:pPr lvl="0"/>
            <a:r>
              <a:rPr lang="en-US" dirty="0"/>
              <a:t>Copy</a:t>
            </a:r>
          </a:p>
          <a:p>
            <a:pPr lvl="0"/>
            <a:r>
              <a:rPr lang="en-US" dirty="0"/>
              <a:t>Copy</a:t>
            </a:r>
          </a:p>
          <a:p>
            <a:pPr lvl="0"/>
            <a:r>
              <a:rPr lang="en-US" dirty="0"/>
              <a:t>Copy</a:t>
            </a:r>
            <a:endParaRPr lang="en-ZA" dirty="0"/>
          </a:p>
        </p:txBody>
      </p:sp>
      <p:pic>
        <p:nvPicPr>
          <p:cNvPr id="37"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3553328"/>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Bullets &amp; Sub-Bullets">
    <p:spTree>
      <p:nvGrpSpPr>
        <p:cNvPr id="1" name=""/>
        <p:cNvGrpSpPr/>
        <p:nvPr/>
      </p:nvGrpSpPr>
      <p:grpSpPr>
        <a:xfrm>
          <a:off x="0" y="0"/>
          <a:ext cx="0" cy="0"/>
          <a:chOff x="0" y="0"/>
          <a:chExt cx="0" cy="0"/>
        </a:xfrm>
      </p:grpSpPr>
      <p:sp>
        <p:nvSpPr>
          <p:cNvPr id="18" name="Text Placeholder 5">
            <a:extLst>
              <a:ext uri="{FF2B5EF4-FFF2-40B4-BE49-F238E27FC236}">
                <a16:creationId xmlns:a16="http://schemas.microsoft.com/office/drawing/2014/main" id="{6BC0E7AF-70ED-4253-9BC0-F68838CE1C7A}"/>
              </a:ext>
            </a:extLst>
          </p:cNvPr>
          <p:cNvSpPr>
            <a:spLocks noGrp="1"/>
          </p:cNvSpPr>
          <p:nvPr>
            <p:ph type="body" sz="quarter" idx="11" hasCustomPrompt="1"/>
          </p:nvPr>
        </p:nvSpPr>
        <p:spPr>
          <a:xfrm>
            <a:off x="1722745" y="3712577"/>
            <a:ext cx="21003066" cy="10153128"/>
          </a:xfrm>
        </p:spPr>
        <p:txBody>
          <a:bodyPr lIns="0" tIns="0" rIns="0" bIns="0">
            <a:normAutofit/>
          </a:bodyPr>
          <a:lstStyle>
            <a:lvl1pPr marL="453600" indent="-571500" defTabSz="3578225">
              <a:lnSpc>
                <a:spcPct val="110000"/>
              </a:lnSpc>
              <a:spcBef>
                <a:spcPts val="1200"/>
              </a:spcBef>
              <a:spcAft>
                <a:spcPts val="600"/>
              </a:spcAft>
              <a:buSzPct val="90000"/>
              <a:buFont typeface="Arial"/>
              <a:buChar char="•"/>
              <a:defRPr sz="4000" b="0" i="0" baseline="0">
                <a:solidFill>
                  <a:srgbClr val="55585B"/>
                </a:solidFill>
                <a:latin typeface="Brandon Grotesque Regular"/>
                <a:cs typeface="Brandon Grotesque Regular"/>
              </a:defRPr>
            </a:lvl1pPr>
            <a:lvl3pPr marL="453600" indent="-572400" defTabSz="3577689">
              <a:lnSpc>
                <a:spcPct val="110000"/>
              </a:lnSpc>
              <a:spcBef>
                <a:spcPts val="1200"/>
              </a:spcBef>
              <a:spcAft>
                <a:spcPts val="600"/>
              </a:spcAft>
              <a:buSzPct val="60000"/>
              <a:buFont typeface="Arial"/>
              <a:buChar char="•"/>
              <a:defRPr sz="4000" b="0" i="0" baseline="0">
                <a:solidFill>
                  <a:srgbClr val="55585B"/>
                </a:solidFill>
                <a:latin typeface="Brandon Grotesque Light"/>
                <a:cs typeface="Brandon Grotesque Light"/>
              </a:defRPr>
            </a:lvl3pPr>
          </a:lstStyle>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Bullet point here</a:t>
            </a:r>
          </a:p>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Bullet point here</a:t>
            </a:r>
          </a:p>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Bullet point here</a:t>
            </a:r>
          </a:p>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Bullet point here</a:t>
            </a:r>
          </a:p>
        </p:txBody>
      </p:sp>
      <p:sp>
        <p:nvSpPr>
          <p:cNvPr id="35"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sp>
        <p:nvSpPr>
          <p:cNvPr id="37"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dirty="0"/>
          </a:p>
        </p:txBody>
      </p:sp>
      <p:sp>
        <p:nvSpPr>
          <p:cNvPr id="38"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grpSp>
        <p:nvGrpSpPr>
          <p:cNvPr id="40" name="Group 39"/>
          <p:cNvGrpSpPr/>
          <p:nvPr userDrawn="1"/>
        </p:nvGrpSpPr>
        <p:grpSpPr>
          <a:xfrm>
            <a:off x="1715865" y="2602794"/>
            <a:ext cx="21005798" cy="165806"/>
            <a:chOff x="1702031" y="2597150"/>
            <a:chExt cx="21008533" cy="152400"/>
          </a:xfrm>
        </p:grpSpPr>
        <p:sp>
          <p:nvSpPr>
            <p:cNvPr id="41" name="Rectangle 40"/>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2" name="Rectangle 41"/>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3" name="Rectangle 42"/>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4" name="Rectangle 43"/>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5" name="Rectangle 44"/>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6" name="Rectangle 45"/>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7" name="Rectangle 46"/>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8" name="Rectangle 47"/>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9" name="Rectangle 48"/>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50" name="Rectangle 49"/>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grpSp>
      <p:sp>
        <p:nvSpPr>
          <p:cNvPr id="20" name="Title 1"/>
          <p:cNvSpPr>
            <a:spLocks noGrp="1"/>
          </p:cNvSpPr>
          <p:nvPr>
            <p:ph type="title"/>
          </p:nvPr>
        </p:nvSpPr>
        <p:spPr>
          <a:xfrm>
            <a:off x="1728565"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dirty="0"/>
              <a:t>Click to edit Master title style</a:t>
            </a:r>
          </a:p>
        </p:txBody>
      </p:sp>
      <p:pic>
        <p:nvPicPr>
          <p:cNvPr id="1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7409815"/>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r>
              <a:rPr dirty="0"/>
              <a:t>Title Text</a:t>
            </a:r>
          </a:p>
        </p:txBody>
      </p:sp>
      <p:sp>
        <p:nvSpPr>
          <p:cNvPr id="3"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spTree>
  </p:cSld>
  <p:clrMap bg1="lt1" tx1="dk1" bg2="lt2" tx2="dk2" accent1="accent1" accent2="accent2" accent3="accent3" accent4="accent4" accent5="accent5" accent6="accent6" hlink="hlink" folHlink="folHlink"/>
  <p:sldLayoutIdLst>
    <p:sldLayoutId id="2147483714" r:id="rId1"/>
    <p:sldLayoutId id="2147483702" r:id="rId2"/>
    <p:sldLayoutId id="2147483703" r:id="rId3"/>
    <p:sldLayoutId id="2147483701" r:id="rId4"/>
    <p:sldLayoutId id="2147483718" r:id="rId5"/>
    <p:sldLayoutId id="2147483721" r:id="rId6"/>
    <p:sldLayoutId id="2147483712" r:id="rId7"/>
    <p:sldLayoutId id="2147483716" r:id="rId8"/>
    <p:sldLayoutId id="2147483704" r:id="rId9"/>
    <p:sldLayoutId id="2147483722" r:id="rId10"/>
    <p:sldLayoutId id="2147483711" r:id="rId11"/>
    <p:sldLayoutId id="2147483713" r:id="rId12"/>
    <p:sldLayoutId id="2147483723" r:id="rId13"/>
  </p:sldLayoutIdLst>
  <p:transition spd="med"/>
  <p:txStyles>
    <p:title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rgbClr val="55585B"/>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0" marR="0" indent="0" algn="l" defTabSz="3578225" latinLnBrk="0">
        <a:lnSpc>
          <a:spcPct val="110000"/>
        </a:lnSpc>
        <a:spcBef>
          <a:spcPts val="1200"/>
        </a:spcBef>
        <a:spcAft>
          <a:spcPts val="600"/>
        </a:spcAft>
        <a:buClrTx/>
        <a:buSzPct val="125000"/>
        <a:buFontTx/>
        <a:buNone/>
        <a:tabLst/>
        <a:defRPr sz="4000" b="0" i="0" u="none" strike="noStrike" cap="none" spc="0" baseline="0">
          <a:ln>
            <a:noFill/>
          </a:ln>
          <a:solidFill>
            <a:srgbClr val="55585B"/>
          </a:solidFill>
          <a:uFillTx/>
          <a:latin typeface="Brandon Grotesque Regular"/>
          <a:ea typeface="Helvetica Neue"/>
          <a:cs typeface="Brandon Grotesque Regular"/>
          <a:sym typeface="Helvetica Neue"/>
        </a:defRPr>
      </a:lvl1pPr>
      <a:lvl2pPr marL="628650" marR="0" indent="-463550" algn="l" defTabSz="825500" latinLnBrk="0">
        <a:lnSpc>
          <a:spcPct val="110000"/>
        </a:lnSpc>
        <a:spcBef>
          <a:spcPts val="600"/>
        </a:spcBef>
        <a:spcAft>
          <a:spcPts val="400"/>
        </a:spcAft>
        <a:buClrTx/>
        <a:buSzPct val="60000"/>
        <a:buFontTx/>
        <a:buChar char="•"/>
        <a:tabLst/>
        <a:defRPr sz="4000" b="0" i="0" u="none" strike="noStrike" cap="none" spc="0" baseline="0">
          <a:ln>
            <a:noFill/>
          </a:ln>
          <a:solidFill>
            <a:srgbClr val="55585B"/>
          </a:solidFill>
          <a:uFillTx/>
          <a:latin typeface="Brandon Grotesque Light"/>
          <a:ea typeface="Helvetica Neue"/>
          <a:cs typeface="Brandon Grotesque Light"/>
          <a:sym typeface="Helvetica Neue"/>
        </a:defRPr>
      </a:lvl2pPr>
      <a:lvl3pPr marL="1428750" marR="0" indent="-533400" algn="l" defTabSz="1790700" latinLnBrk="0">
        <a:lnSpc>
          <a:spcPct val="110000"/>
        </a:lnSpc>
        <a:spcBef>
          <a:spcPts val="200"/>
        </a:spcBef>
        <a:spcAft>
          <a:spcPts val="800"/>
        </a:spcAft>
        <a:buClrTx/>
        <a:buSzPct val="60000"/>
        <a:buFontTx/>
        <a:buChar char="•"/>
        <a:tabLst/>
        <a:defRPr sz="4000" b="0" i="0" u="none" strike="noStrike" cap="none" spc="0" baseline="0">
          <a:ln>
            <a:noFill/>
          </a:ln>
          <a:solidFill>
            <a:srgbClr val="55585B"/>
          </a:solidFill>
          <a:uFillTx/>
          <a:latin typeface="Brandon Grotesque Light"/>
          <a:ea typeface="Helvetica Neue"/>
          <a:cs typeface="Brandon Grotesque Light"/>
          <a:sym typeface="Helvetica Neue"/>
        </a:defRPr>
      </a:lvl3pPr>
      <a:lvl4pPr marL="2324100" marR="0" indent="-539750" algn="l" defTabSz="825500" latinLnBrk="0">
        <a:lnSpc>
          <a:spcPct val="110000"/>
        </a:lnSpc>
        <a:spcBef>
          <a:spcPts val="200"/>
        </a:spcBef>
        <a:spcAft>
          <a:spcPts val="200"/>
        </a:spcAft>
        <a:buClrTx/>
        <a:buSzPct val="60000"/>
        <a:buFontTx/>
        <a:buChar char="•"/>
        <a:tabLst/>
        <a:defRPr sz="4000" b="0" i="0" u="none" strike="noStrike" cap="none" spc="0" baseline="0">
          <a:ln>
            <a:noFill/>
          </a:ln>
          <a:solidFill>
            <a:srgbClr val="55585B"/>
          </a:solidFill>
          <a:uFillTx/>
          <a:latin typeface="Brandon Grotesque Light"/>
          <a:ea typeface="Helvetica Neue"/>
          <a:cs typeface="Brandon Grotesque Light"/>
          <a:sym typeface="Helvetica Neue"/>
        </a:defRPr>
      </a:lvl4pPr>
      <a:lvl5pPr marL="3175000" marR="0" indent="-635000" algn="l" defTabSz="825500" latinLnBrk="0">
        <a:lnSpc>
          <a:spcPct val="110000"/>
        </a:lnSpc>
        <a:spcBef>
          <a:spcPts val="200"/>
        </a:spcBef>
        <a:spcAft>
          <a:spcPts val="200"/>
        </a:spcAft>
        <a:buClrTx/>
        <a:buSzPct val="60000"/>
        <a:buFontTx/>
        <a:buChar char="•"/>
        <a:tabLst/>
        <a:defRPr sz="4000" b="0" i="0" u="none" strike="noStrike" cap="none" spc="0" baseline="0">
          <a:ln>
            <a:noFill/>
          </a:ln>
          <a:solidFill>
            <a:srgbClr val="55585B"/>
          </a:solidFill>
          <a:uFillTx/>
          <a:latin typeface="Brandon Grotesque Light"/>
          <a:ea typeface="Helvetica Neue"/>
          <a:cs typeface="Brandon Grotesque Light"/>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idx="1"/>
          </p:nvPr>
        </p:nvSpPr>
        <p:spPr>
          <a:xfrm>
            <a:off x="1688880" y="8010128"/>
            <a:ext cx="21003065" cy="2016224"/>
          </a:xfrm>
        </p:spPr>
        <p:txBody>
          <a:bodyPr>
            <a:normAutofit fontScale="92500" lnSpcReduction="20000"/>
          </a:bodyPr>
          <a:lstStyle/>
          <a:p>
            <a:r>
              <a:rPr lang="en-US" sz="6000" dirty="0">
                <a:solidFill>
                  <a:schemeClr val="bg1"/>
                </a:solidFill>
              </a:rPr>
              <a:t>DBS152 – Introduction to Database</a:t>
            </a:r>
          </a:p>
          <a:p>
            <a:r>
              <a:rPr lang="en-US" sz="6000" dirty="0">
                <a:solidFill>
                  <a:schemeClr val="bg1"/>
                </a:solidFill>
              </a:rPr>
              <a:t>Week 1: Lesson 3</a:t>
            </a:r>
          </a:p>
        </p:txBody>
      </p:sp>
    </p:spTree>
    <p:extLst>
      <p:ext uri="{BB962C8B-B14F-4D97-AF65-F5344CB8AC3E}">
        <p14:creationId xmlns:p14="http://schemas.microsoft.com/office/powerpoint/2010/main" val="50200150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3C10D61-C3E4-64D9-7CC8-DAE865E96253}"/>
              </a:ext>
            </a:extLst>
          </p:cNvPr>
          <p:cNvSpPr>
            <a:spLocks noGrp="1"/>
          </p:cNvSpPr>
          <p:nvPr>
            <p:ph type="body" sz="quarter" idx="11"/>
          </p:nvPr>
        </p:nvSpPr>
        <p:spPr/>
        <p:txBody>
          <a:bodyPr/>
          <a:lstStyle/>
          <a:p>
            <a:r>
              <a:rPr lang="en-GB" b="1" dirty="0"/>
              <a:t>Cassandra</a:t>
            </a:r>
            <a:r>
              <a:rPr lang="en-GB" dirty="0"/>
              <a:t> (Column-based)</a:t>
            </a:r>
          </a:p>
          <a:p>
            <a:pPr>
              <a:buFont typeface="Arial" panose="020B0604020202020204" pitchFamily="34" charset="0"/>
              <a:buChar char="•"/>
            </a:pPr>
            <a:r>
              <a:rPr lang="en-GB" dirty="0"/>
              <a:t>Distributed NoSQL database known for high availability and fault tolerance.</a:t>
            </a:r>
          </a:p>
          <a:p>
            <a:pPr>
              <a:buFont typeface="Arial" panose="020B0604020202020204" pitchFamily="34" charset="0"/>
              <a:buChar char="•"/>
            </a:pPr>
            <a:r>
              <a:rPr lang="en-GB" dirty="0"/>
              <a:t>Used by Facebook, Netflix, and Twitter for handling large volumes of data.</a:t>
            </a:r>
          </a:p>
          <a:p>
            <a:endParaRPr lang="en-ZA" dirty="0"/>
          </a:p>
          <a:p>
            <a:endParaRPr lang="en-ZA" dirty="0"/>
          </a:p>
          <a:p>
            <a:r>
              <a:rPr lang="en-GB" b="1" dirty="0"/>
              <a:t>Redis</a:t>
            </a:r>
            <a:r>
              <a:rPr lang="en-GB" dirty="0"/>
              <a:t> (Key-value store)</a:t>
            </a:r>
          </a:p>
          <a:p>
            <a:pPr>
              <a:buFont typeface="Arial" panose="020B0604020202020204" pitchFamily="34" charset="0"/>
              <a:buChar char="•"/>
            </a:pPr>
            <a:r>
              <a:rPr lang="en-GB" dirty="0"/>
              <a:t>High-speed, in-memory NoSQL database.</a:t>
            </a:r>
          </a:p>
          <a:p>
            <a:pPr>
              <a:buFont typeface="Arial" panose="020B0604020202020204" pitchFamily="34" charset="0"/>
              <a:buChar char="•"/>
            </a:pPr>
            <a:r>
              <a:rPr lang="en-GB" dirty="0"/>
              <a:t>Used for caching, session management, and real-time analytics.</a:t>
            </a:r>
          </a:p>
          <a:p>
            <a:endParaRPr lang="en-ZA" dirty="0"/>
          </a:p>
        </p:txBody>
      </p:sp>
    </p:spTree>
    <p:extLst>
      <p:ext uri="{BB962C8B-B14F-4D97-AF65-F5344CB8AC3E}">
        <p14:creationId xmlns:p14="http://schemas.microsoft.com/office/powerpoint/2010/main" val="71188286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30AE8-1C6C-91C5-0376-59FA5BB84EDA}"/>
              </a:ext>
            </a:extLst>
          </p:cNvPr>
          <p:cNvSpPr>
            <a:spLocks noGrp="1"/>
          </p:cNvSpPr>
          <p:nvPr>
            <p:ph type="title"/>
          </p:nvPr>
        </p:nvSpPr>
        <p:spPr/>
        <p:txBody>
          <a:bodyPr/>
          <a:lstStyle/>
          <a:p>
            <a:r>
              <a:rPr lang="en-ZA" b="1" dirty="0">
                <a:latin typeface="Arial" panose="020B0604020202020204" pitchFamily="34" charset="0"/>
                <a:cs typeface="Arial" panose="020B0604020202020204" pitchFamily="34" charset="0"/>
              </a:rPr>
              <a:t>1.3 Cloud Databases</a:t>
            </a:r>
            <a:endParaRPr lang="en-ZA" b="1" dirty="0"/>
          </a:p>
        </p:txBody>
      </p:sp>
      <p:sp>
        <p:nvSpPr>
          <p:cNvPr id="3" name="Text Placeholder 2">
            <a:extLst>
              <a:ext uri="{FF2B5EF4-FFF2-40B4-BE49-F238E27FC236}">
                <a16:creationId xmlns:a16="http://schemas.microsoft.com/office/drawing/2014/main" id="{42C612B1-6BC1-A66A-E7C4-BE012F677EBF}"/>
              </a:ext>
            </a:extLst>
          </p:cNvPr>
          <p:cNvSpPr>
            <a:spLocks noGrp="1"/>
          </p:cNvSpPr>
          <p:nvPr>
            <p:ph type="body" sz="quarter" idx="11"/>
          </p:nvPr>
        </p:nvSpPr>
        <p:spPr/>
        <p:txBody>
          <a:bodyPr/>
          <a:lstStyle/>
          <a:p>
            <a:r>
              <a:rPr lang="en-ZA" dirty="0"/>
              <a:t>Cloud-based databases offer scalable, managed services without on-premise infrastructure.</a:t>
            </a:r>
          </a:p>
          <a:p>
            <a:pPr>
              <a:buFont typeface="Arial" panose="020B0604020202020204" pitchFamily="34" charset="0"/>
              <a:buChar char="•"/>
            </a:pPr>
            <a:r>
              <a:rPr lang="en-ZA" b="1" dirty="0"/>
              <a:t>Amazon RDS (Relational Database Service)</a:t>
            </a:r>
            <a:endParaRPr lang="en-ZA" dirty="0"/>
          </a:p>
          <a:p>
            <a:pPr marL="742950" lvl="1" indent="-285750">
              <a:buFont typeface="Arial" panose="020B0604020202020204" pitchFamily="34" charset="0"/>
              <a:buChar char="•"/>
            </a:pPr>
            <a:r>
              <a:rPr lang="en-ZA" dirty="0"/>
              <a:t>Supports MySQL, PostgreSQL, MariaDB, Oracle, and SQL Server.</a:t>
            </a:r>
          </a:p>
          <a:p>
            <a:pPr marL="742950" lvl="1" indent="-285750">
              <a:buFont typeface="Arial" panose="020B0604020202020204" pitchFamily="34" charset="0"/>
              <a:buChar char="•"/>
            </a:pPr>
            <a:r>
              <a:rPr lang="en-ZA" dirty="0"/>
              <a:t>Automated backups, scaling, and maintenance.</a:t>
            </a:r>
          </a:p>
          <a:p>
            <a:pPr>
              <a:buFont typeface="Arial" panose="020B0604020202020204" pitchFamily="34" charset="0"/>
              <a:buChar char="•"/>
            </a:pPr>
            <a:r>
              <a:rPr lang="en-ZA" b="1" dirty="0"/>
              <a:t>Google Cloud </a:t>
            </a:r>
            <a:r>
              <a:rPr lang="en-ZA" b="1" dirty="0" err="1"/>
              <a:t>Firestore</a:t>
            </a:r>
            <a:endParaRPr lang="en-ZA" dirty="0"/>
          </a:p>
          <a:p>
            <a:pPr marL="742950" lvl="1" indent="-285750">
              <a:buFont typeface="Arial" panose="020B0604020202020204" pitchFamily="34" charset="0"/>
              <a:buChar char="•"/>
            </a:pPr>
            <a:r>
              <a:rPr lang="en-ZA" dirty="0"/>
              <a:t>NoSQL document database for real-time applications.</a:t>
            </a:r>
          </a:p>
          <a:p>
            <a:pPr marL="742950" lvl="1" indent="-285750">
              <a:buFont typeface="Arial" panose="020B0604020202020204" pitchFamily="34" charset="0"/>
              <a:buChar char="•"/>
            </a:pPr>
            <a:r>
              <a:rPr lang="en-ZA" dirty="0"/>
              <a:t>Scalable and serverless.</a:t>
            </a:r>
          </a:p>
          <a:p>
            <a:pPr>
              <a:buFont typeface="Arial" panose="020B0604020202020204" pitchFamily="34" charset="0"/>
              <a:buChar char="•"/>
            </a:pPr>
            <a:r>
              <a:rPr lang="en-ZA" b="1" dirty="0"/>
              <a:t>Azure Cosmos DB</a:t>
            </a:r>
            <a:endParaRPr lang="en-ZA" dirty="0"/>
          </a:p>
          <a:p>
            <a:pPr marL="742950" lvl="1" indent="-285750">
              <a:buFont typeface="Arial" panose="020B0604020202020204" pitchFamily="34" charset="0"/>
              <a:buChar char="•"/>
            </a:pPr>
            <a:r>
              <a:rPr lang="en-ZA" dirty="0"/>
              <a:t>Multi-model database service supporting NoSQL, MongoDB, Cassandra, and more.</a:t>
            </a:r>
          </a:p>
          <a:p>
            <a:pPr marL="742950" lvl="1" indent="-285750">
              <a:buFont typeface="Arial" panose="020B0604020202020204" pitchFamily="34" charset="0"/>
              <a:buChar char="•"/>
            </a:pPr>
            <a:r>
              <a:rPr lang="en-ZA" dirty="0"/>
              <a:t>Provides low-latency global distribution.</a:t>
            </a:r>
          </a:p>
          <a:p>
            <a:endParaRPr lang="en-ZA" dirty="0"/>
          </a:p>
        </p:txBody>
      </p:sp>
    </p:spTree>
    <p:extLst>
      <p:ext uri="{BB962C8B-B14F-4D97-AF65-F5344CB8AC3E}">
        <p14:creationId xmlns:p14="http://schemas.microsoft.com/office/powerpoint/2010/main" val="132209200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93195-F774-CCEB-0D4A-6BB5922E2D80}"/>
              </a:ext>
            </a:extLst>
          </p:cNvPr>
          <p:cNvSpPr>
            <a:spLocks noGrp="1"/>
          </p:cNvSpPr>
          <p:nvPr>
            <p:ph type="title"/>
          </p:nvPr>
        </p:nvSpPr>
        <p:spPr/>
        <p:txBody>
          <a:bodyPr/>
          <a:lstStyle/>
          <a:p>
            <a:r>
              <a:rPr lang="en-ZA" b="1" dirty="0">
                <a:latin typeface="Arial" panose="020B0604020202020204" pitchFamily="34" charset="0"/>
                <a:cs typeface="Arial" panose="020B0604020202020204" pitchFamily="34" charset="0"/>
              </a:rPr>
              <a:t>2. Database Applications Across Industries</a:t>
            </a:r>
            <a:endParaRPr lang="en-ZA" b="1" dirty="0"/>
          </a:p>
        </p:txBody>
      </p:sp>
      <p:sp>
        <p:nvSpPr>
          <p:cNvPr id="3" name="Text Placeholder 2">
            <a:extLst>
              <a:ext uri="{FF2B5EF4-FFF2-40B4-BE49-F238E27FC236}">
                <a16:creationId xmlns:a16="http://schemas.microsoft.com/office/drawing/2014/main" id="{0E3612EA-CEFA-D3C9-CDD5-8288AF3CCAE4}"/>
              </a:ext>
            </a:extLst>
          </p:cNvPr>
          <p:cNvSpPr>
            <a:spLocks noGrp="1"/>
          </p:cNvSpPr>
          <p:nvPr>
            <p:ph type="body" sz="quarter" idx="11"/>
          </p:nvPr>
        </p:nvSpPr>
        <p:spPr/>
        <p:txBody>
          <a:bodyPr/>
          <a:lstStyle/>
          <a:p>
            <a:r>
              <a:rPr lang="en-GB" dirty="0"/>
              <a:t>Databases power various industries by managing, </a:t>
            </a:r>
            <a:r>
              <a:rPr lang="en-GB" dirty="0" err="1"/>
              <a:t>analyzing</a:t>
            </a:r>
            <a:r>
              <a:rPr lang="en-GB" dirty="0"/>
              <a:t>, and securing data. Below are some key real-world applications:</a:t>
            </a:r>
          </a:p>
          <a:p>
            <a:endParaRPr lang="en-GB" dirty="0"/>
          </a:p>
          <a:p>
            <a:endParaRPr lang="en-GB" dirty="0"/>
          </a:p>
          <a:p>
            <a:r>
              <a:rPr lang="en-GB" b="1" dirty="0"/>
              <a:t>E-Commerce</a:t>
            </a:r>
          </a:p>
          <a:p>
            <a:pPr>
              <a:buFont typeface="Arial" panose="020B0604020202020204" pitchFamily="34" charset="0"/>
              <a:buChar char="•"/>
            </a:pPr>
            <a:r>
              <a:rPr lang="en-GB" dirty="0"/>
              <a:t>Manages product </a:t>
            </a:r>
            <a:r>
              <a:rPr lang="en-GB" dirty="0" err="1"/>
              <a:t>catalogs</a:t>
            </a:r>
            <a:r>
              <a:rPr lang="en-GB" dirty="0"/>
              <a:t>, inventory, and customer orders.</a:t>
            </a:r>
          </a:p>
          <a:p>
            <a:pPr>
              <a:buFont typeface="Arial" panose="020B0604020202020204" pitchFamily="34" charset="0"/>
              <a:buChar char="•"/>
            </a:pPr>
            <a:r>
              <a:rPr lang="en-GB" dirty="0"/>
              <a:t>Supports real-time transactions and user personalization.</a:t>
            </a:r>
          </a:p>
          <a:p>
            <a:pPr>
              <a:buFont typeface="Arial" panose="020B0604020202020204" pitchFamily="34" charset="0"/>
              <a:buChar char="•"/>
            </a:pPr>
            <a:r>
              <a:rPr lang="en-GB" dirty="0"/>
              <a:t>Example: Amazon uses DynamoDB (NoSQL) and MySQL to store product data and transactions.</a:t>
            </a:r>
          </a:p>
          <a:p>
            <a:endParaRPr lang="en-ZA" dirty="0"/>
          </a:p>
        </p:txBody>
      </p:sp>
    </p:spTree>
    <p:extLst>
      <p:ext uri="{BB962C8B-B14F-4D97-AF65-F5344CB8AC3E}">
        <p14:creationId xmlns:p14="http://schemas.microsoft.com/office/powerpoint/2010/main" val="197232349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EF2DB6C-CB9C-1BC7-F41F-018C8C8BC252}"/>
              </a:ext>
            </a:extLst>
          </p:cNvPr>
          <p:cNvSpPr>
            <a:spLocks noGrp="1"/>
          </p:cNvSpPr>
          <p:nvPr>
            <p:ph type="body" sz="quarter" idx="11"/>
          </p:nvPr>
        </p:nvSpPr>
        <p:spPr/>
        <p:txBody>
          <a:bodyPr/>
          <a:lstStyle/>
          <a:p>
            <a:r>
              <a:rPr lang="en-GB" b="1" dirty="0"/>
              <a:t>Healthcare</a:t>
            </a:r>
          </a:p>
          <a:p>
            <a:pPr>
              <a:buFont typeface="Arial" panose="020B0604020202020204" pitchFamily="34" charset="0"/>
              <a:buChar char="•"/>
            </a:pPr>
            <a:r>
              <a:rPr lang="en-GB" dirty="0"/>
              <a:t>Stores patient records, medical histories, and treatment plans.</a:t>
            </a:r>
          </a:p>
          <a:p>
            <a:pPr>
              <a:buFont typeface="Arial" panose="020B0604020202020204" pitchFamily="34" charset="0"/>
              <a:buChar char="•"/>
            </a:pPr>
            <a:r>
              <a:rPr lang="en-GB" dirty="0"/>
              <a:t>Ensures compliance with regulations like HIPAA.</a:t>
            </a:r>
          </a:p>
          <a:p>
            <a:pPr>
              <a:buFont typeface="Arial" panose="020B0604020202020204" pitchFamily="34" charset="0"/>
              <a:buChar char="•"/>
            </a:pPr>
            <a:r>
              <a:rPr lang="en-GB" dirty="0"/>
              <a:t>Example: Electronic Health Records (EHR) systems use PostgreSQL and MongoDB.</a:t>
            </a:r>
          </a:p>
          <a:p>
            <a:endParaRPr lang="en-ZA" dirty="0"/>
          </a:p>
          <a:p>
            <a:endParaRPr lang="en-ZA" dirty="0"/>
          </a:p>
          <a:p>
            <a:r>
              <a:rPr lang="en-GB" b="1" dirty="0"/>
              <a:t>Finance and Banking</a:t>
            </a:r>
          </a:p>
          <a:p>
            <a:pPr>
              <a:buFont typeface="Arial" panose="020B0604020202020204" pitchFamily="34" charset="0"/>
              <a:buChar char="•"/>
            </a:pPr>
            <a:r>
              <a:rPr lang="en-GB" dirty="0"/>
              <a:t>Processes transactions, fraud detection, and risk management.</a:t>
            </a:r>
          </a:p>
          <a:p>
            <a:pPr>
              <a:buFont typeface="Arial" panose="020B0604020202020204" pitchFamily="34" charset="0"/>
              <a:buChar char="•"/>
            </a:pPr>
            <a:r>
              <a:rPr lang="en-GB" dirty="0"/>
              <a:t>Requires high security and compliance with financial regulations.</a:t>
            </a:r>
          </a:p>
          <a:p>
            <a:pPr>
              <a:buFont typeface="Arial" panose="020B0604020202020204" pitchFamily="34" charset="0"/>
              <a:buChar char="•"/>
            </a:pPr>
            <a:r>
              <a:rPr lang="en-GB" dirty="0"/>
              <a:t>Example: Banks use Oracle and SQL Server for managing accounts and transactions.</a:t>
            </a:r>
          </a:p>
          <a:p>
            <a:endParaRPr lang="en-ZA" dirty="0"/>
          </a:p>
        </p:txBody>
      </p:sp>
    </p:spTree>
    <p:extLst>
      <p:ext uri="{BB962C8B-B14F-4D97-AF65-F5344CB8AC3E}">
        <p14:creationId xmlns:p14="http://schemas.microsoft.com/office/powerpoint/2010/main" val="165592592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1B8E2A3-9CC4-BC7B-DBC9-69EF41628E21}"/>
              </a:ext>
            </a:extLst>
          </p:cNvPr>
          <p:cNvSpPr>
            <a:spLocks noGrp="1"/>
          </p:cNvSpPr>
          <p:nvPr>
            <p:ph type="body" sz="quarter" idx="11"/>
          </p:nvPr>
        </p:nvSpPr>
        <p:spPr/>
        <p:txBody>
          <a:bodyPr/>
          <a:lstStyle/>
          <a:p>
            <a:r>
              <a:rPr lang="en-ZA" b="1" dirty="0"/>
              <a:t>Social Media</a:t>
            </a:r>
          </a:p>
          <a:p>
            <a:pPr>
              <a:buFont typeface="Arial" panose="020B0604020202020204" pitchFamily="34" charset="0"/>
              <a:buChar char="•"/>
            </a:pPr>
            <a:r>
              <a:rPr lang="en-ZA" dirty="0"/>
              <a:t>Handles user profiles, messages, posts, and media content.</a:t>
            </a:r>
          </a:p>
          <a:p>
            <a:pPr>
              <a:buFont typeface="Arial" panose="020B0604020202020204" pitchFamily="34" charset="0"/>
              <a:buChar char="•"/>
            </a:pPr>
            <a:r>
              <a:rPr lang="en-ZA" dirty="0"/>
              <a:t>Requires fast and scalable databases for billions of users.</a:t>
            </a:r>
          </a:p>
          <a:p>
            <a:pPr>
              <a:buFont typeface="Arial" panose="020B0604020202020204" pitchFamily="34" charset="0"/>
              <a:buChar char="•"/>
            </a:pPr>
            <a:r>
              <a:rPr lang="en-ZA" dirty="0"/>
              <a:t>Example: Facebook uses MySQL and Cassandra for storing user data.</a:t>
            </a:r>
          </a:p>
          <a:p>
            <a:endParaRPr lang="en-ZA" dirty="0"/>
          </a:p>
          <a:p>
            <a:endParaRPr lang="en-ZA" dirty="0"/>
          </a:p>
          <a:p>
            <a:r>
              <a:rPr lang="en-GB" b="1" dirty="0"/>
              <a:t>Logistics and Transportation</a:t>
            </a:r>
          </a:p>
          <a:p>
            <a:pPr>
              <a:buFont typeface="Arial" panose="020B0604020202020204" pitchFamily="34" charset="0"/>
              <a:buChar char="•"/>
            </a:pPr>
            <a:r>
              <a:rPr lang="en-GB" dirty="0"/>
              <a:t>Tracks shipments, delivery routes, and inventory.</a:t>
            </a:r>
          </a:p>
          <a:p>
            <a:pPr>
              <a:buFont typeface="Arial" panose="020B0604020202020204" pitchFamily="34" charset="0"/>
              <a:buChar char="•"/>
            </a:pPr>
            <a:r>
              <a:rPr lang="en-GB" dirty="0"/>
              <a:t>Uses real-time databases to optimize supply chain operations.</a:t>
            </a:r>
          </a:p>
          <a:p>
            <a:pPr>
              <a:buFont typeface="Arial" panose="020B0604020202020204" pitchFamily="34" charset="0"/>
              <a:buChar char="•"/>
            </a:pPr>
            <a:r>
              <a:rPr lang="en-GB" dirty="0"/>
              <a:t>Example: Uber uses PostgreSQL and Cassandra for ride-matching and tracking.</a:t>
            </a:r>
          </a:p>
          <a:p>
            <a:endParaRPr lang="en-ZA" dirty="0"/>
          </a:p>
        </p:txBody>
      </p:sp>
    </p:spTree>
    <p:extLst>
      <p:ext uri="{BB962C8B-B14F-4D97-AF65-F5344CB8AC3E}">
        <p14:creationId xmlns:p14="http://schemas.microsoft.com/office/powerpoint/2010/main" val="244895543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9AF7582-9D2D-457F-B8F2-8D55F6A973DD}"/>
              </a:ext>
            </a:extLst>
          </p:cNvPr>
          <p:cNvSpPr>
            <a:spLocks noGrp="1"/>
          </p:cNvSpPr>
          <p:nvPr>
            <p:ph type="body" sz="quarter" idx="11"/>
          </p:nvPr>
        </p:nvSpPr>
        <p:spPr/>
        <p:txBody>
          <a:bodyPr/>
          <a:lstStyle/>
          <a:p>
            <a:r>
              <a:rPr lang="en-GB" b="1" dirty="0"/>
              <a:t>Education and Learning Management Systems</a:t>
            </a:r>
          </a:p>
          <a:p>
            <a:pPr>
              <a:buFont typeface="Arial" panose="020B0604020202020204" pitchFamily="34" charset="0"/>
              <a:buChar char="•"/>
            </a:pPr>
            <a:r>
              <a:rPr lang="en-GB" dirty="0"/>
              <a:t>Stores student records, course materials, and grading data.</a:t>
            </a:r>
          </a:p>
          <a:p>
            <a:pPr>
              <a:buFont typeface="Arial" panose="020B0604020202020204" pitchFamily="34" charset="0"/>
              <a:buChar char="•"/>
            </a:pPr>
            <a:r>
              <a:rPr lang="en-GB" dirty="0"/>
              <a:t>Supports online learning and virtual classrooms.</a:t>
            </a:r>
          </a:p>
          <a:p>
            <a:pPr>
              <a:buFont typeface="Arial" panose="020B0604020202020204" pitchFamily="34" charset="0"/>
              <a:buChar char="•"/>
            </a:pPr>
            <a:r>
              <a:rPr lang="en-GB" dirty="0"/>
              <a:t>Example: Google Classroom and Moodle use Firebase and MySQL.</a:t>
            </a:r>
          </a:p>
          <a:p>
            <a:endParaRPr lang="en-ZA" dirty="0"/>
          </a:p>
        </p:txBody>
      </p:sp>
    </p:spTree>
    <p:extLst>
      <p:ext uri="{BB962C8B-B14F-4D97-AF65-F5344CB8AC3E}">
        <p14:creationId xmlns:p14="http://schemas.microsoft.com/office/powerpoint/2010/main" val="247067658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F75F9-1479-B3C7-F572-EBB3BDDCFCCA}"/>
              </a:ext>
            </a:extLst>
          </p:cNvPr>
          <p:cNvSpPr>
            <a:spLocks noGrp="1"/>
          </p:cNvSpPr>
          <p:nvPr>
            <p:ph type="title"/>
          </p:nvPr>
        </p:nvSpPr>
        <p:spPr/>
        <p:txBody>
          <a:bodyPr/>
          <a:lstStyle/>
          <a:p>
            <a:r>
              <a:rPr lang="en-ZA" b="1" dirty="0">
                <a:latin typeface="Arial" panose="020B0604020202020204" pitchFamily="34" charset="0"/>
                <a:cs typeface="Arial" panose="020B0604020202020204" pitchFamily="34" charset="0"/>
              </a:rPr>
              <a:t>3. Future of Databases</a:t>
            </a:r>
            <a:endParaRPr lang="en-ZA" b="1" dirty="0"/>
          </a:p>
        </p:txBody>
      </p:sp>
      <p:sp>
        <p:nvSpPr>
          <p:cNvPr id="3" name="Text Placeholder 2">
            <a:extLst>
              <a:ext uri="{FF2B5EF4-FFF2-40B4-BE49-F238E27FC236}">
                <a16:creationId xmlns:a16="http://schemas.microsoft.com/office/drawing/2014/main" id="{E0612F49-6906-BC32-126A-68A460D5F585}"/>
              </a:ext>
            </a:extLst>
          </p:cNvPr>
          <p:cNvSpPr>
            <a:spLocks noGrp="1"/>
          </p:cNvSpPr>
          <p:nvPr>
            <p:ph type="body" sz="quarter" idx="11"/>
          </p:nvPr>
        </p:nvSpPr>
        <p:spPr/>
        <p:txBody>
          <a:bodyPr/>
          <a:lstStyle/>
          <a:p>
            <a:r>
              <a:rPr lang="en-GB" dirty="0"/>
              <a:t>Database technology continues to evolve with emerging trends and innovations.</a:t>
            </a:r>
          </a:p>
          <a:p>
            <a:endParaRPr lang="en-GB" dirty="0"/>
          </a:p>
          <a:p>
            <a:r>
              <a:rPr lang="en-GB" b="1" dirty="0"/>
              <a:t>AI and Machine Learning Integration</a:t>
            </a:r>
          </a:p>
          <a:p>
            <a:pPr>
              <a:buFont typeface="Arial" panose="020B0604020202020204" pitchFamily="34" charset="0"/>
              <a:buChar char="•"/>
            </a:pPr>
            <a:r>
              <a:rPr lang="en-GB" dirty="0"/>
              <a:t>AI-powered databases automate indexing, query optimization, and anomaly detection.</a:t>
            </a:r>
          </a:p>
          <a:p>
            <a:pPr>
              <a:buFont typeface="Arial" panose="020B0604020202020204" pitchFamily="34" charset="0"/>
              <a:buChar char="•"/>
            </a:pPr>
            <a:r>
              <a:rPr lang="en-GB" dirty="0"/>
              <a:t>Example: Google’s </a:t>
            </a:r>
            <a:r>
              <a:rPr lang="en-GB" dirty="0" err="1"/>
              <a:t>BigQuery</a:t>
            </a:r>
            <a:r>
              <a:rPr lang="en-GB" dirty="0"/>
              <a:t> uses AI for predictive analytics.</a:t>
            </a:r>
          </a:p>
          <a:p>
            <a:endParaRPr lang="en-GB" dirty="0"/>
          </a:p>
          <a:p>
            <a:endParaRPr lang="en-GB" dirty="0"/>
          </a:p>
          <a:p>
            <a:r>
              <a:rPr lang="en-GB" b="1" dirty="0"/>
              <a:t>Distributed and Decentralized Databases</a:t>
            </a:r>
          </a:p>
          <a:p>
            <a:pPr>
              <a:buFont typeface="Arial" panose="020B0604020202020204" pitchFamily="34" charset="0"/>
              <a:buChar char="•"/>
            </a:pPr>
            <a:r>
              <a:rPr lang="en-GB" dirty="0"/>
              <a:t>Distributed databases allow data to be stored across multiple locations for better performance and resilience.</a:t>
            </a:r>
          </a:p>
          <a:p>
            <a:pPr>
              <a:buFont typeface="Arial" panose="020B0604020202020204" pitchFamily="34" charset="0"/>
              <a:buChar char="•"/>
            </a:pPr>
            <a:r>
              <a:rPr lang="en-GB" dirty="0"/>
              <a:t>Blockchain-based databases enhance data integrity and transparency.</a:t>
            </a:r>
          </a:p>
          <a:p>
            <a:endParaRPr lang="en-GB" dirty="0"/>
          </a:p>
          <a:p>
            <a:endParaRPr lang="en-ZA" dirty="0"/>
          </a:p>
        </p:txBody>
      </p:sp>
    </p:spTree>
    <p:extLst>
      <p:ext uri="{BB962C8B-B14F-4D97-AF65-F5344CB8AC3E}">
        <p14:creationId xmlns:p14="http://schemas.microsoft.com/office/powerpoint/2010/main" val="330856425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F52A4-E539-9F59-BB4F-41DFA55C7EA7}"/>
              </a:ext>
            </a:extLst>
          </p:cNvPr>
          <p:cNvSpPr>
            <a:spLocks noGrp="1"/>
          </p:cNvSpPr>
          <p:nvPr>
            <p:ph type="body" sz="quarter" idx="11"/>
          </p:nvPr>
        </p:nvSpPr>
        <p:spPr/>
        <p:txBody>
          <a:bodyPr/>
          <a:lstStyle/>
          <a:p>
            <a:r>
              <a:rPr lang="en-GB" b="1" dirty="0"/>
              <a:t>Edge Computing and Real-Time Processing</a:t>
            </a:r>
          </a:p>
          <a:p>
            <a:pPr>
              <a:buFont typeface="Arial" panose="020B0604020202020204" pitchFamily="34" charset="0"/>
              <a:buChar char="•"/>
            </a:pPr>
            <a:r>
              <a:rPr lang="en-GB" dirty="0"/>
              <a:t>With IoT (Internet of Things), databases are moving closer to the edge for real-time analytics.</a:t>
            </a:r>
          </a:p>
          <a:p>
            <a:pPr>
              <a:buFont typeface="Arial" panose="020B0604020202020204" pitchFamily="34" charset="0"/>
              <a:buChar char="•"/>
            </a:pPr>
            <a:r>
              <a:rPr lang="en-GB" dirty="0"/>
              <a:t>Example: Apache Kafka and Redis are used in edge computing applications.</a:t>
            </a:r>
          </a:p>
          <a:p>
            <a:endParaRPr lang="en-ZA" dirty="0"/>
          </a:p>
          <a:p>
            <a:endParaRPr lang="en-ZA" dirty="0"/>
          </a:p>
          <a:p>
            <a:r>
              <a:rPr lang="en-GB" b="1" dirty="0"/>
              <a:t>Serverless and Autonomous Databases</a:t>
            </a:r>
          </a:p>
          <a:p>
            <a:pPr>
              <a:buFont typeface="Arial" panose="020B0604020202020204" pitchFamily="34" charset="0"/>
              <a:buChar char="•"/>
            </a:pPr>
            <a:r>
              <a:rPr lang="en-GB" dirty="0"/>
              <a:t>Self-managing databases that optimize performance and reduce maintenance costs.</a:t>
            </a:r>
          </a:p>
          <a:p>
            <a:pPr>
              <a:buFont typeface="Arial" panose="020B0604020202020204" pitchFamily="34" charset="0"/>
              <a:buChar char="•"/>
            </a:pPr>
            <a:r>
              <a:rPr lang="en-GB" dirty="0"/>
              <a:t>Example: Oracle Autonomous Database automates tuning, backups, and scaling.</a:t>
            </a:r>
          </a:p>
          <a:p>
            <a:endParaRPr lang="en-ZA" dirty="0"/>
          </a:p>
        </p:txBody>
      </p:sp>
    </p:spTree>
    <p:extLst>
      <p:ext uri="{BB962C8B-B14F-4D97-AF65-F5344CB8AC3E}">
        <p14:creationId xmlns:p14="http://schemas.microsoft.com/office/powerpoint/2010/main" val="108488772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4AED9-2E55-CF36-963E-13B8248BA386}"/>
              </a:ext>
            </a:extLst>
          </p:cNvPr>
          <p:cNvSpPr>
            <a:spLocks noGrp="1"/>
          </p:cNvSpPr>
          <p:nvPr>
            <p:ph type="title"/>
          </p:nvPr>
        </p:nvSpPr>
        <p:spPr/>
        <p:txBody>
          <a:bodyPr/>
          <a:lstStyle/>
          <a:p>
            <a:r>
              <a:rPr lang="en-US" dirty="0">
                <a:solidFill>
                  <a:schemeClr val="tx1"/>
                </a:solidFill>
                <a:latin typeface="Arial" panose="020B0604020202020204" pitchFamily="34" charset="0"/>
                <a:cs typeface="Arial" panose="020B0604020202020204" pitchFamily="34" charset="0"/>
              </a:rPr>
              <a:t>4.Summary</a:t>
            </a:r>
            <a:endParaRPr lang="en-ZA" dirty="0"/>
          </a:p>
        </p:txBody>
      </p:sp>
      <p:sp>
        <p:nvSpPr>
          <p:cNvPr id="3" name="Text Placeholder 2">
            <a:extLst>
              <a:ext uri="{FF2B5EF4-FFF2-40B4-BE49-F238E27FC236}">
                <a16:creationId xmlns:a16="http://schemas.microsoft.com/office/drawing/2014/main" id="{36ADD83B-0F1E-B9E8-8B50-B729574E4B90}"/>
              </a:ext>
            </a:extLst>
          </p:cNvPr>
          <p:cNvSpPr>
            <a:spLocks noGrp="1"/>
          </p:cNvSpPr>
          <p:nvPr>
            <p:ph type="body" sz="quarter" idx="11"/>
          </p:nvPr>
        </p:nvSpPr>
        <p:spPr/>
        <p:txBody>
          <a:bodyPr/>
          <a:lstStyle/>
          <a:p>
            <a:r>
              <a:rPr lang="en-GB" dirty="0"/>
              <a:t>Databases are the backbone of modern applications, enabling efficient data management across industries. With advancements in AI, distributed architectures, and security, the future of databases is set to be more intelligent, scalable, and resilient.</a:t>
            </a:r>
            <a:endParaRPr lang="en-ZA" dirty="0"/>
          </a:p>
        </p:txBody>
      </p:sp>
    </p:spTree>
    <p:extLst>
      <p:ext uri="{BB962C8B-B14F-4D97-AF65-F5344CB8AC3E}">
        <p14:creationId xmlns:p14="http://schemas.microsoft.com/office/powerpoint/2010/main" val="204519460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1FD9E-6101-FFDA-6BCA-911F347330FF}"/>
              </a:ext>
            </a:extLst>
          </p:cNvPr>
          <p:cNvSpPr>
            <a:spLocks noGrp="1"/>
          </p:cNvSpPr>
          <p:nvPr>
            <p:ph type="title"/>
          </p:nvPr>
        </p:nvSpPr>
        <p:spPr/>
        <p:txBody>
          <a:bodyPr/>
          <a:lstStyle/>
          <a:p>
            <a:r>
              <a:rPr lang="en-US" b="1" dirty="0">
                <a:solidFill>
                  <a:schemeClr val="tx1"/>
                </a:solidFill>
                <a:latin typeface="Arial" panose="020B0604020202020204" pitchFamily="34" charset="0"/>
                <a:cs typeface="Arial" panose="020B0604020202020204" pitchFamily="34" charset="0"/>
              </a:rPr>
              <a:t>5. Activity</a:t>
            </a:r>
            <a:endParaRPr lang="en-ZA" b="1" dirty="0"/>
          </a:p>
        </p:txBody>
      </p:sp>
      <p:sp>
        <p:nvSpPr>
          <p:cNvPr id="3" name="Text Placeholder 2">
            <a:extLst>
              <a:ext uri="{FF2B5EF4-FFF2-40B4-BE49-F238E27FC236}">
                <a16:creationId xmlns:a16="http://schemas.microsoft.com/office/drawing/2014/main" id="{32ABD0BC-9069-9A50-0DB3-F45115CA0736}"/>
              </a:ext>
            </a:extLst>
          </p:cNvPr>
          <p:cNvSpPr>
            <a:spLocks noGrp="1"/>
          </p:cNvSpPr>
          <p:nvPr>
            <p:ph type="body" sz="quarter" idx="11"/>
          </p:nvPr>
        </p:nvSpPr>
        <p:spPr/>
        <p:txBody>
          <a:bodyPr/>
          <a:lstStyle/>
          <a:p>
            <a:r>
              <a:rPr lang="en-GB" dirty="0"/>
              <a:t>1. What is the main difference between SQL and NoSQL databases?</a:t>
            </a:r>
          </a:p>
          <a:p>
            <a:endParaRPr lang="en-GB" dirty="0"/>
          </a:p>
          <a:p>
            <a:r>
              <a:rPr lang="en-GB" dirty="0"/>
              <a:t>2. Give two examples of industries where databases are essential and explain their role.</a:t>
            </a:r>
          </a:p>
          <a:p>
            <a:endParaRPr lang="en-GB" dirty="0"/>
          </a:p>
          <a:p>
            <a:r>
              <a:rPr lang="en-GB" dirty="0"/>
              <a:t>3. How does AI improve database management?</a:t>
            </a:r>
          </a:p>
          <a:p>
            <a:endParaRPr lang="en-GB" dirty="0"/>
          </a:p>
          <a:p>
            <a:r>
              <a:rPr lang="en-GB" dirty="0"/>
              <a:t>4. What are distributed databases, and why are they important?</a:t>
            </a:r>
          </a:p>
          <a:p>
            <a:endParaRPr lang="en-GB" dirty="0"/>
          </a:p>
          <a:p>
            <a:r>
              <a:rPr lang="en-GB" dirty="0"/>
              <a:t>5. Explain one future trend in database technology and its potential impact.</a:t>
            </a:r>
            <a:endParaRPr lang="en-ZA" dirty="0"/>
          </a:p>
        </p:txBody>
      </p:sp>
    </p:spTree>
    <p:extLst>
      <p:ext uri="{BB962C8B-B14F-4D97-AF65-F5344CB8AC3E}">
        <p14:creationId xmlns:p14="http://schemas.microsoft.com/office/powerpoint/2010/main" val="99102761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9485D-9504-7CCB-7A54-7630FB8A8B42}"/>
              </a:ext>
            </a:extLst>
          </p:cNvPr>
          <p:cNvSpPr>
            <a:spLocks noGrp="1"/>
          </p:cNvSpPr>
          <p:nvPr>
            <p:ph type="title"/>
          </p:nvPr>
        </p:nvSpPr>
        <p:spPr/>
        <p:txBody>
          <a:bodyPr/>
          <a:lstStyle/>
          <a:p>
            <a:r>
              <a:rPr lang="en-GB" sz="4400" b="0" i="0" dirty="0">
                <a:effectLst/>
                <a:latin typeface="Arial" panose="020B0604020202020204" pitchFamily="34" charset="0"/>
                <a:cs typeface="Arial" panose="020B0604020202020204" pitchFamily="34" charset="0"/>
              </a:rPr>
              <a:t>Introduction to DBMS concepts</a:t>
            </a:r>
            <a:br>
              <a:rPr lang="en-GB" sz="4400" b="0" i="0" dirty="0">
                <a:effectLst/>
                <a:latin typeface="Arial" panose="020B0604020202020204" pitchFamily="34" charset="0"/>
                <a:cs typeface="Arial" panose="020B0604020202020204" pitchFamily="34" charset="0"/>
              </a:rPr>
            </a:br>
            <a:br>
              <a:rPr lang="en-GB" sz="4400" b="0" i="0" dirty="0">
                <a:effectLst/>
                <a:latin typeface="Arial" panose="020B0604020202020204" pitchFamily="34" charset="0"/>
                <a:cs typeface="Arial" panose="020B0604020202020204" pitchFamily="34" charset="0"/>
              </a:rPr>
            </a:br>
            <a:r>
              <a:rPr lang="en-GB" sz="4400" b="0" i="0" dirty="0">
                <a:effectLst/>
                <a:latin typeface="Arial" panose="020B0604020202020204" pitchFamily="34" charset="0"/>
                <a:cs typeface="Arial" panose="020B0604020202020204" pitchFamily="34" charset="0"/>
              </a:rPr>
              <a:t>Lesson 3: Database Technologies, Applications, and Future Trends</a:t>
            </a:r>
            <a:endParaRPr lang="en-ZA"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1657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04F43-EE29-B061-0B91-6569E20C426C}"/>
              </a:ext>
            </a:extLst>
          </p:cNvPr>
          <p:cNvSpPr>
            <a:spLocks noGrp="1"/>
          </p:cNvSpPr>
          <p:nvPr>
            <p:ph type="title"/>
          </p:nvPr>
        </p:nvSpPr>
        <p:spPr/>
        <p:txBody>
          <a:bodyPr/>
          <a:lstStyle/>
          <a:p>
            <a:r>
              <a:rPr lang="en-ZA" dirty="0"/>
              <a:t>Solutions</a:t>
            </a:r>
          </a:p>
        </p:txBody>
      </p:sp>
      <p:sp>
        <p:nvSpPr>
          <p:cNvPr id="3" name="Text Placeholder 2">
            <a:extLst>
              <a:ext uri="{FF2B5EF4-FFF2-40B4-BE49-F238E27FC236}">
                <a16:creationId xmlns:a16="http://schemas.microsoft.com/office/drawing/2014/main" id="{8C2C41E3-E3CB-8D47-7CC9-FB22D06D5E64}"/>
              </a:ext>
            </a:extLst>
          </p:cNvPr>
          <p:cNvSpPr>
            <a:spLocks noGrp="1"/>
          </p:cNvSpPr>
          <p:nvPr>
            <p:ph type="body" sz="quarter" idx="11"/>
          </p:nvPr>
        </p:nvSpPr>
        <p:spPr/>
        <p:txBody>
          <a:bodyPr/>
          <a:lstStyle/>
          <a:p>
            <a:pPr marL="742950" indent="-742950">
              <a:buAutoNum type="arabicPeriod"/>
            </a:pPr>
            <a:r>
              <a:rPr lang="en-GB" b="1" dirty="0"/>
              <a:t>What is the main difference between SQL and NoSQL databases?</a:t>
            </a:r>
            <a:br>
              <a:rPr lang="en-GB" dirty="0"/>
            </a:br>
            <a:endParaRPr lang="en-GB" dirty="0"/>
          </a:p>
          <a:p>
            <a:r>
              <a:rPr lang="en-GB" dirty="0"/>
              <a:t>Solution:</a:t>
            </a:r>
          </a:p>
          <a:p>
            <a:br>
              <a:rPr lang="en-GB" dirty="0"/>
            </a:br>
            <a:r>
              <a:rPr lang="en-GB" dirty="0"/>
              <a:t>SQL databases are relational and use structured schemas with SQL for data manipulation, making them ideal for complex queries and transactions. In contrast, NoSQL databases offer flexible schema designs, can handle unstructured or semi-structured data, and scale horizontally, which is beneficial for big data and real-time applications.</a:t>
            </a:r>
            <a:endParaRPr lang="en-ZA" dirty="0"/>
          </a:p>
        </p:txBody>
      </p:sp>
    </p:spTree>
    <p:extLst>
      <p:ext uri="{BB962C8B-B14F-4D97-AF65-F5344CB8AC3E}">
        <p14:creationId xmlns:p14="http://schemas.microsoft.com/office/powerpoint/2010/main" val="356514862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BD4B7-6E97-D100-2D67-5D79E33FE71A}"/>
              </a:ext>
            </a:extLst>
          </p:cNvPr>
          <p:cNvSpPr>
            <a:spLocks noGrp="1"/>
          </p:cNvSpPr>
          <p:nvPr>
            <p:ph type="title"/>
          </p:nvPr>
        </p:nvSpPr>
        <p:spPr/>
        <p:txBody>
          <a:bodyPr/>
          <a:lstStyle/>
          <a:p>
            <a:endParaRPr lang="en-ZA"/>
          </a:p>
        </p:txBody>
      </p:sp>
      <p:sp>
        <p:nvSpPr>
          <p:cNvPr id="3" name="Text Placeholder 2">
            <a:extLst>
              <a:ext uri="{FF2B5EF4-FFF2-40B4-BE49-F238E27FC236}">
                <a16:creationId xmlns:a16="http://schemas.microsoft.com/office/drawing/2014/main" id="{46813EE1-6A8A-D258-4A0A-58176C54A6B9}"/>
              </a:ext>
            </a:extLst>
          </p:cNvPr>
          <p:cNvSpPr>
            <a:spLocks noGrp="1"/>
          </p:cNvSpPr>
          <p:nvPr>
            <p:ph type="body" sz="quarter" idx="11"/>
          </p:nvPr>
        </p:nvSpPr>
        <p:spPr/>
        <p:txBody>
          <a:bodyPr/>
          <a:lstStyle/>
          <a:p>
            <a:r>
              <a:rPr lang="en-GB" b="1" dirty="0"/>
              <a:t>2. Give two examples of industries where databases are essential and explain their role.</a:t>
            </a:r>
          </a:p>
          <a:p>
            <a:br>
              <a:rPr lang="en-GB" dirty="0"/>
            </a:br>
            <a:r>
              <a:rPr lang="en-GB" b="1" dirty="0"/>
              <a:t>Solution:</a:t>
            </a:r>
          </a:p>
          <a:p>
            <a:endParaRPr lang="en-GB" dirty="0"/>
          </a:p>
          <a:p>
            <a:pPr>
              <a:buFont typeface="Arial" panose="020B0604020202020204" pitchFamily="34" charset="0"/>
              <a:buChar char="•"/>
            </a:pPr>
            <a:r>
              <a:rPr lang="en-GB" b="1" dirty="0"/>
              <a:t>E-commerce:</a:t>
            </a:r>
            <a:r>
              <a:rPr lang="en-GB" dirty="0"/>
              <a:t> Databases manage product </a:t>
            </a:r>
            <a:r>
              <a:rPr lang="en-GB" dirty="0" err="1"/>
              <a:t>catalogs</a:t>
            </a:r>
            <a:r>
              <a:rPr lang="en-GB" dirty="0"/>
              <a:t>, track inventory, process transactions, and personalize customer experiences.</a:t>
            </a:r>
          </a:p>
          <a:p>
            <a:pPr>
              <a:buFont typeface="Arial" panose="020B0604020202020204" pitchFamily="34" charset="0"/>
              <a:buChar char="•"/>
            </a:pPr>
            <a:r>
              <a:rPr lang="en-GB" b="1" dirty="0"/>
              <a:t>Healthcare:</a:t>
            </a:r>
            <a:r>
              <a:rPr lang="en-GB" dirty="0"/>
              <a:t> Databases store patient records, medical histories, and treatment plans, ensuring secure access and regulatory compliance (e.g., HIPAA).</a:t>
            </a:r>
          </a:p>
          <a:p>
            <a:endParaRPr lang="en-ZA" dirty="0"/>
          </a:p>
        </p:txBody>
      </p:sp>
    </p:spTree>
    <p:extLst>
      <p:ext uri="{BB962C8B-B14F-4D97-AF65-F5344CB8AC3E}">
        <p14:creationId xmlns:p14="http://schemas.microsoft.com/office/powerpoint/2010/main" val="618648277"/>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9DCF5-8884-6128-3AEA-7CC5EC189A09}"/>
              </a:ext>
            </a:extLst>
          </p:cNvPr>
          <p:cNvSpPr>
            <a:spLocks noGrp="1"/>
          </p:cNvSpPr>
          <p:nvPr>
            <p:ph type="title"/>
          </p:nvPr>
        </p:nvSpPr>
        <p:spPr/>
        <p:txBody>
          <a:bodyPr/>
          <a:lstStyle/>
          <a:p>
            <a:endParaRPr lang="en-ZA"/>
          </a:p>
        </p:txBody>
      </p:sp>
      <p:sp>
        <p:nvSpPr>
          <p:cNvPr id="3" name="Text Placeholder 2">
            <a:extLst>
              <a:ext uri="{FF2B5EF4-FFF2-40B4-BE49-F238E27FC236}">
                <a16:creationId xmlns:a16="http://schemas.microsoft.com/office/drawing/2014/main" id="{9198636C-40D8-9044-C867-BCA1D8AB42B8}"/>
              </a:ext>
            </a:extLst>
          </p:cNvPr>
          <p:cNvSpPr>
            <a:spLocks noGrp="1"/>
          </p:cNvSpPr>
          <p:nvPr>
            <p:ph type="body" sz="quarter" idx="11"/>
          </p:nvPr>
        </p:nvSpPr>
        <p:spPr/>
        <p:txBody>
          <a:bodyPr/>
          <a:lstStyle/>
          <a:p>
            <a:r>
              <a:rPr lang="en-GB" b="1" dirty="0"/>
              <a:t>3. How does AI improve database management?</a:t>
            </a:r>
          </a:p>
          <a:p>
            <a:br>
              <a:rPr lang="en-GB" dirty="0"/>
            </a:br>
            <a:r>
              <a:rPr lang="en-GB" b="1" dirty="0"/>
              <a:t>Solution:</a:t>
            </a:r>
          </a:p>
          <a:p>
            <a:br>
              <a:rPr lang="en-GB" dirty="0"/>
            </a:br>
            <a:r>
              <a:rPr lang="en-GB" dirty="0"/>
              <a:t>AI enhances database management by automating routine tasks such as query optimization, predictive maintenance, anomaly detection, and indexing. This leads to improved performance, reduced downtime, and more efficient data handling.</a:t>
            </a:r>
            <a:endParaRPr lang="en-ZA" dirty="0"/>
          </a:p>
        </p:txBody>
      </p:sp>
    </p:spTree>
    <p:extLst>
      <p:ext uri="{BB962C8B-B14F-4D97-AF65-F5344CB8AC3E}">
        <p14:creationId xmlns:p14="http://schemas.microsoft.com/office/powerpoint/2010/main" val="331819935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29671-DDE7-EA57-F4F9-28A5F83A8E0D}"/>
              </a:ext>
            </a:extLst>
          </p:cNvPr>
          <p:cNvSpPr>
            <a:spLocks noGrp="1"/>
          </p:cNvSpPr>
          <p:nvPr>
            <p:ph type="title"/>
          </p:nvPr>
        </p:nvSpPr>
        <p:spPr/>
        <p:txBody>
          <a:bodyPr/>
          <a:lstStyle/>
          <a:p>
            <a:endParaRPr lang="en-ZA"/>
          </a:p>
        </p:txBody>
      </p:sp>
      <p:sp>
        <p:nvSpPr>
          <p:cNvPr id="3" name="Text Placeholder 2">
            <a:extLst>
              <a:ext uri="{FF2B5EF4-FFF2-40B4-BE49-F238E27FC236}">
                <a16:creationId xmlns:a16="http://schemas.microsoft.com/office/drawing/2014/main" id="{16849632-0600-CF47-6587-C3BBD6DE283B}"/>
              </a:ext>
            </a:extLst>
          </p:cNvPr>
          <p:cNvSpPr>
            <a:spLocks noGrp="1"/>
          </p:cNvSpPr>
          <p:nvPr>
            <p:ph type="body" sz="quarter" idx="11"/>
          </p:nvPr>
        </p:nvSpPr>
        <p:spPr/>
        <p:txBody>
          <a:bodyPr/>
          <a:lstStyle/>
          <a:p>
            <a:r>
              <a:rPr lang="en-GB" b="1" dirty="0"/>
              <a:t>4. What are distributed databases, and why are they important?</a:t>
            </a:r>
          </a:p>
          <a:p>
            <a:br>
              <a:rPr lang="en-GB" dirty="0"/>
            </a:br>
            <a:r>
              <a:rPr lang="en-GB" b="1" dirty="0"/>
              <a:t>Solution:</a:t>
            </a:r>
          </a:p>
          <a:p>
            <a:br>
              <a:rPr lang="en-GB" dirty="0"/>
            </a:br>
            <a:r>
              <a:rPr lang="en-GB" dirty="0"/>
              <a:t>Distributed databases store data across multiple physical locations, which improves fault tolerance, scalability, and accessibility. They are essential for ensuring that data remains available and can be accessed quickly from different geographic regions, even if one location fails.</a:t>
            </a:r>
            <a:endParaRPr lang="en-ZA" dirty="0"/>
          </a:p>
        </p:txBody>
      </p:sp>
    </p:spTree>
    <p:extLst>
      <p:ext uri="{BB962C8B-B14F-4D97-AF65-F5344CB8AC3E}">
        <p14:creationId xmlns:p14="http://schemas.microsoft.com/office/powerpoint/2010/main" val="171468926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29634-3FFA-2329-F882-062F57661799}"/>
              </a:ext>
            </a:extLst>
          </p:cNvPr>
          <p:cNvSpPr>
            <a:spLocks noGrp="1"/>
          </p:cNvSpPr>
          <p:nvPr>
            <p:ph type="title"/>
          </p:nvPr>
        </p:nvSpPr>
        <p:spPr/>
        <p:txBody>
          <a:bodyPr/>
          <a:lstStyle/>
          <a:p>
            <a:endParaRPr lang="en-ZA"/>
          </a:p>
        </p:txBody>
      </p:sp>
      <p:sp>
        <p:nvSpPr>
          <p:cNvPr id="3" name="Text Placeholder 2">
            <a:extLst>
              <a:ext uri="{FF2B5EF4-FFF2-40B4-BE49-F238E27FC236}">
                <a16:creationId xmlns:a16="http://schemas.microsoft.com/office/drawing/2014/main" id="{2021F00F-4693-BD06-4125-2E463D99C405}"/>
              </a:ext>
            </a:extLst>
          </p:cNvPr>
          <p:cNvSpPr>
            <a:spLocks noGrp="1"/>
          </p:cNvSpPr>
          <p:nvPr>
            <p:ph type="body" sz="quarter" idx="11"/>
          </p:nvPr>
        </p:nvSpPr>
        <p:spPr/>
        <p:txBody>
          <a:bodyPr/>
          <a:lstStyle/>
          <a:p>
            <a:r>
              <a:rPr lang="en-GB" b="1" dirty="0"/>
              <a:t>5. Explain one future trend in database technology and its potential impact.</a:t>
            </a:r>
          </a:p>
          <a:p>
            <a:br>
              <a:rPr lang="en-GB" dirty="0"/>
            </a:br>
            <a:r>
              <a:rPr lang="en-GB" b="1" dirty="0"/>
              <a:t>Solution:</a:t>
            </a:r>
          </a:p>
          <a:p>
            <a:br>
              <a:rPr lang="en-GB" dirty="0"/>
            </a:br>
            <a:r>
              <a:rPr lang="en-GB" dirty="0"/>
              <a:t>One significant future trend is the integration of AI into database systems, leading to the development of autonomous databases. These systems can self-optimize, self-tune, and self-heal by automating tasks such as performance tuning, backup, and security management. The impact of this trend includes reduced operational costs, improved efficiency, and faster response times to changing data demands.</a:t>
            </a:r>
            <a:endParaRPr lang="en-ZA" dirty="0"/>
          </a:p>
        </p:txBody>
      </p:sp>
    </p:spTree>
    <p:extLst>
      <p:ext uri="{BB962C8B-B14F-4D97-AF65-F5344CB8AC3E}">
        <p14:creationId xmlns:p14="http://schemas.microsoft.com/office/powerpoint/2010/main" val="22484467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Stadio logo_Final.png">
            <a:extLst>
              <a:ext uri="{FF2B5EF4-FFF2-40B4-BE49-F238E27FC236}">
                <a16:creationId xmlns:a16="http://schemas.microsoft.com/office/drawing/2014/main" id="{8A2AE3BB-426D-4C29-AD64-69BE8CEB7D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23758" y="4407248"/>
            <a:ext cx="8136484" cy="3674888"/>
          </a:xfrm>
          <a:prstGeom prst="rect">
            <a:avLst/>
          </a:prstGeom>
          <a:ln w="12700">
            <a:miter lim="400000"/>
          </a:ln>
        </p:spPr>
      </p:pic>
      <p:pic>
        <p:nvPicPr>
          <p:cNvPr id="13" name="Picture 12" descr="STADIO_Formerly All Institutions_2-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3536" y="9874651"/>
            <a:ext cx="11996928" cy="2432304"/>
          </a:xfrm>
          <a:prstGeom prst="rect">
            <a:avLst/>
          </a:prstGeom>
        </p:spPr>
      </p:pic>
    </p:spTree>
    <p:extLst>
      <p:ext uri="{BB962C8B-B14F-4D97-AF65-F5344CB8AC3E}">
        <p14:creationId xmlns:p14="http://schemas.microsoft.com/office/powerpoint/2010/main" val="150872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6F940-87C5-236A-DA02-06E58BD72E87}"/>
              </a:ext>
            </a:extLst>
          </p:cNvPr>
          <p:cNvSpPr>
            <a:spLocks noGrp="1"/>
          </p:cNvSpPr>
          <p:nvPr>
            <p:ph type="title"/>
          </p:nvPr>
        </p:nvSpPr>
        <p:spPr/>
        <p:txBody>
          <a:bodyPr/>
          <a:lstStyle/>
          <a:p>
            <a:r>
              <a:rPr lang="en-GB" b="1" dirty="0"/>
              <a:t>Objective:</a:t>
            </a:r>
            <a:endParaRPr lang="en-ZA" dirty="0"/>
          </a:p>
        </p:txBody>
      </p:sp>
      <p:sp>
        <p:nvSpPr>
          <p:cNvPr id="3" name="Text Placeholder 2">
            <a:extLst>
              <a:ext uri="{FF2B5EF4-FFF2-40B4-BE49-F238E27FC236}">
                <a16:creationId xmlns:a16="http://schemas.microsoft.com/office/drawing/2014/main" id="{D798A92C-68E3-6F5A-28E7-E8ABE1F39965}"/>
              </a:ext>
            </a:extLst>
          </p:cNvPr>
          <p:cNvSpPr>
            <a:spLocks noGrp="1"/>
          </p:cNvSpPr>
          <p:nvPr>
            <p:ph type="body" sz="quarter" idx="11"/>
          </p:nvPr>
        </p:nvSpPr>
        <p:spPr/>
        <p:txBody>
          <a:bodyPr>
            <a:normAutofit/>
          </a:bodyPr>
          <a:lstStyle/>
          <a:p>
            <a:r>
              <a:rPr lang="en-GB" sz="4400" dirty="0">
                <a:latin typeface="Arial" panose="020B0604020202020204" pitchFamily="34" charset="0"/>
                <a:cs typeface="Arial" panose="020B0604020202020204" pitchFamily="34" charset="0"/>
              </a:rPr>
              <a:t>By the end of this lesson, learners will be able to:</a:t>
            </a:r>
          </a:p>
          <a:p>
            <a:endParaRPr lang="en-GB" sz="44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GB" sz="4400" dirty="0">
                <a:latin typeface="Arial" panose="020B0604020202020204" pitchFamily="34" charset="0"/>
                <a:cs typeface="Arial" panose="020B0604020202020204" pitchFamily="34" charset="0"/>
              </a:rPr>
              <a:t>Identify popular database technologies and their features.</a:t>
            </a:r>
          </a:p>
          <a:p>
            <a:pPr marL="571500" indent="-571500">
              <a:buFont typeface="Arial" panose="020B0604020202020204" pitchFamily="34" charset="0"/>
              <a:buChar char="•"/>
            </a:pPr>
            <a:r>
              <a:rPr lang="en-GB" sz="4400" dirty="0">
                <a:latin typeface="Arial" panose="020B0604020202020204" pitchFamily="34" charset="0"/>
                <a:cs typeface="Arial" panose="020B0604020202020204" pitchFamily="34" charset="0"/>
              </a:rPr>
              <a:t>Explore real-world applications of databases across various industries.</a:t>
            </a:r>
          </a:p>
          <a:p>
            <a:pPr marL="571500" indent="-571500">
              <a:buFont typeface="Arial" panose="020B0604020202020204" pitchFamily="34" charset="0"/>
              <a:buChar char="•"/>
            </a:pPr>
            <a:r>
              <a:rPr lang="en-GB" sz="4400" dirty="0">
                <a:latin typeface="Arial" panose="020B0604020202020204" pitchFamily="34" charset="0"/>
                <a:cs typeface="Arial" panose="020B0604020202020204" pitchFamily="34" charset="0"/>
              </a:rPr>
              <a:t>Understand emerging trends and the future direction of databases.</a:t>
            </a:r>
            <a:endParaRPr lang="en-ZA"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123584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FD965-3B17-8FC6-517E-4DE2CD16F8F7}"/>
              </a:ext>
            </a:extLst>
          </p:cNvPr>
          <p:cNvSpPr>
            <a:spLocks noGrp="1"/>
          </p:cNvSpPr>
          <p:nvPr>
            <p:ph type="title"/>
          </p:nvPr>
        </p:nvSpPr>
        <p:spPr/>
        <p:txBody>
          <a:bodyPr/>
          <a:lstStyle/>
          <a:p>
            <a:r>
              <a:rPr lang="en-ZA" b="1" dirty="0">
                <a:solidFill>
                  <a:schemeClr val="tx1"/>
                </a:solidFill>
              </a:rPr>
              <a:t>Content</a:t>
            </a:r>
          </a:p>
        </p:txBody>
      </p:sp>
      <p:sp>
        <p:nvSpPr>
          <p:cNvPr id="3" name="Text Placeholder 2">
            <a:extLst>
              <a:ext uri="{FF2B5EF4-FFF2-40B4-BE49-F238E27FC236}">
                <a16:creationId xmlns:a16="http://schemas.microsoft.com/office/drawing/2014/main" id="{617B17DB-6467-189D-211D-18D3A96D330E}"/>
              </a:ext>
            </a:extLst>
          </p:cNvPr>
          <p:cNvSpPr>
            <a:spLocks noGrp="1"/>
          </p:cNvSpPr>
          <p:nvPr>
            <p:ph type="body" sz="quarter" idx="11"/>
          </p:nvPr>
        </p:nvSpPr>
        <p:spPr/>
        <p:txBody>
          <a:bodyPr>
            <a:normAutofit/>
          </a:bodyPr>
          <a:lstStyle/>
          <a:p>
            <a:pPr marL="742950" indent="-742950">
              <a:buAutoNum type="arabicPeriod"/>
            </a:pPr>
            <a:r>
              <a:rPr lang="en-ZA" dirty="0">
                <a:latin typeface="Arial" panose="020B0604020202020204" pitchFamily="34" charset="0"/>
                <a:cs typeface="Arial" panose="020B0604020202020204" pitchFamily="34" charset="0"/>
              </a:rPr>
              <a:t>Popular Database Technologies</a:t>
            </a:r>
          </a:p>
          <a:p>
            <a:endParaRPr lang="en-US" dirty="0">
              <a:solidFill>
                <a:schemeClr val="tx1"/>
              </a:solidFill>
              <a:latin typeface="Arial" panose="020B0604020202020204" pitchFamily="34" charset="0"/>
              <a:cs typeface="Arial" panose="020B0604020202020204" pitchFamily="34" charset="0"/>
            </a:endParaRPr>
          </a:p>
          <a:p>
            <a:r>
              <a:rPr lang="en-ZA" dirty="0">
                <a:latin typeface="Arial" panose="020B0604020202020204" pitchFamily="34" charset="0"/>
                <a:cs typeface="Arial" panose="020B0604020202020204" pitchFamily="34" charset="0"/>
              </a:rPr>
              <a:t>1.1 Relational Databases (SQL)</a:t>
            </a:r>
            <a:endParaRPr lang="en-GB" dirty="0">
              <a:solidFill>
                <a:schemeClr val="tx1"/>
              </a:solidFill>
              <a:latin typeface="Arial" panose="020B0604020202020204" pitchFamily="34" charset="0"/>
              <a:cs typeface="Arial" panose="020B0604020202020204" pitchFamily="34" charset="0"/>
            </a:endParaRPr>
          </a:p>
          <a:p>
            <a:r>
              <a:rPr lang="en-ZA" dirty="0">
                <a:latin typeface="Arial" panose="020B0604020202020204" pitchFamily="34" charset="0"/>
                <a:cs typeface="Arial" panose="020B0604020202020204" pitchFamily="34" charset="0"/>
              </a:rPr>
              <a:t>1.2 NoSQL Databases</a:t>
            </a:r>
            <a:endParaRPr lang="en-GB" dirty="0">
              <a:solidFill>
                <a:schemeClr val="tx1"/>
              </a:solidFill>
              <a:latin typeface="Arial" panose="020B0604020202020204" pitchFamily="34" charset="0"/>
              <a:cs typeface="Arial" panose="020B0604020202020204" pitchFamily="34" charset="0"/>
            </a:endParaRPr>
          </a:p>
          <a:p>
            <a:r>
              <a:rPr lang="en-ZA" dirty="0">
                <a:latin typeface="Arial" panose="020B0604020202020204" pitchFamily="34" charset="0"/>
                <a:cs typeface="Arial" panose="020B0604020202020204" pitchFamily="34" charset="0"/>
              </a:rPr>
              <a:t>1.3 Cloud Databases</a:t>
            </a:r>
          </a:p>
          <a:p>
            <a:endParaRPr lang="en-GB" dirty="0">
              <a:solidFill>
                <a:schemeClr val="tx1"/>
              </a:solidFill>
              <a:latin typeface="Arial" panose="020B0604020202020204" pitchFamily="34" charset="0"/>
              <a:cs typeface="Arial" panose="020B0604020202020204" pitchFamily="34" charset="0"/>
            </a:endParaRPr>
          </a:p>
          <a:p>
            <a:r>
              <a:rPr lang="en-ZA" dirty="0">
                <a:latin typeface="Arial" panose="020B0604020202020204" pitchFamily="34" charset="0"/>
                <a:cs typeface="Arial" panose="020B0604020202020204" pitchFamily="34" charset="0"/>
              </a:rPr>
              <a:t>2. Database Applications Across Industries</a:t>
            </a:r>
          </a:p>
          <a:p>
            <a:r>
              <a:rPr lang="en-ZA" dirty="0">
                <a:latin typeface="Arial" panose="020B0604020202020204" pitchFamily="34" charset="0"/>
                <a:cs typeface="Arial" panose="020B0604020202020204" pitchFamily="34" charset="0"/>
              </a:rPr>
              <a:t>3. Future of Databases</a:t>
            </a:r>
          </a:p>
          <a:p>
            <a:r>
              <a:rPr lang="en-ZA" dirty="0">
                <a:solidFill>
                  <a:schemeClr val="tx1"/>
                </a:solidFill>
                <a:latin typeface="Arial" panose="020B0604020202020204" pitchFamily="34" charset="0"/>
                <a:cs typeface="Arial" panose="020B0604020202020204" pitchFamily="34" charset="0"/>
              </a:rPr>
              <a:t>4. </a:t>
            </a:r>
            <a:r>
              <a:rPr lang="en-US" dirty="0">
                <a:solidFill>
                  <a:schemeClr val="tx1"/>
                </a:solidFill>
                <a:latin typeface="Arial" panose="020B0604020202020204" pitchFamily="34" charset="0"/>
                <a:cs typeface="Arial" panose="020B0604020202020204" pitchFamily="34" charset="0"/>
              </a:rPr>
              <a:t>Summary</a:t>
            </a:r>
          </a:p>
          <a:p>
            <a:r>
              <a:rPr lang="en-US" dirty="0">
                <a:solidFill>
                  <a:schemeClr val="tx1"/>
                </a:solidFill>
                <a:latin typeface="Arial" panose="020B0604020202020204" pitchFamily="34" charset="0"/>
                <a:cs typeface="Arial" panose="020B0604020202020204" pitchFamily="34" charset="0"/>
              </a:rPr>
              <a:t>5. Activity</a:t>
            </a:r>
          </a:p>
          <a:p>
            <a:pPr marL="742950" indent="-742950">
              <a:buAutoNum type="arabicPeriod"/>
            </a:pP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131970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BCDCA-843F-3836-FF12-7C69D52E9BBB}"/>
              </a:ext>
            </a:extLst>
          </p:cNvPr>
          <p:cNvSpPr>
            <a:spLocks noGrp="1"/>
          </p:cNvSpPr>
          <p:nvPr>
            <p:ph type="title"/>
          </p:nvPr>
        </p:nvSpPr>
        <p:spPr/>
        <p:txBody>
          <a:bodyPr/>
          <a:lstStyle/>
          <a:p>
            <a:r>
              <a:rPr lang="en-ZA" dirty="0"/>
              <a:t>1. Popular Database Technologies</a:t>
            </a:r>
          </a:p>
        </p:txBody>
      </p:sp>
      <p:sp>
        <p:nvSpPr>
          <p:cNvPr id="3" name="Text Placeholder 2">
            <a:extLst>
              <a:ext uri="{FF2B5EF4-FFF2-40B4-BE49-F238E27FC236}">
                <a16:creationId xmlns:a16="http://schemas.microsoft.com/office/drawing/2014/main" id="{BD4F9382-E1D5-0247-06A0-BB1648767CFD}"/>
              </a:ext>
            </a:extLst>
          </p:cNvPr>
          <p:cNvSpPr>
            <a:spLocks noGrp="1"/>
          </p:cNvSpPr>
          <p:nvPr>
            <p:ph type="body" sz="quarter" idx="11"/>
          </p:nvPr>
        </p:nvSpPr>
        <p:spPr/>
        <p:txBody>
          <a:bodyPr/>
          <a:lstStyle/>
          <a:p>
            <a:r>
              <a:rPr lang="en-GB" dirty="0"/>
              <a:t>Databases are essential for storing, organizing, and retrieving data efficiently. Various database technologies have been developed to cater to different needs, including relational and non-relational databases.</a:t>
            </a:r>
          </a:p>
          <a:p>
            <a:endParaRPr lang="en-GB" dirty="0"/>
          </a:p>
          <a:p>
            <a:endParaRPr lang="en-ZA" dirty="0"/>
          </a:p>
        </p:txBody>
      </p:sp>
    </p:spTree>
    <p:extLst>
      <p:ext uri="{BB962C8B-B14F-4D97-AF65-F5344CB8AC3E}">
        <p14:creationId xmlns:p14="http://schemas.microsoft.com/office/powerpoint/2010/main" val="287827600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70A75-5585-1487-9AF4-C104EDDEDE13}"/>
              </a:ext>
            </a:extLst>
          </p:cNvPr>
          <p:cNvSpPr>
            <a:spLocks noGrp="1"/>
          </p:cNvSpPr>
          <p:nvPr>
            <p:ph type="title"/>
          </p:nvPr>
        </p:nvSpPr>
        <p:spPr/>
        <p:txBody>
          <a:bodyPr/>
          <a:lstStyle/>
          <a:p>
            <a:r>
              <a:rPr lang="en-ZA" b="1" dirty="0">
                <a:latin typeface="Arial" panose="020B0604020202020204" pitchFamily="34" charset="0"/>
                <a:cs typeface="Arial" panose="020B0604020202020204" pitchFamily="34" charset="0"/>
              </a:rPr>
              <a:t>1.1 Relational Databases (SQL)</a:t>
            </a:r>
            <a:endParaRPr lang="en-ZA" b="1" dirty="0"/>
          </a:p>
        </p:txBody>
      </p:sp>
      <p:sp>
        <p:nvSpPr>
          <p:cNvPr id="3" name="Text Placeholder 2">
            <a:extLst>
              <a:ext uri="{FF2B5EF4-FFF2-40B4-BE49-F238E27FC236}">
                <a16:creationId xmlns:a16="http://schemas.microsoft.com/office/drawing/2014/main" id="{322B2F10-30D9-5294-3097-76E2AED62DBB}"/>
              </a:ext>
            </a:extLst>
          </p:cNvPr>
          <p:cNvSpPr>
            <a:spLocks noGrp="1"/>
          </p:cNvSpPr>
          <p:nvPr>
            <p:ph type="body" sz="quarter" idx="11"/>
          </p:nvPr>
        </p:nvSpPr>
        <p:spPr/>
        <p:txBody>
          <a:bodyPr/>
          <a:lstStyle/>
          <a:p>
            <a:r>
              <a:rPr lang="en-GB" dirty="0"/>
              <a:t>Relational databases store data in structured tables with predefined schemas. They use SQL (Structured Query Language) for data management.</a:t>
            </a:r>
          </a:p>
          <a:p>
            <a:endParaRPr lang="en-GB" dirty="0"/>
          </a:p>
          <a:p>
            <a:endParaRPr lang="en-GB" dirty="0"/>
          </a:p>
          <a:p>
            <a:r>
              <a:rPr lang="en-GB" b="1" dirty="0"/>
              <a:t>MySQL</a:t>
            </a:r>
            <a:endParaRPr lang="en-GB" dirty="0"/>
          </a:p>
          <a:p>
            <a:pPr>
              <a:buFont typeface="Arial" panose="020B0604020202020204" pitchFamily="34" charset="0"/>
              <a:buChar char="•"/>
            </a:pPr>
            <a:r>
              <a:rPr lang="en-GB" dirty="0"/>
              <a:t>Open-source relational database.</a:t>
            </a:r>
          </a:p>
          <a:p>
            <a:pPr>
              <a:buFont typeface="Arial" panose="020B0604020202020204" pitchFamily="34" charset="0"/>
              <a:buChar char="•"/>
            </a:pPr>
            <a:r>
              <a:rPr lang="en-GB" dirty="0"/>
              <a:t>Used in web applications, CMS platforms, and data warehousing.</a:t>
            </a:r>
          </a:p>
          <a:p>
            <a:pPr>
              <a:buFont typeface="Arial" panose="020B0604020202020204" pitchFamily="34" charset="0"/>
              <a:buChar char="•"/>
            </a:pPr>
            <a:r>
              <a:rPr lang="en-GB" dirty="0"/>
              <a:t>Supports ACID (Atomicity, Consistency, Isolation, Durability) compliance.</a:t>
            </a:r>
          </a:p>
          <a:p>
            <a:pPr>
              <a:buFont typeface="Arial" panose="020B0604020202020204" pitchFamily="34" charset="0"/>
              <a:buChar char="•"/>
            </a:pPr>
            <a:r>
              <a:rPr lang="en-GB" dirty="0"/>
              <a:t>Popular among developers due to its flexibility and scalability.</a:t>
            </a:r>
          </a:p>
          <a:p>
            <a:endParaRPr lang="en-ZA" dirty="0"/>
          </a:p>
        </p:txBody>
      </p:sp>
    </p:spTree>
    <p:extLst>
      <p:ext uri="{BB962C8B-B14F-4D97-AF65-F5344CB8AC3E}">
        <p14:creationId xmlns:p14="http://schemas.microsoft.com/office/powerpoint/2010/main" val="35224279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7099503-8317-90BC-BC91-EC2D98C9BD56}"/>
              </a:ext>
            </a:extLst>
          </p:cNvPr>
          <p:cNvSpPr>
            <a:spLocks noGrp="1"/>
          </p:cNvSpPr>
          <p:nvPr>
            <p:ph type="body" sz="quarter" idx="11"/>
          </p:nvPr>
        </p:nvSpPr>
        <p:spPr/>
        <p:txBody>
          <a:bodyPr/>
          <a:lstStyle/>
          <a:p>
            <a:r>
              <a:rPr lang="en-GB" b="1" dirty="0"/>
              <a:t>PostgreSQL</a:t>
            </a:r>
            <a:endParaRPr lang="en-GB" dirty="0"/>
          </a:p>
          <a:p>
            <a:pPr>
              <a:buFont typeface="Arial" panose="020B0604020202020204" pitchFamily="34" charset="0"/>
              <a:buChar char="•"/>
            </a:pPr>
            <a:r>
              <a:rPr lang="en-GB" dirty="0"/>
              <a:t>Advanced open-source relational database with robust performance.</a:t>
            </a:r>
          </a:p>
          <a:p>
            <a:pPr>
              <a:buFont typeface="Arial" panose="020B0604020202020204" pitchFamily="34" charset="0"/>
              <a:buChar char="•"/>
            </a:pPr>
            <a:r>
              <a:rPr lang="en-GB" dirty="0"/>
              <a:t>Supports complex queries, JSON, and full-text search.</a:t>
            </a:r>
          </a:p>
          <a:p>
            <a:pPr>
              <a:buFont typeface="Arial" panose="020B0604020202020204" pitchFamily="34" charset="0"/>
              <a:buChar char="•"/>
            </a:pPr>
            <a:r>
              <a:rPr lang="en-GB" dirty="0"/>
              <a:t>Known for data integrity, security, and extensibility.</a:t>
            </a:r>
          </a:p>
          <a:p>
            <a:endParaRPr lang="en-ZA" dirty="0"/>
          </a:p>
          <a:p>
            <a:endParaRPr lang="en-ZA" dirty="0"/>
          </a:p>
          <a:p>
            <a:r>
              <a:rPr lang="en-GB" b="1" dirty="0"/>
              <a:t>Oracle Database</a:t>
            </a:r>
            <a:endParaRPr lang="en-GB" dirty="0"/>
          </a:p>
          <a:p>
            <a:pPr>
              <a:buFont typeface="Arial" panose="020B0604020202020204" pitchFamily="34" charset="0"/>
              <a:buChar char="•"/>
            </a:pPr>
            <a:r>
              <a:rPr lang="en-GB" dirty="0"/>
              <a:t>Enterprise-level RDBMS with high security and scalability.</a:t>
            </a:r>
          </a:p>
          <a:p>
            <a:pPr>
              <a:buFont typeface="Arial" panose="020B0604020202020204" pitchFamily="34" charset="0"/>
              <a:buChar char="•"/>
            </a:pPr>
            <a:r>
              <a:rPr lang="en-GB" dirty="0"/>
              <a:t>Common in finance, government, and large corporations.</a:t>
            </a:r>
          </a:p>
          <a:p>
            <a:pPr>
              <a:buFont typeface="Arial" panose="020B0604020202020204" pitchFamily="34" charset="0"/>
              <a:buChar char="•"/>
            </a:pPr>
            <a:r>
              <a:rPr lang="en-GB" dirty="0"/>
              <a:t>Supports multi-tenancy, distributed computing, and automation.</a:t>
            </a:r>
          </a:p>
          <a:p>
            <a:endParaRPr lang="en-ZA" dirty="0"/>
          </a:p>
        </p:txBody>
      </p:sp>
    </p:spTree>
    <p:extLst>
      <p:ext uri="{BB962C8B-B14F-4D97-AF65-F5344CB8AC3E}">
        <p14:creationId xmlns:p14="http://schemas.microsoft.com/office/powerpoint/2010/main" val="348926996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F6B43E9-147D-3745-460D-BA7498169720}"/>
              </a:ext>
            </a:extLst>
          </p:cNvPr>
          <p:cNvSpPr>
            <a:spLocks noGrp="1"/>
          </p:cNvSpPr>
          <p:nvPr>
            <p:ph type="body" sz="quarter" idx="11"/>
          </p:nvPr>
        </p:nvSpPr>
        <p:spPr/>
        <p:txBody>
          <a:bodyPr/>
          <a:lstStyle/>
          <a:p>
            <a:r>
              <a:rPr lang="en-GB" b="1" dirty="0"/>
              <a:t>Microsoft SQL Server</a:t>
            </a:r>
            <a:endParaRPr lang="en-GB" dirty="0"/>
          </a:p>
          <a:p>
            <a:pPr>
              <a:buFont typeface="Arial" panose="020B0604020202020204" pitchFamily="34" charset="0"/>
              <a:buChar char="•"/>
            </a:pPr>
            <a:r>
              <a:rPr lang="en-GB" dirty="0"/>
              <a:t>Microsoft’s proprietary RDBMS with built-in BI (Business Intelligence) tools.</a:t>
            </a:r>
          </a:p>
          <a:p>
            <a:pPr>
              <a:buFont typeface="Arial" panose="020B0604020202020204" pitchFamily="34" charset="0"/>
              <a:buChar char="•"/>
            </a:pPr>
            <a:r>
              <a:rPr lang="en-GB" dirty="0"/>
              <a:t>Supports large-scale applications, data analytics, and cloud integration.</a:t>
            </a:r>
          </a:p>
          <a:p>
            <a:endParaRPr lang="en-ZA" dirty="0"/>
          </a:p>
          <a:p>
            <a:endParaRPr lang="en-ZA" dirty="0"/>
          </a:p>
          <a:p>
            <a:endParaRPr lang="en-ZA" dirty="0"/>
          </a:p>
        </p:txBody>
      </p:sp>
    </p:spTree>
    <p:extLst>
      <p:ext uri="{BB962C8B-B14F-4D97-AF65-F5344CB8AC3E}">
        <p14:creationId xmlns:p14="http://schemas.microsoft.com/office/powerpoint/2010/main" val="180172211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C3FBE-BFAA-6950-E54D-404856BC28AC}"/>
              </a:ext>
            </a:extLst>
          </p:cNvPr>
          <p:cNvSpPr>
            <a:spLocks noGrp="1"/>
          </p:cNvSpPr>
          <p:nvPr>
            <p:ph type="title"/>
          </p:nvPr>
        </p:nvSpPr>
        <p:spPr/>
        <p:txBody>
          <a:bodyPr/>
          <a:lstStyle/>
          <a:p>
            <a:r>
              <a:rPr lang="en-ZA" b="1" dirty="0">
                <a:latin typeface="Arial" panose="020B0604020202020204" pitchFamily="34" charset="0"/>
                <a:cs typeface="Arial" panose="020B0604020202020204" pitchFamily="34" charset="0"/>
              </a:rPr>
              <a:t>1.2 NoSQL Databases</a:t>
            </a:r>
            <a:endParaRPr lang="en-ZA" b="1" dirty="0"/>
          </a:p>
        </p:txBody>
      </p:sp>
      <p:sp>
        <p:nvSpPr>
          <p:cNvPr id="3" name="Text Placeholder 2">
            <a:extLst>
              <a:ext uri="{FF2B5EF4-FFF2-40B4-BE49-F238E27FC236}">
                <a16:creationId xmlns:a16="http://schemas.microsoft.com/office/drawing/2014/main" id="{78FE306D-13F8-3AD1-C46F-16789A442D63}"/>
              </a:ext>
            </a:extLst>
          </p:cNvPr>
          <p:cNvSpPr>
            <a:spLocks noGrp="1"/>
          </p:cNvSpPr>
          <p:nvPr>
            <p:ph type="body" sz="quarter" idx="11"/>
          </p:nvPr>
        </p:nvSpPr>
        <p:spPr/>
        <p:txBody>
          <a:bodyPr/>
          <a:lstStyle/>
          <a:p>
            <a:r>
              <a:rPr lang="en-GB" dirty="0"/>
              <a:t>NoSQL databases are designed for unstructured, semi-structured, or distributed data storage.</a:t>
            </a:r>
          </a:p>
          <a:p>
            <a:endParaRPr lang="en-GB" dirty="0"/>
          </a:p>
          <a:p>
            <a:pPr>
              <a:buFont typeface="Arial" panose="020B0604020202020204" pitchFamily="34" charset="0"/>
              <a:buChar char="•"/>
            </a:pPr>
            <a:r>
              <a:rPr lang="en-GB" b="1" dirty="0"/>
              <a:t>MongoDB</a:t>
            </a:r>
            <a:r>
              <a:rPr lang="en-GB" dirty="0"/>
              <a:t> (Document-based)</a:t>
            </a:r>
          </a:p>
          <a:p>
            <a:pPr marL="742950" lvl="1" indent="-285750">
              <a:buFont typeface="Arial" panose="020B0604020202020204" pitchFamily="34" charset="0"/>
              <a:buChar char="•"/>
            </a:pPr>
            <a:r>
              <a:rPr lang="en-GB" dirty="0"/>
              <a:t>Stores data as flexible JSON-like documents.</a:t>
            </a:r>
          </a:p>
          <a:p>
            <a:pPr marL="742950" lvl="1" indent="-285750">
              <a:buFont typeface="Arial" panose="020B0604020202020204" pitchFamily="34" charset="0"/>
              <a:buChar char="•"/>
            </a:pPr>
            <a:r>
              <a:rPr lang="en-GB" dirty="0"/>
              <a:t>Ideal for real-time applications, content management, and big data processing.</a:t>
            </a:r>
          </a:p>
          <a:p>
            <a:pPr marL="742950" lvl="1" indent="-285750">
              <a:buFont typeface="Arial" panose="020B0604020202020204" pitchFamily="34" charset="0"/>
              <a:buChar char="•"/>
            </a:pPr>
            <a:r>
              <a:rPr lang="en-GB" dirty="0"/>
              <a:t>Supports horizontal scaling and sharding.</a:t>
            </a:r>
          </a:p>
          <a:p>
            <a:pPr marL="457200" lvl="1" indent="0">
              <a:buNone/>
            </a:pPr>
            <a:endParaRPr lang="en-GB" dirty="0"/>
          </a:p>
          <a:p>
            <a:r>
              <a:rPr lang="en-GB" b="1" dirty="0"/>
              <a:t>Firebase Realtime Database</a:t>
            </a:r>
            <a:endParaRPr lang="en-GB" dirty="0"/>
          </a:p>
          <a:p>
            <a:pPr>
              <a:buFont typeface="Arial" panose="020B0604020202020204" pitchFamily="34" charset="0"/>
              <a:buChar char="•"/>
            </a:pPr>
            <a:r>
              <a:rPr lang="en-GB" dirty="0"/>
              <a:t>Cloud-hosted NoSQL database by Google.</a:t>
            </a:r>
          </a:p>
          <a:p>
            <a:pPr>
              <a:buFont typeface="Arial" panose="020B0604020202020204" pitchFamily="34" charset="0"/>
              <a:buChar char="•"/>
            </a:pPr>
            <a:r>
              <a:rPr lang="en-GB" dirty="0"/>
              <a:t>Enables real-time synchronization across multiple devices.</a:t>
            </a:r>
          </a:p>
          <a:p>
            <a:pPr>
              <a:buFont typeface="Arial" panose="020B0604020202020204" pitchFamily="34" charset="0"/>
              <a:buChar char="•"/>
            </a:pPr>
            <a:r>
              <a:rPr lang="en-GB" dirty="0"/>
              <a:t>Commonly used in mobile and web applications.</a:t>
            </a:r>
          </a:p>
          <a:p>
            <a:pPr marL="457200" lvl="1" indent="0">
              <a:buNone/>
            </a:pPr>
            <a:endParaRPr lang="en-GB" dirty="0"/>
          </a:p>
          <a:p>
            <a:endParaRPr lang="en-ZA" dirty="0"/>
          </a:p>
        </p:txBody>
      </p:sp>
    </p:spTree>
    <p:extLst>
      <p:ext uri="{BB962C8B-B14F-4D97-AF65-F5344CB8AC3E}">
        <p14:creationId xmlns:p14="http://schemas.microsoft.com/office/powerpoint/2010/main" val="221659781"/>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Custom 9">
      <a:majorFont>
        <a:latin typeface="Brandon Grotesque Medium"/>
        <a:ea typeface="Helvetica Neue Medium"/>
        <a:cs typeface="Helvetica Neue Medium"/>
      </a:majorFont>
      <a:minorFont>
        <a:latin typeface="Brandon Grotesq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no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dirty="0" smtClean="0">
            <a:ln>
              <a:noFill/>
            </a:ln>
            <a:solidFill>
              <a:srgbClr val="FFFFFF"/>
            </a:solidFill>
            <a:effectLst/>
            <a:uFillTx/>
            <a:latin typeface="+mn-lt"/>
            <a:ea typeface="+mn-ea"/>
            <a:cs typeface="+mn-cs"/>
            <a:sym typeface="Helvetica Neue Medium"/>
          </a:defRPr>
        </a:def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278422d3-3646-4865-8717-6c44b94ebf2e">
      <UserInfo>
        <DisplayName>Estelle</DisplayName>
        <AccountId>49</AccountId>
        <AccountType/>
      </UserInfo>
      <UserInfo>
        <DisplayName>Heino Gallowitz</DisplayName>
        <AccountId>67</AccountId>
        <AccountType/>
      </UserInfo>
      <UserInfo>
        <DisplayName>Amelia Blom</DisplayName>
        <AccountId>35</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084BF50B698364E8A61C643870F5B84" ma:contentTypeVersion="12" ma:contentTypeDescription="Create a new document." ma:contentTypeScope="" ma:versionID="570c6d52167d08bb3ea7b288a7e02856">
  <xsd:schema xmlns:xsd="http://www.w3.org/2001/XMLSchema" xmlns:xs="http://www.w3.org/2001/XMLSchema" xmlns:p="http://schemas.microsoft.com/office/2006/metadata/properties" xmlns:ns2="b00d9c13-3fa8-4c46-bb81-32a948587a0b" xmlns:ns3="278422d3-3646-4865-8717-6c44b94ebf2e" targetNamespace="http://schemas.microsoft.com/office/2006/metadata/properties" ma:root="true" ma:fieldsID="7ad8043fe2e7f50d54728fa8024b162b" ns2:_="" ns3:_="">
    <xsd:import namespace="b00d9c13-3fa8-4c46-bb81-32a948587a0b"/>
    <xsd:import namespace="278422d3-3646-4865-8717-6c44b94ebf2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0d9c13-3fa8-4c46-bb81-32a948587a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78422d3-3646-4865-8717-6c44b94ebf2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A9D798-552E-412B-81A4-147A54248997}">
  <ds:schemaRefs>
    <ds:schemaRef ds:uri="cb8895df-c8a0-45c7-8fc6-557d3eae41af"/>
    <ds:schemaRef ds:uri="http://schemas.microsoft.com/office/2006/metadata/properties"/>
    <ds:schemaRef ds:uri="http://schemas.microsoft.com/office/infopath/2007/PartnerControls"/>
    <ds:schemaRef ds:uri="http://schemas.microsoft.com/office/2006/documentManagement/types"/>
    <ds:schemaRef ds:uri="http://purl.org/dc/elements/1.1/"/>
    <ds:schemaRef ds:uri="http://purl.org/dc/terms/"/>
    <ds:schemaRef ds:uri="0cb3eb33-1d70-4244-8ae4-b1f279a642ca"/>
    <ds:schemaRef ds:uri="http://schemas.openxmlformats.org/package/2006/metadata/core-properties"/>
    <ds:schemaRef ds:uri="http://www.w3.org/XML/1998/namespace"/>
    <ds:schemaRef ds:uri="http://purl.org/dc/dcmitype/"/>
    <ds:schemaRef ds:uri="278422d3-3646-4865-8717-6c44b94ebf2e"/>
  </ds:schemaRefs>
</ds:datastoreItem>
</file>

<file path=customXml/itemProps2.xml><?xml version="1.0" encoding="utf-8"?>
<ds:datastoreItem xmlns:ds="http://schemas.openxmlformats.org/officeDocument/2006/customXml" ds:itemID="{842CFFC2-78A8-4251-86A2-20B3A3C08CC1}">
  <ds:schemaRefs>
    <ds:schemaRef ds:uri="http://schemas.microsoft.com/sharepoint/v3/contenttype/forms"/>
  </ds:schemaRefs>
</ds:datastoreItem>
</file>

<file path=customXml/itemProps3.xml><?xml version="1.0" encoding="utf-8"?>
<ds:datastoreItem xmlns:ds="http://schemas.openxmlformats.org/officeDocument/2006/customXml" ds:itemID="{5EB146ED-9640-4E6D-A757-4DA40DB34F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00d9c13-3fa8-4c46-bb81-32a948587a0b"/>
    <ds:schemaRef ds:uri="278422d3-3646-4865-8717-6c44b94ebf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1300</Words>
  <Application>Microsoft Office PowerPoint</Application>
  <PresentationFormat>Custom</PresentationFormat>
  <Paragraphs>157</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Brandon Grotesque Regular</vt:lpstr>
      <vt:lpstr>Brandon Grotesque Medium</vt:lpstr>
      <vt:lpstr>Helvetica Neue</vt:lpstr>
      <vt:lpstr>Wingdings</vt:lpstr>
      <vt:lpstr>Brandon Grotesque Bold</vt:lpstr>
      <vt:lpstr>Arial</vt:lpstr>
      <vt:lpstr>Brandon Grotesque Light</vt:lpstr>
      <vt:lpstr>White</vt:lpstr>
      <vt:lpstr>PowerPoint Presentation</vt:lpstr>
      <vt:lpstr>Introduction to DBMS concepts  Lesson 3: Database Technologies, Applications, and Future Trends</vt:lpstr>
      <vt:lpstr>Objective:</vt:lpstr>
      <vt:lpstr>Content</vt:lpstr>
      <vt:lpstr>1. Popular Database Technologies</vt:lpstr>
      <vt:lpstr>1.1 Relational Databases (SQL)</vt:lpstr>
      <vt:lpstr>PowerPoint Presentation</vt:lpstr>
      <vt:lpstr>PowerPoint Presentation</vt:lpstr>
      <vt:lpstr>1.2 NoSQL Databases</vt:lpstr>
      <vt:lpstr>PowerPoint Presentation</vt:lpstr>
      <vt:lpstr>1.3 Cloud Databases</vt:lpstr>
      <vt:lpstr>2. Database Applications Across Industries</vt:lpstr>
      <vt:lpstr>PowerPoint Presentation</vt:lpstr>
      <vt:lpstr>PowerPoint Presentation</vt:lpstr>
      <vt:lpstr>PowerPoint Presentation</vt:lpstr>
      <vt:lpstr>3. Future of Databases</vt:lpstr>
      <vt:lpstr>PowerPoint Presentation</vt:lpstr>
      <vt:lpstr>4.Summary</vt:lpstr>
      <vt:lpstr>5. Activity</vt:lpstr>
      <vt:lpstr>Solutions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Samara Totaram - EXCO Embury - EHO</dc:creator>
  <cp:lastModifiedBy>Marcus Lamola (STADIO - Bellville)</cp:lastModifiedBy>
  <cp:revision>1227</cp:revision>
  <cp:lastPrinted>2019-08-20T11:14:22Z</cp:lastPrinted>
  <dcterms:modified xsi:type="dcterms:W3CDTF">2025-03-14T07:52:35Z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0x010100A084BF50B698364E8A61C643870F5B84</vt:lpwstr>
  </property>
</Properties>
</file>