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22"/>
  </p:notesMasterIdLst>
  <p:handoutMasterIdLst>
    <p:handoutMasterId r:id="rId23"/>
  </p:handoutMasterIdLst>
  <p:sldIdLst>
    <p:sldId id="820" r:id="rId5"/>
    <p:sldId id="904" r:id="rId6"/>
    <p:sldId id="903" r:id="rId7"/>
    <p:sldId id="873" r:id="rId8"/>
    <p:sldId id="905" r:id="rId9"/>
    <p:sldId id="915" r:id="rId10"/>
    <p:sldId id="916" r:id="rId11"/>
    <p:sldId id="917" r:id="rId12"/>
    <p:sldId id="918" r:id="rId13"/>
    <p:sldId id="919" r:id="rId14"/>
    <p:sldId id="920" r:id="rId15"/>
    <p:sldId id="921" r:id="rId16"/>
    <p:sldId id="913" r:id="rId17"/>
    <p:sldId id="914" r:id="rId18"/>
    <p:sldId id="922" r:id="rId19"/>
    <p:sldId id="923" r:id="rId20"/>
    <p:sldId id="845" r:id="rId21"/>
  </p:sldIdLst>
  <p:sldSz cx="24384000" cy="13716000"/>
  <p:notesSz cx="6797675" cy="9926638"/>
  <p:embeddedFontLst>
    <p:embeddedFont>
      <p:font typeface="Brandon Grotesque Bold" panose="020B0803020203060202" charset="0"/>
      <p:regular r:id="rId24"/>
      <p:bold r:id="rId25"/>
      <p:italic r:id="rId26"/>
      <p:boldItalic r:id="rId27"/>
    </p:embeddedFont>
    <p:embeddedFont>
      <p:font typeface="Brandon Grotesque Light" panose="020B0303020203060202" charset="0"/>
      <p:regular r:id="rId28"/>
      <p:italic r:id="rId29"/>
    </p:embeddedFont>
    <p:embeddedFont>
      <p:font typeface="Brandon Grotesque Regular" panose="020B0503020203060202" charset="0"/>
      <p:regular r:id="rId30"/>
      <p:italic r:id="rId31"/>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pos="7680" userDrawn="1">
          <p15:clr>
            <a:srgbClr val="A4A3A4"/>
          </p15:clr>
        </p15:guide>
        <p15:guide id="2" orient="horz" pos="8640" userDrawn="1">
          <p15:clr>
            <a:srgbClr val="A4A3A4"/>
          </p15:clr>
        </p15:guide>
        <p15:guide id="3" pos="1058" userDrawn="1">
          <p15:clr>
            <a:srgbClr val="A4A3A4"/>
          </p15:clr>
        </p15:guide>
        <p15:guide id="4" pos="14302" userDrawn="1">
          <p15:clr>
            <a:srgbClr val="A4A3A4"/>
          </p15:clr>
        </p15:guide>
        <p15:guide id="5" orient="horz" userDrawn="1">
          <p15:clr>
            <a:srgbClr val="A4A3A4"/>
          </p15:clr>
        </p15:guide>
        <p15:guide id="8" orient="horz" pos="2279" userDrawn="1">
          <p15:clr>
            <a:srgbClr val="A4A3A4"/>
          </p15:clr>
        </p15:guide>
        <p15:guide id="9" orient="horz" pos="6371">
          <p15:clr>
            <a:srgbClr val="A4A3A4"/>
          </p15:clr>
        </p15:guide>
        <p15:guide id="10" pos="14316">
          <p15:clr>
            <a:srgbClr val="A4A3A4"/>
          </p15:clr>
        </p15:guide>
        <p15:guide id="11" pos="1089">
          <p15:clr>
            <a:srgbClr val="A4A3A4"/>
          </p15:clr>
        </p15:guide>
        <p15:guide id="12" pos="13109">
          <p15:clr>
            <a:srgbClr val="A4A3A4"/>
          </p15:clr>
        </p15:guide>
        <p15:guide id="13" pos="15359">
          <p15:clr>
            <a:srgbClr val="A4A3A4"/>
          </p15:clr>
        </p15:guide>
        <p15:guide id="14" orient="horz" pos="953">
          <p15:clr>
            <a:srgbClr val="A4A3A4"/>
          </p15:clr>
        </p15:guide>
        <p15:guide id="15" orient="horz" pos="8075">
          <p15:clr>
            <a:srgbClr val="A4A3A4"/>
          </p15:clr>
        </p15:guide>
        <p15:guide id="16" orient="horz" pos="1385">
          <p15:clr>
            <a:srgbClr val="A4A3A4"/>
          </p15:clr>
        </p15:guide>
        <p15:guide id="17" orient="horz" pos="5852">
          <p15:clr>
            <a:srgbClr val="A4A3A4"/>
          </p15:clr>
        </p15:guide>
        <p15:guide id="18" pos="12593">
          <p15:clr>
            <a:srgbClr val="A4A3A4"/>
          </p15:clr>
        </p15:guide>
        <p15:guide id="19" pos="1090">
          <p15:clr>
            <a:srgbClr val="A4A3A4"/>
          </p15:clr>
        </p15:guide>
        <p15:guide id="20" pos="14424">
          <p15:clr>
            <a:srgbClr val="A4A3A4"/>
          </p15:clr>
        </p15:guide>
        <p15:guide id="21" pos="1428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ara Totaram - EXCO Embury - EHO" initials="ST-EE-E" lastIdx="13" clrIdx="0"/>
  <p:cmAuthor id="2" name="Samara Totaram - EXCO Embury - EHO" initials="ST-EE-E [2]" lastIdx="2" clrIdx="1"/>
  <p:cmAuthor id="3" name="Microsoft Office User" initials="" lastIdx="0" clrIdx="2"/>
  <p:cmAuthor id="4" name="Samara Totaram - Stadio Holdings CFO" initials="ST-SHC" lastIdx="4" clrIdx="3"/>
  <p:cmAuthor id="5" name="Kate Ridge - Stadio Holdings" initials="KR-SH" lastIdx="2" clrIdx="4"/>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85B"/>
    <a:srgbClr val="1779A0"/>
    <a:srgbClr val="207DA0"/>
    <a:srgbClr val="98C93C"/>
    <a:srgbClr val="FFCF00"/>
    <a:srgbClr val="C7AA23"/>
    <a:srgbClr val="0083CA"/>
    <a:srgbClr val="AB2940"/>
    <a:srgbClr val="D3D3D3"/>
    <a:srgbClr val="9A9E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0A3F02-51B3-4E8C-984B-0EBF1DBF6BD8}" v="6" dt="2020-11-03T07:40:04.892"/>
    <p1510:client id="{EBDCEA45-9893-469E-B74F-777CEF735019}" v="1" dt="2019-08-20T12:02:25.628"/>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0" autoAdjust="0"/>
    <p:restoredTop sz="95026" autoAdjust="0"/>
  </p:normalViewPr>
  <p:slideViewPr>
    <p:cSldViewPr snapToObjects="1">
      <p:cViewPr varScale="1">
        <p:scale>
          <a:sx n="30" d="100"/>
          <a:sy n="30" d="100"/>
        </p:scale>
        <p:origin x="884" y="24"/>
      </p:cViewPr>
      <p:guideLst>
        <p:guide pos="7680"/>
        <p:guide orient="horz" pos="8640"/>
        <p:guide pos="1058"/>
        <p:guide pos="14302"/>
        <p:guide orient="horz"/>
        <p:guide orient="horz" pos="2279"/>
        <p:guide orient="horz" pos="6371"/>
        <p:guide pos="14316"/>
        <p:guide pos="1089"/>
        <p:guide pos="13109"/>
        <p:guide pos="15359"/>
        <p:guide orient="horz" pos="953"/>
        <p:guide orient="horz" pos="8075"/>
        <p:guide orient="horz" pos="1385"/>
        <p:guide orient="horz" pos="5852"/>
        <p:guide pos="12593"/>
        <p:guide pos="1090"/>
        <p:guide pos="14424"/>
        <p:guide pos="14288"/>
      </p:guideLst>
    </p:cSldViewPr>
  </p:slideViewPr>
  <p:notesTextViewPr>
    <p:cViewPr>
      <p:scale>
        <a:sx n="1" d="1"/>
        <a:sy n="1" d="1"/>
      </p:scale>
      <p:origin x="0" y="0"/>
    </p:cViewPr>
  </p:notesTextViewPr>
  <p:sorterViewPr>
    <p:cViewPr>
      <p:scale>
        <a:sx n="20" d="100"/>
        <a:sy n="2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8.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076CC2CF-7A2B-6945-8CB4-8AA155CAC648}" type="datetimeFigureOut">
              <a:rPr lang="en-US" smtClean="0"/>
              <a:t>3/14/2025</a:t>
            </a:fld>
            <a:endParaRPr lang="en-US"/>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44E1BD19-606C-7941-9945-65FADD2086F9}" type="slidenum">
              <a:rPr lang="en-US" smtClean="0"/>
              <a:t>‹#›</a:t>
            </a:fld>
            <a:endParaRPr lang="en-US"/>
          </a:p>
        </p:txBody>
      </p:sp>
    </p:spTree>
    <p:extLst>
      <p:ext uri="{BB962C8B-B14F-4D97-AF65-F5344CB8AC3E}">
        <p14:creationId xmlns:p14="http://schemas.microsoft.com/office/powerpoint/2010/main" val="2424954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4" name="Shape 204"/>
          <p:cNvSpPr>
            <a:spLocks noGrp="1" noRot="1" noChangeAspect="1"/>
          </p:cNvSpPr>
          <p:nvPr>
            <p:ph type="sldImg"/>
          </p:nvPr>
        </p:nvSpPr>
        <p:spPr>
          <a:xfrm>
            <a:off x="90488" y="742950"/>
            <a:ext cx="6616700" cy="3722688"/>
          </a:xfrm>
          <a:prstGeom prst="rect">
            <a:avLst/>
          </a:prstGeom>
        </p:spPr>
        <p:txBody>
          <a:bodyPr/>
          <a:lstStyle/>
          <a:p>
            <a:endParaRPr dirty="0"/>
          </a:p>
        </p:txBody>
      </p:sp>
      <p:sp>
        <p:nvSpPr>
          <p:cNvPr id="205" name="Shape 205"/>
          <p:cNvSpPr>
            <a:spLocks noGrp="1"/>
          </p:cNvSpPr>
          <p:nvPr>
            <p:ph type="body" sz="quarter" idx="1"/>
          </p:nvPr>
        </p:nvSpPr>
        <p:spPr>
          <a:xfrm>
            <a:off x="906357" y="4715153"/>
            <a:ext cx="4984962" cy="4466987"/>
          </a:xfrm>
          <a:prstGeom prst="rect">
            <a:avLst/>
          </a:prstGeom>
        </p:spPr>
        <p:txBody>
          <a:bodyPr/>
          <a:lstStyle/>
          <a:p>
            <a:endParaRPr/>
          </a:p>
        </p:txBody>
      </p:sp>
    </p:spTree>
    <p:extLst>
      <p:ext uri="{BB962C8B-B14F-4D97-AF65-F5344CB8AC3E}">
        <p14:creationId xmlns:p14="http://schemas.microsoft.com/office/powerpoint/2010/main" val="140418267"/>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_SM">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4384000" cy="137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Body Level One…"/>
          <p:cNvSpPr txBox="1">
            <a:spLocks noGrp="1"/>
          </p:cNvSpPr>
          <p:nvPr>
            <p:ph type="body" idx="10"/>
          </p:nvPr>
        </p:nvSpPr>
        <p:spPr>
          <a:xfrm>
            <a:off x="1688880" y="8730208"/>
            <a:ext cx="21003065" cy="648072"/>
          </a:xfrm>
          <a:prstGeom prst="rect">
            <a:avLst/>
          </a:prstGeom>
        </p:spPr>
        <p:txBody>
          <a:bodyPr anchor="t">
            <a:normAutofit/>
          </a:bodyPr>
          <a:lstStyle>
            <a:lvl1pPr marL="0" indent="0" algn="ctr">
              <a:lnSpc>
                <a:spcPct val="110000"/>
              </a:lnSpc>
              <a:buFontTx/>
              <a:buNone/>
              <a:defRPr sz="4000">
                <a:solidFill>
                  <a:srgbClr val="9BA0A6"/>
                </a:solidFill>
              </a:defRPr>
            </a:lvl1pPr>
            <a:lvl2pPr>
              <a:defRPr sz="4800">
                <a:solidFill>
                  <a:srgbClr val="9BA0A6"/>
                </a:solidFill>
              </a:defRPr>
            </a:lvl2pPr>
            <a:lvl3pPr>
              <a:defRPr sz="4800">
                <a:solidFill>
                  <a:srgbClr val="9BA0A6"/>
                </a:solidFill>
              </a:defRPr>
            </a:lvl3pPr>
            <a:lvl4pPr>
              <a:defRPr sz="4800">
                <a:solidFill>
                  <a:srgbClr val="9BA0A6"/>
                </a:solidFill>
              </a:defRPr>
            </a:lvl4pPr>
            <a:lvl5pPr>
              <a:defRPr sz="4800">
                <a:solidFill>
                  <a:srgbClr val="9BA0A6"/>
                </a:solidFill>
              </a:defRPr>
            </a:lvl5pPr>
          </a:lstStyle>
          <a:p>
            <a:pPr algn="ctr">
              <a:lnSpc>
                <a:spcPct val="110000"/>
              </a:lnSpc>
            </a:pPr>
            <a:endParaRPr lang="en-US" sz="3200" b="0" dirty="0">
              <a:solidFill>
                <a:srgbClr val="9BA0A6"/>
              </a:solidFill>
              <a:latin typeface="Brandon Grotesque Regular"/>
              <a:cs typeface="Brandon Grotesque Regular"/>
            </a:endParaRPr>
          </a:p>
        </p:txBody>
      </p:sp>
      <p:sp>
        <p:nvSpPr>
          <p:cNvPr id="8" name="Body Level One…"/>
          <p:cNvSpPr txBox="1">
            <a:spLocks noGrp="1"/>
          </p:cNvSpPr>
          <p:nvPr>
            <p:ph type="body" idx="1" hasCustomPrompt="1"/>
          </p:nvPr>
        </p:nvSpPr>
        <p:spPr>
          <a:xfrm>
            <a:off x="1688880" y="8010128"/>
            <a:ext cx="21003065" cy="864096"/>
          </a:xfrm>
          <a:prstGeom prst="rect">
            <a:avLst/>
          </a:prstGeom>
        </p:spPr>
        <p:txBody>
          <a:bodyPr anchor="t">
            <a:normAutofit/>
          </a:bodyPr>
          <a:lstStyle>
            <a:lvl1pPr marL="0" indent="0" algn="ctr">
              <a:lnSpc>
                <a:spcPct val="110000"/>
              </a:lnSpc>
              <a:buFontTx/>
              <a:buNone/>
              <a:defRPr sz="4000" baseline="0">
                <a:solidFill>
                  <a:srgbClr val="9BA0A6"/>
                </a:solidFill>
              </a:defRPr>
            </a:lvl1pPr>
            <a:lvl2pPr>
              <a:defRPr sz="4800">
                <a:solidFill>
                  <a:srgbClr val="9BA0A6"/>
                </a:solidFill>
              </a:defRPr>
            </a:lvl2pPr>
            <a:lvl3pPr>
              <a:defRPr sz="4800">
                <a:solidFill>
                  <a:srgbClr val="9BA0A6"/>
                </a:solidFill>
              </a:defRPr>
            </a:lvl3pPr>
            <a:lvl4pPr>
              <a:defRPr sz="4800">
                <a:solidFill>
                  <a:srgbClr val="9BA0A6"/>
                </a:solidFill>
              </a:defRPr>
            </a:lvl4pPr>
            <a:lvl5pPr>
              <a:defRPr sz="4800">
                <a:solidFill>
                  <a:srgbClr val="9BA0A6"/>
                </a:solidFill>
              </a:defRPr>
            </a:lvl5pPr>
          </a:lstStyle>
          <a:p>
            <a:pPr algn="ctr">
              <a:lnSpc>
                <a:spcPct val="110000"/>
              </a:lnSpc>
            </a:pPr>
            <a:r>
              <a:rPr lang="en-US" sz="4000" b="0" dirty="0">
                <a:solidFill>
                  <a:srgbClr val="9BA0A6"/>
                </a:solidFill>
                <a:latin typeface="Brandon Grotesque Regular"/>
                <a:cs typeface="Brandon Grotesque Regular"/>
              </a:rPr>
              <a:t>Presentation Headline</a:t>
            </a:r>
          </a:p>
        </p:txBody>
      </p:sp>
      <p:pic>
        <p:nvPicPr>
          <p:cNvPr id="11"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6951678" y="3499506"/>
            <a:ext cx="10518760" cy="47508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17495948"/>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Image">
    <p:spTree>
      <p:nvGrpSpPr>
        <p:cNvPr id="1" name=""/>
        <p:cNvGrpSpPr/>
        <p:nvPr/>
      </p:nvGrpSpPr>
      <p:grpSpPr>
        <a:xfrm>
          <a:off x="0" y="0"/>
          <a:ext cx="0" cy="0"/>
          <a:chOff x="0" y="0"/>
          <a:chExt cx="0" cy="0"/>
        </a:xfrm>
      </p:grpSpPr>
      <p:sp>
        <p:nvSpPr>
          <p:cNvPr id="5" name="Image"/>
          <p:cNvSpPr>
            <a:spLocks noGrp="1"/>
          </p:cNvSpPr>
          <p:nvPr>
            <p:ph type="pic" idx="13"/>
          </p:nvPr>
        </p:nvSpPr>
        <p:spPr>
          <a:xfrm>
            <a:off x="-73025" y="0"/>
            <a:ext cx="24457025" cy="13757076"/>
          </a:xfrm>
          <a:prstGeom prst="rect">
            <a:avLst/>
          </a:prstGeom>
        </p:spPr>
        <p:txBody>
          <a:bodyPr lIns="91425" tIns="45712" rIns="91425" bIns="45712" anchor="t">
            <a:noAutofit/>
          </a:bodyPr>
          <a:lstStyle/>
          <a:p>
            <a:endParaRPr dirty="0"/>
          </a:p>
        </p:txBody>
      </p:sp>
      <p:sp>
        <p:nvSpPr>
          <p:cNvPr id="9" name="Title 1"/>
          <p:cNvSpPr>
            <a:spLocks noGrp="1"/>
          </p:cNvSpPr>
          <p:nvPr>
            <p:ph type="title" hasCustomPrompt="1"/>
          </p:nvPr>
        </p:nvSpPr>
        <p:spPr>
          <a:xfrm>
            <a:off x="1412681" y="4991100"/>
            <a:ext cx="21558638" cy="3733800"/>
          </a:xfrm>
          <a:ln>
            <a:noFill/>
          </a:ln>
        </p:spPr>
        <p:txBody>
          <a:bodyPr>
            <a:noAutofit/>
          </a:bodyPr>
          <a:lstStyle>
            <a:lvl1pPr algn="ctr" defTabSz="1828891" rtl="0" eaLnBrk="1" latinLnBrk="0" hangingPunct="1">
              <a:lnSpc>
                <a:spcPct val="79000"/>
              </a:lnSpc>
              <a:spcBef>
                <a:spcPct val="0"/>
              </a:spcBef>
              <a:buNone/>
              <a:defRPr lang="en-US" sz="13200" b="1" i="0" kern="1200" cap="all" spc="0" baseline="0" dirty="0">
                <a:solidFill>
                  <a:schemeClr val="bg1"/>
                </a:solidFill>
                <a:latin typeface="Brandon Grotesque Bold"/>
                <a:ea typeface="+mn-ea"/>
                <a:cs typeface="Brandon Grotesque Bold"/>
              </a:defRPr>
            </a:lvl1pPr>
          </a:lstStyle>
          <a:p>
            <a:r>
              <a:rPr lang="en-US" dirty="0"/>
              <a:t>Click to edit </a:t>
            </a:r>
            <a:br>
              <a:rPr lang="en-US" dirty="0"/>
            </a:br>
            <a:r>
              <a:rPr lang="en-US" dirty="0"/>
              <a:t>Master title style</a:t>
            </a:r>
          </a:p>
        </p:txBody>
      </p:sp>
      <p:pic>
        <p:nvPicPr>
          <p:cNvPr id="6" name="Picture 1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 y="11"/>
            <a:ext cx="4274106"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17463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1" name="Image"/>
          <p:cNvSpPr>
            <a:spLocks noGrp="1"/>
          </p:cNvSpPr>
          <p:nvPr>
            <p:ph type="pic" idx="13"/>
          </p:nvPr>
        </p:nvSpPr>
        <p:spPr>
          <a:xfrm>
            <a:off x="1587" y="-95156"/>
            <a:ext cx="24553167" cy="13811156"/>
          </a:xfrm>
          <a:prstGeom prst="rect">
            <a:avLst/>
          </a:prstGeom>
        </p:spPr>
        <p:txBody>
          <a:bodyPr lIns="91425" tIns="45712" rIns="91425" bIns="45712" anchor="t">
            <a:noAutofit/>
          </a:bodyPr>
          <a:lstStyle/>
          <a:p>
            <a:endParaRPr dirty="0"/>
          </a:p>
        </p:txBody>
      </p:sp>
      <p:sp>
        <p:nvSpPr>
          <p:cNvPr id="4" name="Thank you"/>
          <p:cNvSpPr txBox="1"/>
          <p:nvPr userDrawn="1"/>
        </p:nvSpPr>
        <p:spPr>
          <a:xfrm>
            <a:off x="7416988" y="3257600"/>
            <a:ext cx="9550025" cy="17784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lgn="ctr">
              <a:lnSpc>
                <a:spcPct val="79000"/>
              </a:lnSpc>
              <a:defRPr cap="none"/>
            </a:pPr>
            <a:r>
              <a:rPr lang="en-US" sz="13200" b="1" cap="none" spc="-151" dirty="0">
                <a:solidFill>
                  <a:schemeClr val="bg1"/>
                </a:solidFill>
                <a:latin typeface="Brandon Grotesque Bold"/>
                <a:ea typeface="Helvetica Neue"/>
                <a:cs typeface="Brandon Grotesque Bold"/>
                <a:sym typeface="Helvetica Neue"/>
              </a:rPr>
              <a:t>THANK YOU</a:t>
            </a:r>
          </a:p>
        </p:txBody>
      </p:sp>
      <p:sp>
        <p:nvSpPr>
          <p:cNvPr id="6" name="Re a leboga"/>
          <p:cNvSpPr txBox="1"/>
          <p:nvPr userDrawn="1"/>
        </p:nvSpPr>
        <p:spPr>
          <a:xfrm>
            <a:off x="6934151" y="6348526"/>
            <a:ext cx="10515699" cy="2289943"/>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defRPr cap="none"/>
            </a:pPr>
            <a:r>
              <a:rPr lang="en-US" sz="13200" b="1" cap="none" spc="-151" dirty="0">
                <a:solidFill>
                  <a:schemeClr val="bg1"/>
                </a:solidFill>
                <a:latin typeface="Brandon Grotesque Bold"/>
                <a:ea typeface="Helvetica Neue"/>
                <a:cs typeface="Brandon Grotesque Bold"/>
                <a:sym typeface="Helvetica Neue"/>
              </a:rPr>
              <a:t>RE A LEBOGA</a:t>
            </a:r>
          </a:p>
        </p:txBody>
      </p:sp>
      <p:sp>
        <p:nvSpPr>
          <p:cNvPr id="7" name="Enkosi"/>
          <p:cNvSpPr txBox="1"/>
          <p:nvPr userDrawn="1"/>
        </p:nvSpPr>
        <p:spPr>
          <a:xfrm>
            <a:off x="9091716" y="5072321"/>
            <a:ext cx="6200569" cy="17784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lgn="ctr">
              <a:lnSpc>
                <a:spcPct val="79000"/>
              </a:lnSpc>
              <a:defRPr cap="none"/>
            </a:pPr>
            <a:r>
              <a:rPr lang="en-US" sz="13200" b="1" cap="none" spc="-151" dirty="0">
                <a:solidFill>
                  <a:schemeClr val="bg1"/>
                </a:solidFill>
                <a:latin typeface="Brandon Grotesque Bold"/>
                <a:ea typeface="Helvetica Neue"/>
                <a:cs typeface="Brandon Grotesque Bold"/>
                <a:sym typeface="Helvetica Neue"/>
              </a:rPr>
              <a:t>ENKOSI</a:t>
            </a:r>
          </a:p>
        </p:txBody>
      </p:sp>
      <p:sp>
        <p:nvSpPr>
          <p:cNvPr id="8" name="Dankie"/>
          <p:cNvSpPr txBox="1"/>
          <p:nvPr userDrawn="1"/>
        </p:nvSpPr>
        <p:spPr>
          <a:xfrm>
            <a:off x="9041779" y="8679965"/>
            <a:ext cx="6300443" cy="1778435"/>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lgn="l">
              <a:lnSpc>
                <a:spcPts val="17300"/>
              </a:lnSpc>
              <a:defRPr sz="18000" b="0" cap="all">
                <a:solidFill>
                  <a:srgbClr val="FFFFFF"/>
                </a:solidFill>
                <a:latin typeface="Brandon Grotesque Light"/>
                <a:ea typeface="Brandon Grotesque Light"/>
                <a:cs typeface="Brandon Grotesque Light"/>
                <a:sym typeface="Brandon Grotesque Light"/>
              </a:defRPr>
            </a:lvl1pPr>
          </a:lstStyle>
          <a:p>
            <a:pPr algn="ctr">
              <a:lnSpc>
                <a:spcPct val="79000"/>
              </a:lnSpc>
              <a:defRPr cap="none"/>
            </a:pPr>
            <a:r>
              <a:rPr lang="en-US" sz="13200" b="1" cap="none" spc="-151" dirty="0">
                <a:solidFill>
                  <a:schemeClr val="bg1"/>
                </a:solidFill>
                <a:latin typeface="Brandon Grotesque Bold"/>
                <a:ea typeface="Helvetica Neue"/>
                <a:cs typeface="Brandon Grotesque Bold"/>
                <a:sym typeface="Helvetica Neue"/>
              </a:rPr>
              <a:t>DANKIE</a:t>
            </a:r>
          </a:p>
        </p:txBody>
      </p:sp>
      <p:pic>
        <p:nvPicPr>
          <p:cNvPr id="10" name="Picture 13"/>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 y="11"/>
            <a:ext cx="4274106"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722000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ramed background no logo">
    <p:spTree>
      <p:nvGrpSpPr>
        <p:cNvPr id="1" name=""/>
        <p:cNvGrpSpPr/>
        <p:nvPr/>
      </p:nvGrpSpPr>
      <p:grpSpPr>
        <a:xfrm>
          <a:off x="0" y="0"/>
          <a:ext cx="0" cy="0"/>
          <a:chOff x="0" y="0"/>
          <a:chExt cx="0" cy="0"/>
        </a:xfrm>
      </p:grpSpPr>
      <p:pic>
        <p:nvPicPr>
          <p:cNvPr id="2"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4384000" cy="137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10363272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254"/>
            <a:ext cx="24384002" cy="13715492"/>
          </a:xfrm>
          <a:prstGeom prst="rect">
            <a:avLst/>
          </a:prstGeom>
        </p:spPr>
      </p:pic>
    </p:spTree>
    <p:extLst>
      <p:ext uri="{BB962C8B-B14F-4D97-AF65-F5344CB8AC3E}">
        <p14:creationId xmlns:p14="http://schemas.microsoft.com/office/powerpoint/2010/main" val="395666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_Colour Bar">
    <p:spTree>
      <p:nvGrpSpPr>
        <p:cNvPr id="1" name=""/>
        <p:cNvGrpSpPr/>
        <p:nvPr/>
      </p:nvGrpSpPr>
      <p:grpSpPr>
        <a:xfrm>
          <a:off x="0" y="0"/>
          <a:ext cx="0" cy="0"/>
          <a:chOff x="0" y="0"/>
          <a:chExt cx="0" cy="0"/>
        </a:xfrm>
      </p:grpSpPr>
      <p:sp>
        <p:nvSpPr>
          <p:cNvPr id="1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
        <p:nvSpPr>
          <p:cNvPr id="35"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dirty="0"/>
          </a:p>
        </p:txBody>
      </p:sp>
      <p:sp>
        <p:nvSpPr>
          <p:cNvPr id="36"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
        <p:nvSpPr>
          <p:cNvPr id="18"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dirty="0"/>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0" name="Rectangle 30"/>
          <p:cNvGrpSpPr/>
          <p:nvPr userDrawn="1"/>
        </p:nvGrpSpPr>
        <p:grpSpPr>
          <a:xfrm>
            <a:off x="1714509" y="2316732"/>
            <a:ext cx="20980402" cy="738662"/>
            <a:chOff x="0" y="1518"/>
            <a:chExt cx="20980400" cy="738661"/>
          </a:xfrm>
        </p:grpSpPr>
        <p:sp>
          <p:nvSpPr>
            <p:cNvPr id="21" name="Rectangle"/>
            <p:cNvSpPr/>
            <p:nvPr/>
          </p:nvSpPr>
          <p:spPr>
            <a:xfrm rot="10800000" flipH="1">
              <a:off x="0" y="288291"/>
              <a:ext cx="20980399" cy="165097"/>
            </a:xfrm>
            <a:prstGeom prst="rect">
              <a:avLst/>
            </a:prstGeom>
            <a:solidFill>
              <a:srgbClr val="53575B"/>
            </a:solidFill>
            <a:ln w="12700" cap="flat">
              <a:noFill/>
              <a:miter lim="400000"/>
            </a:ln>
            <a:effectLst/>
          </p:spPr>
          <p:txBody>
            <a:bodyPr wrap="square" lIns="91439" tIns="91439" rIns="91439" bIns="91439" numCol="1" anchor="ctr">
              <a:noAutofit/>
            </a:bodyPr>
            <a:lstStyle/>
            <a:p>
              <a:pPr defTabSz="1828800">
                <a:defRPr sz="3600" b="0">
                  <a:solidFill>
                    <a:srgbClr val="FFFFFF"/>
                  </a:solidFill>
                  <a:latin typeface="Calibri"/>
                  <a:ea typeface="Calibri"/>
                  <a:cs typeface="Calibri"/>
                  <a:sym typeface="Calibri"/>
                </a:defRPr>
              </a:pPr>
              <a:endParaRPr dirty="0"/>
            </a:p>
          </p:txBody>
        </p:sp>
        <p:sp>
          <p:nvSpPr>
            <p:cNvPr id="22" name="Text"/>
            <p:cNvSpPr txBox="1"/>
            <p:nvPr/>
          </p:nvSpPr>
          <p:spPr>
            <a:xfrm rot="10800000">
              <a:off x="0" y="1518"/>
              <a:ext cx="20980400" cy="73866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ctr">
              <a:spAutoFit/>
            </a:bodyPr>
            <a:lstStyle>
              <a:lvl1pPr defTabSz="1828800">
                <a:defRPr sz="3600" b="0">
                  <a:solidFill>
                    <a:srgbClr val="53575B"/>
                  </a:solidFill>
                  <a:latin typeface="Calibri"/>
                  <a:ea typeface="Calibri"/>
                  <a:cs typeface="Calibri"/>
                  <a:sym typeface="Calibri"/>
                </a:defRPr>
              </a:lvl1pPr>
            </a:lstStyle>
            <a:p>
              <a:r>
                <a:rPr dirty="0"/>
                <a:t> </a:t>
              </a:r>
            </a:p>
          </p:txBody>
        </p:sp>
      </p:grpSp>
    </p:spTree>
    <p:extLst>
      <p:ext uri="{BB962C8B-B14F-4D97-AF65-F5344CB8AC3E}">
        <p14:creationId xmlns:p14="http://schemas.microsoft.com/office/powerpoint/2010/main" val="335460760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_Body Copy">
    <p:spTree>
      <p:nvGrpSpPr>
        <p:cNvPr id="1" name=""/>
        <p:cNvGrpSpPr/>
        <p:nvPr/>
      </p:nvGrpSpPr>
      <p:grpSpPr>
        <a:xfrm>
          <a:off x="0" y="0"/>
          <a:ext cx="0" cy="0"/>
          <a:chOff x="0" y="0"/>
          <a:chExt cx="0" cy="0"/>
        </a:xfrm>
      </p:grpSpPr>
      <p:sp>
        <p:nvSpPr>
          <p:cNvPr id="1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
        <p:nvSpPr>
          <p:cNvPr id="35"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dirty="0"/>
          </a:p>
        </p:txBody>
      </p:sp>
      <p:sp>
        <p:nvSpPr>
          <p:cNvPr id="36"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grpSp>
        <p:nvGrpSpPr>
          <p:cNvPr id="41" name="Group 40"/>
          <p:cNvGrpSpPr/>
          <p:nvPr userDrawn="1"/>
        </p:nvGrpSpPr>
        <p:grpSpPr>
          <a:xfrm>
            <a:off x="1715865" y="2602794"/>
            <a:ext cx="21005798" cy="165806"/>
            <a:chOff x="1702031" y="2597150"/>
            <a:chExt cx="21008533" cy="152400"/>
          </a:xfrm>
        </p:grpSpPr>
        <p:sp>
          <p:nvSpPr>
            <p:cNvPr id="42" name="Rectangle 41"/>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3" name="Rectangle 42"/>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4" name="Rectangle 43"/>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5" name="Rectangle 44"/>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6" name="Rectangle 45"/>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7" name="Rectangle 46"/>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8" name="Rectangle 47"/>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9" name="Rectangle 48"/>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50" name="Rectangle 49"/>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51" name="Rectangle 50"/>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grpSp>
      <p:sp>
        <p:nvSpPr>
          <p:cNvPr id="18"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dirty="0"/>
              <a:t>Click to edit Master title style</a:t>
            </a:r>
          </a:p>
        </p:txBody>
      </p:sp>
      <p:sp>
        <p:nvSpPr>
          <p:cNvPr id="20" name="Text Placeholder 3"/>
          <p:cNvSpPr>
            <a:spLocks noGrp="1"/>
          </p:cNvSpPr>
          <p:nvPr>
            <p:ph type="body" sz="quarter" idx="11" hasCustomPrompt="1"/>
          </p:nvPr>
        </p:nvSpPr>
        <p:spPr>
          <a:xfrm>
            <a:off x="1771376" y="3712577"/>
            <a:ext cx="21005800" cy="9577388"/>
          </a:xfrm>
        </p:spPr>
        <p:txBody>
          <a:bodyPr lIns="0" tIns="0" rIns="0" bIns="0"/>
          <a:lstStyle>
            <a:lvl1pPr marL="0" marR="0" indent="0" algn="l" defTabSz="3578225" eaLnBrk="1" fontAlgn="auto" latinLnBrk="0" hangingPunct="1">
              <a:lnSpc>
                <a:spcPct val="110000"/>
              </a:lnSpc>
              <a:spcBef>
                <a:spcPts val="0"/>
              </a:spcBef>
              <a:spcAft>
                <a:spcPts val="0"/>
              </a:spcAft>
              <a:buClrTx/>
              <a:buSzPct val="125000"/>
              <a:buFontTx/>
              <a:buNone/>
              <a:tabLst/>
              <a:defRPr baseline="0"/>
            </a:lvl1pPr>
          </a:lstStyle>
          <a:p>
            <a:r>
              <a:rPr lang="en-US" dirty="0"/>
              <a:t>Place copy </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4543580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sp>
        <p:nvSpPr>
          <p:cNvPr id="18" name="Text Placeholder 5">
            <a:extLst>
              <a:ext uri="{FF2B5EF4-FFF2-40B4-BE49-F238E27FC236}">
                <a16:creationId xmlns:a16="http://schemas.microsoft.com/office/drawing/2014/main" id="{6BC0E7AF-70ED-4253-9BC0-F68838CE1C7A}"/>
              </a:ext>
            </a:extLst>
          </p:cNvPr>
          <p:cNvSpPr>
            <a:spLocks noGrp="1"/>
          </p:cNvSpPr>
          <p:nvPr>
            <p:ph type="body" sz="quarter" idx="11" hasCustomPrompt="1"/>
          </p:nvPr>
        </p:nvSpPr>
        <p:spPr>
          <a:xfrm>
            <a:off x="1722745" y="3712577"/>
            <a:ext cx="21003066" cy="10153128"/>
          </a:xfrm>
        </p:spPr>
        <p:txBody>
          <a:bodyPr lIns="0" tIns="0" rIns="0" bIns="0">
            <a:normAutofit/>
          </a:bodyPr>
          <a:lstStyle>
            <a:lvl1pPr marL="453600" indent="-572400" defTabSz="7156808">
              <a:lnSpc>
                <a:spcPct val="110000"/>
              </a:lnSpc>
              <a:spcBef>
                <a:spcPts val="2400"/>
              </a:spcBef>
              <a:spcAft>
                <a:spcPts val="1200"/>
              </a:spcAft>
              <a:buSzPct val="90000"/>
              <a:buFont typeface="Arial"/>
              <a:buChar char="•"/>
              <a:defRPr sz="4000" b="0" i="0" baseline="0">
                <a:solidFill>
                  <a:srgbClr val="55585B"/>
                </a:solidFill>
                <a:latin typeface="Brandon Grotesque Regular"/>
                <a:cs typeface="Brandon Grotesque Regular"/>
              </a:defRPr>
            </a:lvl1pPr>
            <a:lvl3pPr marL="453600" indent="-572400" defTabSz="3577689">
              <a:lnSpc>
                <a:spcPct val="110000"/>
              </a:lnSpc>
              <a:spcBef>
                <a:spcPts val="1200"/>
              </a:spcBef>
              <a:spcAft>
                <a:spcPts val="600"/>
              </a:spcAft>
              <a:buSzPct val="60000"/>
              <a:buFont typeface="Arial"/>
              <a:buChar char="•"/>
              <a:defRPr sz="4000" b="0" i="0" baseline="0">
                <a:solidFill>
                  <a:srgbClr val="55585B"/>
                </a:solidFill>
                <a:latin typeface="Brandon Grotesque Light"/>
                <a:cs typeface="Brandon Grotesque Light"/>
              </a:defRPr>
            </a:lvl3pPr>
          </a:lstStyle>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dirty="0">
                <a:solidFill>
                  <a:srgbClr val="565759"/>
                </a:solidFill>
                <a:latin typeface="Brandon Grotesque Light"/>
                <a:cs typeface="Brandon Grotesque Light"/>
              </a:rPr>
              <a:t>Secondary 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dirty="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dirty="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dirty="0">
                <a:solidFill>
                  <a:srgbClr val="565759"/>
                </a:solidFill>
                <a:latin typeface="Brandon Grotesque Light"/>
                <a:cs typeface="Brandon Grotesque Light"/>
              </a:rPr>
              <a:t>Secondary bullet point here</a:t>
            </a:r>
          </a:p>
        </p:txBody>
      </p:sp>
      <p:sp>
        <p:nvSpPr>
          <p:cNvPr id="3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
        <p:nvSpPr>
          <p:cNvPr id="37"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dirty="0"/>
          </a:p>
        </p:txBody>
      </p:sp>
      <p:sp>
        <p:nvSpPr>
          <p:cNvPr id="38"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grpSp>
        <p:nvGrpSpPr>
          <p:cNvPr id="40" name="Group 39"/>
          <p:cNvGrpSpPr/>
          <p:nvPr userDrawn="1"/>
        </p:nvGrpSpPr>
        <p:grpSpPr>
          <a:xfrm>
            <a:off x="1715865" y="2602794"/>
            <a:ext cx="21005798" cy="165806"/>
            <a:chOff x="1702031" y="2597150"/>
            <a:chExt cx="21008533" cy="152400"/>
          </a:xfrm>
        </p:grpSpPr>
        <p:sp>
          <p:nvSpPr>
            <p:cNvPr id="41" name="Rectangle 40"/>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2" name="Rectangle 41"/>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3" name="Rectangle 42"/>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4" name="Rectangle 43"/>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5" name="Rectangle 44"/>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6" name="Rectangle 45"/>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7" name="Rectangle 46"/>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8" name="Rectangle 47"/>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9" name="Rectangle 48"/>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50" name="Rectangle 49"/>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grpSp>
      <p:sp>
        <p:nvSpPr>
          <p:cNvPr id="20"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dirty="0"/>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39467568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Bullets_2 Lines">
    <p:spTree>
      <p:nvGrpSpPr>
        <p:cNvPr id="1" name=""/>
        <p:cNvGrpSpPr/>
        <p:nvPr/>
      </p:nvGrpSpPr>
      <p:grpSpPr>
        <a:xfrm>
          <a:off x="0" y="0"/>
          <a:ext cx="0" cy="0"/>
          <a:chOff x="0" y="0"/>
          <a:chExt cx="0" cy="0"/>
        </a:xfrm>
      </p:grpSpPr>
      <p:sp>
        <p:nvSpPr>
          <p:cNvPr id="18" name="Text Placeholder 5">
            <a:extLst>
              <a:ext uri="{FF2B5EF4-FFF2-40B4-BE49-F238E27FC236}">
                <a16:creationId xmlns:a16="http://schemas.microsoft.com/office/drawing/2014/main" id="{6BC0E7AF-70ED-4253-9BC0-F68838CE1C7A}"/>
              </a:ext>
            </a:extLst>
          </p:cNvPr>
          <p:cNvSpPr>
            <a:spLocks noGrp="1"/>
          </p:cNvSpPr>
          <p:nvPr>
            <p:ph type="body" sz="quarter" idx="11" hasCustomPrompt="1"/>
          </p:nvPr>
        </p:nvSpPr>
        <p:spPr>
          <a:xfrm>
            <a:off x="1722745" y="3712577"/>
            <a:ext cx="21003066" cy="10153128"/>
          </a:xfrm>
        </p:spPr>
        <p:txBody>
          <a:bodyPr lIns="0" tIns="0" rIns="0" bIns="0">
            <a:normAutofit/>
          </a:bodyPr>
          <a:lstStyle>
            <a:lvl1pPr marL="453600" indent="-572400" defTabSz="7156808">
              <a:lnSpc>
                <a:spcPct val="110000"/>
              </a:lnSpc>
              <a:spcBef>
                <a:spcPts val="2400"/>
              </a:spcBef>
              <a:spcAft>
                <a:spcPts val="1200"/>
              </a:spcAft>
              <a:buSzPct val="90000"/>
              <a:buFont typeface="Arial"/>
              <a:buChar char="•"/>
              <a:defRPr sz="4000" b="0" i="0" baseline="0">
                <a:solidFill>
                  <a:srgbClr val="55585B"/>
                </a:solidFill>
                <a:latin typeface="Brandon Grotesque Regular"/>
                <a:cs typeface="Brandon Grotesque Regular"/>
              </a:defRPr>
            </a:lvl1pPr>
            <a:lvl3pPr marL="453600" indent="-572400" defTabSz="3577689">
              <a:lnSpc>
                <a:spcPct val="110000"/>
              </a:lnSpc>
              <a:spcBef>
                <a:spcPts val="1200"/>
              </a:spcBef>
              <a:spcAft>
                <a:spcPts val="600"/>
              </a:spcAft>
              <a:buSzPct val="60000"/>
              <a:buFont typeface="Arial"/>
              <a:buChar char="•"/>
              <a:defRPr sz="4000" b="0" i="0" baseline="0">
                <a:solidFill>
                  <a:srgbClr val="55585B"/>
                </a:solidFill>
                <a:latin typeface="Brandon Grotesque Light"/>
                <a:cs typeface="Brandon Grotesque Light"/>
              </a:defRPr>
            </a:lvl3pPr>
          </a:lstStyle>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dirty="0">
                <a:solidFill>
                  <a:srgbClr val="565759"/>
                </a:solidFill>
                <a:latin typeface="Brandon Grotesque Light"/>
                <a:cs typeface="Brandon Grotesque Light"/>
              </a:rPr>
              <a:t>Secondary 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Main bullet point here</a:t>
            </a:r>
          </a:p>
          <a:p>
            <a:pPr marL="1269809" lvl="2" indent="-571415" defTabSz="3577689">
              <a:lnSpc>
                <a:spcPct val="110000"/>
              </a:lnSpc>
              <a:spcBef>
                <a:spcPts val="1200"/>
              </a:spcBef>
              <a:spcAft>
                <a:spcPts val="600"/>
              </a:spcAft>
              <a:buSzPct val="60000"/>
              <a:buFont typeface="Arial"/>
              <a:buChar char="•"/>
            </a:pPr>
            <a:r>
              <a:rPr lang="en-ZA" sz="4000" dirty="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dirty="0">
                <a:solidFill>
                  <a:srgbClr val="565759"/>
                </a:solidFill>
                <a:latin typeface="Brandon Grotesque Light"/>
                <a:cs typeface="Brandon Grotesque Light"/>
              </a:rPr>
              <a:t>Secondary bullet point here</a:t>
            </a:r>
          </a:p>
          <a:p>
            <a:pPr marL="1269809" lvl="2" indent="-571415" defTabSz="3577689">
              <a:lnSpc>
                <a:spcPct val="110000"/>
              </a:lnSpc>
              <a:spcBef>
                <a:spcPts val="1200"/>
              </a:spcBef>
              <a:spcAft>
                <a:spcPts val="600"/>
              </a:spcAft>
              <a:buSzPct val="60000"/>
              <a:buFont typeface="Arial"/>
              <a:buChar char="•"/>
            </a:pPr>
            <a:r>
              <a:rPr lang="en-ZA" sz="4000" dirty="0">
                <a:solidFill>
                  <a:srgbClr val="565759"/>
                </a:solidFill>
                <a:latin typeface="Brandon Grotesque Light"/>
                <a:cs typeface="Brandon Grotesque Light"/>
              </a:rPr>
              <a:t>Secondary bullet point here</a:t>
            </a:r>
          </a:p>
        </p:txBody>
      </p:sp>
      <p:sp>
        <p:nvSpPr>
          <p:cNvPr id="3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
        <p:nvSpPr>
          <p:cNvPr id="38"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grpSp>
        <p:nvGrpSpPr>
          <p:cNvPr id="40" name="Group 39"/>
          <p:cNvGrpSpPr/>
          <p:nvPr userDrawn="1"/>
        </p:nvGrpSpPr>
        <p:grpSpPr>
          <a:xfrm>
            <a:off x="1715865" y="2602794"/>
            <a:ext cx="21005798" cy="165806"/>
            <a:chOff x="1702031" y="2597150"/>
            <a:chExt cx="21008533" cy="152400"/>
          </a:xfrm>
        </p:grpSpPr>
        <p:sp>
          <p:nvSpPr>
            <p:cNvPr id="41" name="Rectangle 40"/>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2" name="Rectangle 41"/>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3" name="Rectangle 42"/>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4" name="Rectangle 43"/>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5" name="Rectangle 44"/>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6" name="Rectangle 45"/>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7" name="Rectangle 46"/>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8" name="Rectangle 47"/>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9" name="Rectangle 48"/>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50" name="Rectangle 49"/>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grpSp>
      <p:sp>
        <p:nvSpPr>
          <p:cNvPr id="20" name="Title 1"/>
          <p:cNvSpPr>
            <a:spLocks noGrp="1"/>
          </p:cNvSpPr>
          <p:nvPr>
            <p:ph type="title" hasCustomPrompt="1"/>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kumimoji="0" lang="en-US" sz="3800" b="0" i="0" u="none" strike="noStrike" cap="all" spc="0" normalizeH="0" baseline="0" dirty="0">
                <a:ln>
                  <a:noFill/>
                </a:ln>
                <a:solidFill>
                  <a:schemeClr val="tx2"/>
                </a:solidFill>
                <a:effectLst/>
                <a:uFillTx/>
                <a:latin typeface="Brandon Grotesque Bold"/>
                <a:ea typeface="+mn-ea"/>
                <a:cs typeface="Brandon Grotesque Bold"/>
                <a:sym typeface="Helvetica Neue Medium"/>
              </a:defRPr>
            </a:lvl1pPr>
          </a:lstStyle>
          <a:p>
            <a:r>
              <a:rPr lang="en-US" dirty="0"/>
              <a:t>Click to edit Master title style</a:t>
            </a:r>
            <a:br>
              <a:rPr lang="en-US" dirty="0"/>
            </a:br>
            <a:r>
              <a:rPr lang="en-US" dirty="0"/>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52724308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_Tex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2425" y="-630832"/>
            <a:ext cx="26628850" cy="14978172"/>
          </a:xfrm>
          <a:prstGeom prst="rect">
            <a:avLst/>
          </a:prstGeom>
        </p:spPr>
      </p:pic>
      <p:pic>
        <p:nvPicPr>
          <p:cNvPr id="8" name="Picture 13"/>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 y="11"/>
            <a:ext cx="4274106"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itle 1"/>
          <p:cNvSpPr>
            <a:spLocks noGrp="1"/>
          </p:cNvSpPr>
          <p:nvPr>
            <p:ph type="title" hasCustomPrompt="1"/>
          </p:nvPr>
        </p:nvSpPr>
        <p:spPr>
          <a:xfrm>
            <a:off x="1412681" y="4991100"/>
            <a:ext cx="21558638" cy="3733800"/>
          </a:xfrm>
          <a:ln>
            <a:noFill/>
          </a:ln>
        </p:spPr>
        <p:txBody>
          <a:bodyPr>
            <a:noAutofit/>
          </a:bodyPr>
          <a:lstStyle>
            <a:lvl1pPr algn="ctr" defTabSz="1828891" rtl="0" eaLnBrk="1" latinLnBrk="0" hangingPunct="1">
              <a:lnSpc>
                <a:spcPct val="79000"/>
              </a:lnSpc>
              <a:spcBef>
                <a:spcPct val="0"/>
              </a:spcBef>
              <a:buNone/>
              <a:defRPr lang="en-US" sz="13200" b="0" i="0" kern="1200" cap="all" spc="0" baseline="0" dirty="0">
                <a:solidFill>
                  <a:schemeClr val="bg1"/>
                </a:solidFill>
                <a:latin typeface="Brandon Grotesque Bold"/>
                <a:ea typeface="+mn-ea"/>
                <a:cs typeface="Brandon Grotesque Bold"/>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209492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Numbers">
    <p:spTree>
      <p:nvGrpSpPr>
        <p:cNvPr id="1" name=""/>
        <p:cNvGrpSpPr/>
        <p:nvPr/>
      </p:nvGrpSpPr>
      <p:grpSpPr>
        <a:xfrm>
          <a:off x="0" y="0"/>
          <a:ext cx="0" cy="0"/>
          <a:chOff x="0" y="0"/>
          <a:chExt cx="0" cy="0"/>
        </a:xfrm>
      </p:grpSpPr>
      <p:sp>
        <p:nvSpPr>
          <p:cNvPr id="20"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
        <p:nvSpPr>
          <p:cNvPr id="21"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dirty="0"/>
          </a:p>
        </p:txBody>
      </p:sp>
      <p:sp>
        <p:nvSpPr>
          <p:cNvPr id="22"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grpSp>
        <p:nvGrpSpPr>
          <p:cNvPr id="23" name="Group 22"/>
          <p:cNvGrpSpPr/>
          <p:nvPr userDrawn="1"/>
        </p:nvGrpSpPr>
        <p:grpSpPr>
          <a:xfrm>
            <a:off x="1715865" y="2602794"/>
            <a:ext cx="21005798" cy="165806"/>
            <a:chOff x="1702031" y="2597150"/>
            <a:chExt cx="21008533" cy="152400"/>
          </a:xfrm>
        </p:grpSpPr>
        <p:sp>
          <p:nvSpPr>
            <p:cNvPr id="24" name="Rectangle 23"/>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25" name="Rectangle 24"/>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26" name="Rectangle 25"/>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27" name="Rectangle 26"/>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28" name="Rectangle 27"/>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0" name="Rectangle 29"/>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1" name="Rectangle 30"/>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2" name="Rectangle 31"/>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3" name="Rectangle 32"/>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4" name="Rectangle 33"/>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grpSp>
      <p:sp>
        <p:nvSpPr>
          <p:cNvPr id="35" name="Title 1"/>
          <p:cNvSpPr>
            <a:spLocks noGrp="1"/>
          </p:cNvSpPr>
          <p:nvPr>
            <p:ph type="title"/>
          </p:nvPr>
        </p:nvSpPr>
        <p:spPr>
          <a:xfrm>
            <a:off x="1728566"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dirty="0"/>
              <a:t>Click to edit Master title style</a:t>
            </a:r>
          </a:p>
        </p:txBody>
      </p:sp>
      <p:sp>
        <p:nvSpPr>
          <p:cNvPr id="36" name="TextBox 35"/>
          <p:cNvSpPr txBox="1"/>
          <p:nvPr userDrawn="1"/>
        </p:nvSpPr>
        <p:spPr>
          <a:xfrm>
            <a:off x="7263454" y="558801"/>
            <a:ext cx="184642" cy="1277273"/>
          </a:xfrm>
          <a:prstGeom prst="rect">
            <a:avLst/>
          </a:prstGeom>
          <a:noFill/>
        </p:spPr>
        <p:txBody>
          <a:bodyPr wrap="none" rtlCol="0">
            <a:spAutoFit/>
          </a:bodyPr>
          <a:lstStyle/>
          <a:p>
            <a:endParaRPr lang="en-US" sz="7700" b="0" i="0" dirty="0">
              <a:solidFill>
                <a:srgbClr val="0A85D9"/>
              </a:solidFill>
              <a:latin typeface="Brandon Grotesque Light"/>
              <a:cs typeface="Brandon Grotesque Light"/>
            </a:endParaRPr>
          </a:p>
        </p:txBody>
      </p:sp>
      <p:sp>
        <p:nvSpPr>
          <p:cNvPr id="38" name="Text Placeholder 5">
            <a:extLst>
              <a:ext uri="{FF2B5EF4-FFF2-40B4-BE49-F238E27FC236}">
                <a16:creationId xmlns:a16="http://schemas.microsoft.com/office/drawing/2014/main" id="{D265FAB3-5032-42DF-B4C9-9CF87F3A137D}"/>
              </a:ext>
            </a:extLst>
          </p:cNvPr>
          <p:cNvSpPr>
            <a:spLocks noGrp="1"/>
          </p:cNvSpPr>
          <p:nvPr>
            <p:ph type="body" sz="quarter" idx="13" hasCustomPrompt="1"/>
          </p:nvPr>
        </p:nvSpPr>
        <p:spPr>
          <a:xfrm>
            <a:off x="1728788" y="3644901"/>
            <a:ext cx="21005800" cy="7749603"/>
          </a:xfrm>
        </p:spPr>
        <p:txBody>
          <a:bodyPr lIns="0" tIns="0" rIns="0" bIns="0"/>
          <a:lstStyle>
            <a:lvl1pPr marL="626400" indent="-741600">
              <a:lnSpc>
                <a:spcPct val="110000"/>
              </a:lnSpc>
              <a:spcBef>
                <a:spcPts val="1200"/>
              </a:spcBef>
              <a:spcAft>
                <a:spcPts val="600"/>
              </a:spcAft>
              <a:buFont typeface="Wingdings" charset="2"/>
              <a:buAutoNum type="arabicPlain"/>
              <a:defRPr sz="4000" b="0" i="0">
                <a:latin typeface="Brandon Grotesque Regular"/>
                <a:cs typeface="Brandon Grotesque Regular"/>
              </a:defRPr>
            </a:lvl1pPr>
            <a:lvl2pPr marL="914007" indent="0">
              <a:buSzPct val="60000"/>
              <a:buFont typeface="Arial"/>
              <a:buNone/>
              <a:defRPr sz="4000" b="0" i="0">
                <a:latin typeface="Brandon Grotesque Light"/>
                <a:cs typeface="Brandon Grotesque Light"/>
              </a:defRPr>
            </a:lvl2pPr>
            <a:lvl3pPr marL="1828023" indent="0">
              <a:buSzPct val="60000"/>
              <a:buFont typeface="Arial"/>
              <a:buNone/>
              <a:defRPr sz="4000" b="0" i="0">
                <a:latin typeface="Brandon Grotesque Light"/>
                <a:cs typeface="Brandon Grotesque Light"/>
              </a:defRPr>
            </a:lvl3pPr>
            <a:lvl4pPr marL="2742031" indent="0">
              <a:buSzPct val="60000"/>
              <a:buFont typeface="Arial"/>
              <a:buNone/>
              <a:defRPr lang="en-US" sz="4000" b="0" i="0" kern="1200" dirty="0" smtClean="0">
                <a:solidFill>
                  <a:schemeClr val="tx1"/>
                </a:solidFill>
                <a:latin typeface="Brandon Grotesque Bold"/>
                <a:ea typeface="ヒラギノ角ゴ Pro W3" charset="0"/>
                <a:cs typeface="Brandon Grotesque Bold"/>
              </a:defRPr>
            </a:lvl4pPr>
            <a:lvl5pPr marL="3656046" indent="0">
              <a:buSzPct val="60000"/>
              <a:buFont typeface="Arial"/>
              <a:buNone/>
              <a:defRPr lang="en-ZA" sz="4000" b="0" i="0" kern="1200" dirty="0">
                <a:solidFill>
                  <a:schemeClr val="tx1"/>
                </a:solidFill>
                <a:latin typeface="Brandon Grotesque Bold"/>
                <a:ea typeface="ヒラギノ角ゴ Pro W3" charset="0"/>
                <a:cs typeface="Brandon Grotesque Bold"/>
              </a:defRPr>
            </a:lvl5pPr>
          </a:lstStyle>
          <a:p>
            <a:pPr lvl="0"/>
            <a:r>
              <a:rPr lang="en-US" dirty="0"/>
              <a:t>Copy</a:t>
            </a:r>
          </a:p>
          <a:p>
            <a:pPr lvl="0"/>
            <a:r>
              <a:rPr lang="en-US" dirty="0"/>
              <a:t>Copy</a:t>
            </a:r>
          </a:p>
          <a:p>
            <a:pPr lvl="0"/>
            <a:r>
              <a:rPr lang="en-US" dirty="0"/>
              <a:t>Copy</a:t>
            </a:r>
          </a:p>
          <a:p>
            <a:pPr lvl="0"/>
            <a:r>
              <a:rPr lang="en-US" dirty="0"/>
              <a:t>Copy</a:t>
            </a:r>
          </a:p>
          <a:p>
            <a:pPr lvl="0"/>
            <a:r>
              <a:rPr lang="en-US" dirty="0"/>
              <a:t>Copy</a:t>
            </a:r>
          </a:p>
          <a:p>
            <a:pPr lvl="0"/>
            <a:r>
              <a:rPr lang="en-US" dirty="0"/>
              <a:t>Copy</a:t>
            </a:r>
            <a:endParaRPr lang="en-ZA" dirty="0"/>
          </a:p>
        </p:txBody>
      </p:sp>
      <p:pic>
        <p:nvPicPr>
          <p:cNvPr id="2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3256860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Numbers_Image">
    <p:spTree>
      <p:nvGrpSpPr>
        <p:cNvPr id="1" name=""/>
        <p:cNvGrpSpPr/>
        <p:nvPr/>
      </p:nvGrpSpPr>
      <p:grpSpPr>
        <a:xfrm>
          <a:off x="0" y="0"/>
          <a:ext cx="0" cy="0"/>
          <a:chOff x="0" y="0"/>
          <a:chExt cx="0" cy="0"/>
        </a:xfrm>
      </p:grpSpPr>
      <p:sp>
        <p:nvSpPr>
          <p:cNvPr id="29" name="Image"/>
          <p:cNvSpPr>
            <a:spLocks noGrp="1"/>
          </p:cNvSpPr>
          <p:nvPr>
            <p:ph type="pic" idx="14"/>
          </p:nvPr>
        </p:nvSpPr>
        <p:spPr>
          <a:xfrm>
            <a:off x="0" y="0"/>
            <a:ext cx="24384001" cy="13716000"/>
          </a:xfrm>
          <a:prstGeom prst="rect">
            <a:avLst/>
          </a:prstGeom>
        </p:spPr>
        <p:txBody>
          <a:bodyPr lIns="91425" tIns="45712" rIns="91425" bIns="45712" anchor="t">
            <a:noAutofit/>
          </a:bodyPr>
          <a:lstStyle/>
          <a:p>
            <a:endParaRPr dirty="0"/>
          </a:p>
        </p:txBody>
      </p:sp>
      <p:sp>
        <p:nvSpPr>
          <p:cNvPr id="20"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
        <p:nvSpPr>
          <p:cNvPr id="21"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dirty="0"/>
          </a:p>
        </p:txBody>
      </p:sp>
      <p:sp>
        <p:nvSpPr>
          <p:cNvPr id="22"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grpSp>
        <p:nvGrpSpPr>
          <p:cNvPr id="23" name="Group 22"/>
          <p:cNvGrpSpPr/>
          <p:nvPr userDrawn="1"/>
        </p:nvGrpSpPr>
        <p:grpSpPr>
          <a:xfrm>
            <a:off x="1715865" y="2602794"/>
            <a:ext cx="21005798" cy="165806"/>
            <a:chOff x="1702031" y="2597150"/>
            <a:chExt cx="21008533" cy="152400"/>
          </a:xfrm>
        </p:grpSpPr>
        <p:sp>
          <p:nvSpPr>
            <p:cNvPr id="24" name="Rectangle 23"/>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25" name="Rectangle 24"/>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26" name="Rectangle 25"/>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27" name="Rectangle 26"/>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28" name="Rectangle 27"/>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0" name="Rectangle 29"/>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1" name="Rectangle 30"/>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2" name="Rectangle 31"/>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3" name="Rectangle 32"/>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34" name="Rectangle 33"/>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grpSp>
      <p:sp>
        <p:nvSpPr>
          <p:cNvPr id="35" name="Title 1"/>
          <p:cNvSpPr>
            <a:spLocks noGrp="1"/>
          </p:cNvSpPr>
          <p:nvPr>
            <p:ph type="title"/>
          </p:nvPr>
        </p:nvSpPr>
        <p:spPr>
          <a:xfrm>
            <a:off x="1728566"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dirty="0"/>
              <a:t>Click to edit Master title style</a:t>
            </a:r>
          </a:p>
        </p:txBody>
      </p:sp>
      <p:sp>
        <p:nvSpPr>
          <p:cNvPr id="36" name="TextBox 35"/>
          <p:cNvSpPr txBox="1"/>
          <p:nvPr userDrawn="1"/>
        </p:nvSpPr>
        <p:spPr>
          <a:xfrm>
            <a:off x="7263454" y="558801"/>
            <a:ext cx="184642" cy="1277273"/>
          </a:xfrm>
          <a:prstGeom prst="rect">
            <a:avLst/>
          </a:prstGeom>
          <a:noFill/>
        </p:spPr>
        <p:txBody>
          <a:bodyPr wrap="none" rtlCol="0">
            <a:spAutoFit/>
          </a:bodyPr>
          <a:lstStyle/>
          <a:p>
            <a:endParaRPr lang="en-US" sz="7700" b="0" i="0" dirty="0">
              <a:solidFill>
                <a:srgbClr val="0A85D9"/>
              </a:solidFill>
              <a:latin typeface="Brandon Grotesque Light"/>
              <a:cs typeface="Brandon Grotesque Light"/>
            </a:endParaRPr>
          </a:p>
        </p:txBody>
      </p:sp>
      <p:sp>
        <p:nvSpPr>
          <p:cNvPr id="38" name="Text Placeholder 5">
            <a:extLst>
              <a:ext uri="{FF2B5EF4-FFF2-40B4-BE49-F238E27FC236}">
                <a16:creationId xmlns:a16="http://schemas.microsoft.com/office/drawing/2014/main" id="{D265FAB3-5032-42DF-B4C9-9CF87F3A137D}"/>
              </a:ext>
            </a:extLst>
          </p:cNvPr>
          <p:cNvSpPr>
            <a:spLocks noGrp="1"/>
          </p:cNvSpPr>
          <p:nvPr>
            <p:ph type="body" sz="quarter" idx="13" hasCustomPrompt="1"/>
          </p:nvPr>
        </p:nvSpPr>
        <p:spPr>
          <a:xfrm>
            <a:off x="1728788" y="3644901"/>
            <a:ext cx="21005800" cy="7749603"/>
          </a:xfrm>
        </p:spPr>
        <p:txBody>
          <a:bodyPr lIns="0" tIns="0" rIns="0" bIns="0"/>
          <a:lstStyle>
            <a:lvl1pPr marL="626400" indent="-741600">
              <a:lnSpc>
                <a:spcPct val="110000"/>
              </a:lnSpc>
              <a:spcBef>
                <a:spcPts val="1200"/>
              </a:spcBef>
              <a:spcAft>
                <a:spcPts val="600"/>
              </a:spcAft>
              <a:buFont typeface="Wingdings" charset="2"/>
              <a:buAutoNum type="arabicPlain"/>
              <a:defRPr sz="4000" b="0" i="0">
                <a:latin typeface="Brandon Grotesque Regular"/>
                <a:cs typeface="Brandon Grotesque Regular"/>
              </a:defRPr>
            </a:lvl1pPr>
            <a:lvl2pPr marL="914007" indent="0">
              <a:buSzPct val="60000"/>
              <a:buFont typeface="Arial"/>
              <a:buNone/>
              <a:defRPr sz="4000" b="0" i="0">
                <a:latin typeface="Brandon Grotesque Light"/>
                <a:cs typeface="Brandon Grotesque Light"/>
              </a:defRPr>
            </a:lvl2pPr>
            <a:lvl3pPr marL="1828023" indent="0">
              <a:buSzPct val="60000"/>
              <a:buFont typeface="Arial"/>
              <a:buNone/>
              <a:defRPr sz="4000" b="0" i="0">
                <a:latin typeface="Brandon Grotesque Light"/>
                <a:cs typeface="Brandon Grotesque Light"/>
              </a:defRPr>
            </a:lvl3pPr>
            <a:lvl4pPr marL="2742031" indent="0">
              <a:buSzPct val="60000"/>
              <a:buFont typeface="Arial"/>
              <a:buNone/>
              <a:defRPr lang="en-US" sz="4000" b="0" i="0" kern="1200" dirty="0" smtClean="0">
                <a:solidFill>
                  <a:schemeClr val="tx1"/>
                </a:solidFill>
                <a:latin typeface="Brandon Grotesque Bold"/>
                <a:ea typeface="ヒラギノ角ゴ Pro W3" charset="0"/>
                <a:cs typeface="Brandon Grotesque Bold"/>
              </a:defRPr>
            </a:lvl4pPr>
            <a:lvl5pPr marL="3656046" indent="0">
              <a:buSzPct val="60000"/>
              <a:buFont typeface="Arial"/>
              <a:buNone/>
              <a:defRPr lang="en-ZA" sz="4000" b="0" i="0" kern="1200" dirty="0">
                <a:solidFill>
                  <a:schemeClr val="tx1"/>
                </a:solidFill>
                <a:latin typeface="Brandon Grotesque Bold"/>
                <a:ea typeface="ヒラギノ角ゴ Pro W3" charset="0"/>
                <a:cs typeface="Brandon Grotesque Bold"/>
              </a:defRPr>
            </a:lvl5pPr>
          </a:lstStyle>
          <a:p>
            <a:pPr lvl="0"/>
            <a:r>
              <a:rPr lang="en-US" dirty="0"/>
              <a:t>Copy</a:t>
            </a:r>
          </a:p>
          <a:p>
            <a:pPr lvl="0"/>
            <a:r>
              <a:rPr lang="en-US" dirty="0"/>
              <a:t>Copy</a:t>
            </a:r>
          </a:p>
          <a:p>
            <a:pPr lvl="0"/>
            <a:r>
              <a:rPr lang="en-US" dirty="0"/>
              <a:t>Copy</a:t>
            </a:r>
          </a:p>
          <a:p>
            <a:pPr lvl="0"/>
            <a:r>
              <a:rPr lang="en-US" dirty="0"/>
              <a:t>Copy</a:t>
            </a:r>
          </a:p>
          <a:p>
            <a:pPr lvl="0"/>
            <a:r>
              <a:rPr lang="en-US" dirty="0"/>
              <a:t>Copy</a:t>
            </a:r>
          </a:p>
          <a:p>
            <a:pPr lvl="0"/>
            <a:r>
              <a:rPr lang="en-US" dirty="0"/>
              <a:t>Copy</a:t>
            </a:r>
            <a:endParaRPr lang="en-ZA" dirty="0"/>
          </a:p>
        </p:txBody>
      </p:sp>
      <p:pic>
        <p:nvPicPr>
          <p:cNvPr id="37"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5355332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Bullets &amp; Sub-Bullets">
    <p:spTree>
      <p:nvGrpSpPr>
        <p:cNvPr id="1" name=""/>
        <p:cNvGrpSpPr/>
        <p:nvPr/>
      </p:nvGrpSpPr>
      <p:grpSpPr>
        <a:xfrm>
          <a:off x="0" y="0"/>
          <a:ext cx="0" cy="0"/>
          <a:chOff x="0" y="0"/>
          <a:chExt cx="0" cy="0"/>
        </a:xfrm>
      </p:grpSpPr>
      <p:sp>
        <p:nvSpPr>
          <p:cNvPr id="18" name="Text Placeholder 5">
            <a:extLst>
              <a:ext uri="{FF2B5EF4-FFF2-40B4-BE49-F238E27FC236}">
                <a16:creationId xmlns:a16="http://schemas.microsoft.com/office/drawing/2014/main" id="{6BC0E7AF-70ED-4253-9BC0-F68838CE1C7A}"/>
              </a:ext>
            </a:extLst>
          </p:cNvPr>
          <p:cNvSpPr>
            <a:spLocks noGrp="1"/>
          </p:cNvSpPr>
          <p:nvPr>
            <p:ph type="body" sz="quarter" idx="11" hasCustomPrompt="1"/>
          </p:nvPr>
        </p:nvSpPr>
        <p:spPr>
          <a:xfrm>
            <a:off x="1722745" y="3712577"/>
            <a:ext cx="21003066" cy="10153128"/>
          </a:xfrm>
        </p:spPr>
        <p:txBody>
          <a:bodyPr lIns="0" tIns="0" rIns="0" bIns="0">
            <a:normAutofit/>
          </a:bodyPr>
          <a:lstStyle>
            <a:lvl1pPr marL="453600" indent="-571500" defTabSz="3578225">
              <a:lnSpc>
                <a:spcPct val="110000"/>
              </a:lnSpc>
              <a:spcBef>
                <a:spcPts val="1200"/>
              </a:spcBef>
              <a:spcAft>
                <a:spcPts val="600"/>
              </a:spcAft>
              <a:buSzPct val="90000"/>
              <a:buFont typeface="Arial"/>
              <a:buChar char="•"/>
              <a:defRPr sz="4000" b="0" i="0" baseline="0">
                <a:solidFill>
                  <a:srgbClr val="55585B"/>
                </a:solidFill>
                <a:latin typeface="Brandon Grotesque Regular"/>
                <a:cs typeface="Brandon Grotesque Regular"/>
              </a:defRPr>
            </a:lvl1pPr>
            <a:lvl3pPr marL="453600" indent="-572400" defTabSz="3577689">
              <a:lnSpc>
                <a:spcPct val="110000"/>
              </a:lnSpc>
              <a:spcBef>
                <a:spcPts val="1200"/>
              </a:spcBef>
              <a:spcAft>
                <a:spcPts val="600"/>
              </a:spcAft>
              <a:buSzPct val="60000"/>
              <a:buFont typeface="Arial"/>
              <a:buChar char="•"/>
              <a:defRPr sz="4000" b="0" i="0" baseline="0">
                <a:solidFill>
                  <a:srgbClr val="55585B"/>
                </a:solidFill>
                <a:latin typeface="Brandon Grotesque Light"/>
                <a:cs typeface="Brandon Grotesque Light"/>
              </a:defRPr>
            </a:lvl3pPr>
          </a:lstStyle>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Bullet point here</a:t>
            </a:r>
          </a:p>
          <a:p>
            <a:pPr indent="-571500" defTabSz="3578225">
              <a:lnSpc>
                <a:spcPct val="110000"/>
              </a:lnSpc>
              <a:spcBef>
                <a:spcPts val="1200"/>
              </a:spcBef>
              <a:spcAft>
                <a:spcPts val="600"/>
              </a:spcAft>
              <a:buSzPct val="90000"/>
              <a:buFont typeface="Arial"/>
              <a:buChar char="•"/>
            </a:pPr>
            <a:r>
              <a:rPr lang="en-ZA" sz="4000" dirty="0">
                <a:solidFill>
                  <a:srgbClr val="565759"/>
                </a:solidFill>
                <a:latin typeface="Brandon Grotesque Regular" panose="020B0503020203060202" pitchFamily="34" charset="0"/>
              </a:rPr>
              <a:t>Bullet point here</a:t>
            </a:r>
          </a:p>
        </p:txBody>
      </p:sp>
      <p:sp>
        <p:nvSpPr>
          <p:cNvPr id="35" name="Title 1"/>
          <p:cNvSpPr txBox="1">
            <a:spLocks/>
          </p:cNvSpPr>
          <p:nvPr userDrawn="1"/>
        </p:nvSpPr>
        <p:spPr>
          <a:xfrm>
            <a:off x="15569353" y="469902"/>
            <a:ext cx="7245350" cy="638176"/>
          </a:xfrm>
          <a:prstGeom prst="rect">
            <a:avLst/>
          </a:prstGeom>
        </p:spPr>
        <p:txBody>
          <a:bodyPr lIns="182793" tIns="91399" rIns="182793" bIns="91399"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
        <p:nvSpPr>
          <p:cNvPr id="37" name="Straight Connector 6"/>
          <p:cNvSpPr/>
          <p:nvPr userDrawn="1"/>
        </p:nvSpPr>
        <p:spPr>
          <a:xfrm>
            <a:off x="1701578" y="1193800"/>
            <a:ext cx="20951162" cy="0"/>
          </a:xfrm>
          <a:prstGeom prst="line">
            <a:avLst/>
          </a:prstGeom>
          <a:ln w="12700">
            <a:solidFill>
              <a:srgbClr val="9BA0A6"/>
            </a:solidFill>
            <a:miter/>
          </a:ln>
        </p:spPr>
        <p:txBody>
          <a:bodyPr tIns="91439" bIns="91439"/>
          <a:lstStyle/>
          <a:p>
            <a:pPr algn="l" defTabSz="1828800">
              <a:defRPr sz="3600" b="0">
                <a:latin typeface="Calibri"/>
                <a:ea typeface="Calibri"/>
                <a:cs typeface="Calibri"/>
                <a:sym typeface="Calibri"/>
              </a:defRPr>
            </a:pPr>
            <a:endParaRPr dirty="0"/>
          </a:p>
        </p:txBody>
      </p:sp>
      <p:sp>
        <p:nvSpPr>
          <p:cNvPr id="38"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grpSp>
        <p:nvGrpSpPr>
          <p:cNvPr id="40" name="Group 39"/>
          <p:cNvGrpSpPr/>
          <p:nvPr userDrawn="1"/>
        </p:nvGrpSpPr>
        <p:grpSpPr>
          <a:xfrm>
            <a:off x="1715865" y="2602794"/>
            <a:ext cx="21005798" cy="165806"/>
            <a:chOff x="1702031" y="2597150"/>
            <a:chExt cx="21008533" cy="152400"/>
          </a:xfrm>
        </p:grpSpPr>
        <p:sp>
          <p:nvSpPr>
            <p:cNvPr id="41" name="Rectangle 40"/>
            <p:cNvSpPr/>
            <p:nvPr userDrawn="1"/>
          </p:nvSpPr>
          <p:spPr>
            <a:xfrm flipV="1">
              <a:off x="1702031" y="2597150"/>
              <a:ext cx="2114825" cy="152400"/>
            </a:xfrm>
            <a:prstGeom prst="rect">
              <a:avLst/>
            </a:prstGeom>
            <a:solidFill>
              <a:srgbClr val="30A4E1"/>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2" name="Rectangle 41"/>
            <p:cNvSpPr/>
            <p:nvPr userDrawn="1"/>
          </p:nvSpPr>
          <p:spPr>
            <a:xfrm flipV="1">
              <a:off x="3816856" y="2597150"/>
              <a:ext cx="2114825" cy="152400"/>
            </a:xfrm>
            <a:prstGeom prst="rect">
              <a:avLst/>
            </a:prstGeom>
            <a:solidFill>
              <a:srgbClr val="784C9B"/>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3" name="Rectangle 42"/>
            <p:cNvSpPr/>
            <p:nvPr userDrawn="1"/>
          </p:nvSpPr>
          <p:spPr>
            <a:xfrm flipV="1">
              <a:off x="5906278" y="2597150"/>
              <a:ext cx="2114825" cy="152400"/>
            </a:xfrm>
            <a:prstGeom prst="rect">
              <a:avLst/>
            </a:prstGeom>
            <a:solidFill>
              <a:srgbClr val="F38117"/>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4" name="Rectangle 43"/>
            <p:cNvSpPr/>
            <p:nvPr userDrawn="1"/>
          </p:nvSpPr>
          <p:spPr>
            <a:xfrm flipV="1">
              <a:off x="8002051" y="2597150"/>
              <a:ext cx="2114825" cy="152400"/>
            </a:xfrm>
            <a:prstGeom prst="rect">
              <a:avLst/>
            </a:prstGeom>
            <a:solidFill>
              <a:srgbClr val="DC2A1D"/>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5" name="Rectangle 44"/>
            <p:cNvSpPr/>
            <p:nvPr userDrawn="1"/>
          </p:nvSpPr>
          <p:spPr>
            <a:xfrm flipV="1">
              <a:off x="10085122" y="2597150"/>
              <a:ext cx="2114825" cy="152400"/>
            </a:xfrm>
            <a:prstGeom prst="rect">
              <a:avLst/>
            </a:prstGeom>
            <a:solidFill>
              <a:srgbClr val="89C42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6" name="Rectangle 45"/>
            <p:cNvSpPr/>
            <p:nvPr userDrawn="1"/>
          </p:nvSpPr>
          <p:spPr>
            <a:xfrm flipV="1">
              <a:off x="12199947" y="2597150"/>
              <a:ext cx="2114825" cy="152400"/>
            </a:xfrm>
            <a:prstGeom prst="rect">
              <a:avLst/>
            </a:prstGeom>
            <a:solidFill>
              <a:srgbClr val="F6D70E"/>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7" name="Rectangle 46"/>
            <p:cNvSpPr/>
            <p:nvPr userDrawn="1"/>
          </p:nvSpPr>
          <p:spPr>
            <a:xfrm flipV="1">
              <a:off x="14295718" y="2597150"/>
              <a:ext cx="2114825" cy="152400"/>
            </a:xfrm>
            <a:prstGeom prst="rect">
              <a:avLst/>
            </a:prstGeom>
            <a:solidFill>
              <a:srgbClr val="3CB49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8" name="Rectangle 47"/>
            <p:cNvSpPr/>
            <p:nvPr userDrawn="1"/>
          </p:nvSpPr>
          <p:spPr>
            <a:xfrm flipV="1">
              <a:off x="16372441" y="2597150"/>
              <a:ext cx="2114825" cy="152400"/>
            </a:xfrm>
            <a:prstGeom prst="rect">
              <a:avLst/>
            </a:prstGeom>
            <a:solidFill>
              <a:srgbClr val="1A6990"/>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49" name="Rectangle 48"/>
            <p:cNvSpPr/>
            <p:nvPr userDrawn="1"/>
          </p:nvSpPr>
          <p:spPr>
            <a:xfrm flipV="1">
              <a:off x="18487264" y="2597150"/>
              <a:ext cx="2114825" cy="152400"/>
            </a:xfrm>
            <a:prstGeom prst="rect">
              <a:avLst/>
            </a:prstGeom>
            <a:solidFill>
              <a:srgbClr val="E461A2"/>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sp>
          <p:nvSpPr>
            <p:cNvPr id="50" name="Rectangle 49"/>
            <p:cNvSpPr/>
            <p:nvPr userDrawn="1"/>
          </p:nvSpPr>
          <p:spPr>
            <a:xfrm flipV="1">
              <a:off x="20595739" y="2597150"/>
              <a:ext cx="2114825" cy="152400"/>
            </a:xfrm>
            <a:prstGeom prst="rect">
              <a:avLst/>
            </a:prstGeom>
            <a:solidFill>
              <a:srgbClr val="B23445"/>
            </a:solidFill>
            <a:ln>
              <a:noFill/>
            </a:ln>
            <a:effectLst/>
          </p:spPr>
          <p:style>
            <a:lnRef idx="1">
              <a:schemeClr val="accent4"/>
            </a:lnRef>
            <a:fillRef idx="3">
              <a:schemeClr val="accent4"/>
            </a:fillRef>
            <a:effectRef idx="2">
              <a:schemeClr val="accent4"/>
            </a:effectRef>
            <a:fontRef idx="minor">
              <a:schemeClr val="lt1"/>
            </a:fontRef>
          </p:style>
          <p:txBody>
            <a:bodyPr lIns="182793" tIns="91399" rIns="182793" bIns="91399" anchor="ctr"/>
            <a:lstStyle/>
            <a:p>
              <a:pPr algn="ctr" defTabSz="1827933" fontAlgn="auto">
                <a:spcBef>
                  <a:spcPts val="0"/>
                </a:spcBef>
                <a:spcAft>
                  <a:spcPts val="0"/>
                </a:spcAft>
                <a:defRPr/>
              </a:pPr>
              <a:r>
                <a:rPr lang="en-US" dirty="0">
                  <a:solidFill>
                    <a:srgbClr val="53575B"/>
                  </a:solidFill>
                </a:rPr>
                <a:t> </a:t>
              </a:r>
            </a:p>
          </p:txBody>
        </p:sp>
      </p:grpSp>
      <p:sp>
        <p:nvSpPr>
          <p:cNvPr id="20" name="Title 1"/>
          <p:cNvSpPr>
            <a:spLocks noGrp="1"/>
          </p:cNvSpPr>
          <p:nvPr>
            <p:ph type="title"/>
          </p:nvPr>
        </p:nvSpPr>
        <p:spPr>
          <a:xfrm>
            <a:off x="1728565" y="1214832"/>
            <a:ext cx="17852286" cy="1426464"/>
          </a:xfrm>
          <a:ln>
            <a:noFill/>
          </a:ln>
        </p:spPr>
        <p:txBody>
          <a:bodyPr lIns="0" tIns="0" rIns="0" bIns="0" anchor="ctr">
            <a:normAutofit/>
          </a:bodyPr>
          <a:lstStyle>
            <a:lvl1pPr algn="l" defTabSz="1828891" rtl="0" eaLnBrk="1" latinLnBrk="0" hangingPunct="1">
              <a:lnSpc>
                <a:spcPct val="90000"/>
              </a:lnSpc>
              <a:spcBef>
                <a:spcPct val="0"/>
              </a:spcBef>
              <a:buNone/>
              <a:defRPr lang="en-US" sz="4800" b="0" i="0" kern="1200" cap="all" spc="0" baseline="0" dirty="0">
                <a:solidFill>
                  <a:srgbClr val="55585B"/>
                </a:solidFill>
                <a:latin typeface="Brandon Grotesque Bold"/>
                <a:ea typeface="+mn-ea"/>
                <a:cs typeface="Brandon Grotesque Bold"/>
              </a:defRPr>
            </a:lvl1pPr>
          </a:lstStyle>
          <a:p>
            <a:r>
              <a:rPr lang="en-US" dirty="0"/>
              <a:t>Click to edit Master title style</a:t>
            </a:r>
          </a:p>
        </p:txBody>
      </p:sp>
      <p:pic>
        <p:nvPicPr>
          <p:cNvPr id="19"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20000092" y="1193800"/>
            <a:ext cx="3100430" cy="1401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467409815"/>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1244968"/>
            <a:ext cx="21005800" cy="139663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r>
              <a:rPr dirty="0"/>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t">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 name="Title 1"/>
          <p:cNvSpPr txBox="1">
            <a:spLocks/>
          </p:cNvSpPr>
          <p:nvPr userDrawn="1"/>
        </p:nvSpPr>
        <p:spPr>
          <a:xfrm>
            <a:off x="15569351" y="469902"/>
            <a:ext cx="7245350" cy="638176"/>
          </a:xfrm>
          <a:prstGeom prst="rect">
            <a:avLst/>
          </a:prstGeom>
        </p:spPr>
        <p:txBody>
          <a:bodyPr lIns="182821" tIns="91413" rIns="182821" bIns="91413" anchor="ctr">
            <a:normAutofit/>
          </a:bodyPr>
          <a:lstStyle>
            <a:lvl1pPr algn="l" defTabSz="914400" rtl="0" eaLnBrk="1" latinLnBrk="0" hangingPunct="1">
              <a:lnSpc>
                <a:spcPct val="90000"/>
              </a:lnSpc>
              <a:spcBef>
                <a:spcPct val="0"/>
              </a:spcBef>
              <a:buNone/>
              <a:defRPr lang="en-US" sz="2800" b="1" i="0" kern="1200" cap="all" spc="0" baseline="0" dirty="0">
                <a:solidFill>
                  <a:srgbClr val="53575B"/>
                </a:solidFill>
                <a:latin typeface="Brandon Grotesque Bold"/>
                <a:ea typeface="+mn-ea"/>
                <a:cs typeface="Brandon Grotesque Bold"/>
              </a:defRPr>
            </a:lvl1pPr>
          </a:lstStyle>
          <a:p>
            <a:pPr algn="r" fontAlgn="auto">
              <a:spcAft>
                <a:spcPts val="0"/>
              </a:spcAft>
              <a:defRPr/>
            </a:pPr>
            <a:fld id="{E86A1047-A3EF-E840-A967-E29ED4AFE983}" type="slidenum">
              <a:rPr lang="en-ZA" sz="2000" b="0" smtClean="0">
                <a:solidFill>
                  <a:srgbClr val="9BA0A6"/>
                </a:solidFill>
                <a:latin typeface="Brandon Grotesque Light"/>
                <a:cs typeface="Brandon Grotesque Light"/>
              </a:rPr>
              <a:pPr algn="r" fontAlgn="auto">
                <a:spcAft>
                  <a:spcPts val="0"/>
                </a:spcAft>
                <a:defRPr/>
              </a:pPr>
              <a:t>‹#›</a:t>
            </a:fld>
            <a:endParaRPr lang="en-ZA" sz="2000" b="0" dirty="0">
              <a:solidFill>
                <a:srgbClr val="9BA0A6"/>
              </a:solidFill>
              <a:latin typeface="Brandon Grotesque Light"/>
              <a:cs typeface="Brandon Grotesque Light"/>
            </a:endParaRPr>
          </a:p>
        </p:txBody>
      </p:sp>
    </p:spTree>
  </p:cSld>
  <p:clrMap bg1="lt1" tx1="dk1" bg2="lt2" tx2="dk2" accent1="accent1" accent2="accent2" accent3="accent3" accent4="accent4" accent5="accent5" accent6="accent6" hlink="hlink" folHlink="folHlink"/>
  <p:sldLayoutIdLst>
    <p:sldLayoutId id="2147483714" r:id="rId1"/>
    <p:sldLayoutId id="2147483702" r:id="rId2"/>
    <p:sldLayoutId id="2147483703" r:id="rId3"/>
    <p:sldLayoutId id="2147483701" r:id="rId4"/>
    <p:sldLayoutId id="2147483718" r:id="rId5"/>
    <p:sldLayoutId id="2147483721" r:id="rId6"/>
    <p:sldLayoutId id="2147483712" r:id="rId7"/>
    <p:sldLayoutId id="2147483716" r:id="rId8"/>
    <p:sldLayoutId id="2147483704" r:id="rId9"/>
    <p:sldLayoutId id="2147483722" r:id="rId10"/>
    <p:sldLayoutId id="2147483711" r:id="rId11"/>
    <p:sldLayoutId id="2147483713" r:id="rId12"/>
    <p:sldLayoutId id="2147483723" r:id="rId13"/>
  </p:sldLayoutIdLst>
  <p:transition spd="med"/>
  <p:txStyles>
    <p:titleStyle>
      <a:lvl1pPr marL="0" marR="0" indent="0" algn="l" defTabSz="825500" rtl="0" latinLnBrk="0">
        <a:lnSpc>
          <a:spcPct val="100000"/>
        </a:lnSpc>
        <a:spcBef>
          <a:spcPts val="0"/>
        </a:spcBef>
        <a:spcAft>
          <a:spcPts val="0"/>
        </a:spcAft>
        <a:buClrTx/>
        <a:buSzTx/>
        <a:buFontTx/>
        <a:buNone/>
        <a:tabLst/>
        <a:defRPr sz="4800" b="0" i="0" u="none" strike="noStrike" cap="all" spc="0" baseline="0">
          <a:ln>
            <a:noFill/>
          </a:ln>
          <a:solidFill>
            <a:srgbClr val="55585B"/>
          </a:solidFill>
          <a:uFillTx/>
          <a:latin typeface="+mj-lt"/>
          <a:ea typeface="+mn-ea"/>
          <a:cs typeface="+mn-cs"/>
          <a:sym typeface="Helvetica Neue Medium"/>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0" marR="0" indent="0" algn="l" defTabSz="3578225" latinLnBrk="0">
        <a:lnSpc>
          <a:spcPct val="110000"/>
        </a:lnSpc>
        <a:spcBef>
          <a:spcPts val="1200"/>
        </a:spcBef>
        <a:spcAft>
          <a:spcPts val="600"/>
        </a:spcAft>
        <a:buClrTx/>
        <a:buSzPct val="125000"/>
        <a:buFontTx/>
        <a:buNone/>
        <a:tabLst/>
        <a:defRPr sz="4000" b="0" i="0" u="none" strike="noStrike" cap="none" spc="0" baseline="0">
          <a:ln>
            <a:noFill/>
          </a:ln>
          <a:solidFill>
            <a:srgbClr val="55585B"/>
          </a:solidFill>
          <a:uFillTx/>
          <a:latin typeface="Brandon Grotesque Regular"/>
          <a:ea typeface="Helvetica Neue"/>
          <a:cs typeface="Brandon Grotesque Regular"/>
          <a:sym typeface="Helvetica Neue"/>
        </a:defRPr>
      </a:lvl1pPr>
      <a:lvl2pPr marL="628650" marR="0" indent="-463550" algn="l" defTabSz="825500" latinLnBrk="0">
        <a:lnSpc>
          <a:spcPct val="110000"/>
        </a:lnSpc>
        <a:spcBef>
          <a:spcPts val="600"/>
        </a:spcBef>
        <a:spcAft>
          <a:spcPts val="4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2pPr>
      <a:lvl3pPr marL="1428750" marR="0" indent="-533400" algn="l" defTabSz="1790700" latinLnBrk="0">
        <a:lnSpc>
          <a:spcPct val="110000"/>
        </a:lnSpc>
        <a:spcBef>
          <a:spcPts val="200"/>
        </a:spcBef>
        <a:spcAft>
          <a:spcPts val="8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3pPr>
      <a:lvl4pPr marL="2324100" marR="0" indent="-539750" algn="l" defTabSz="825500" latinLnBrk="0">
        <a:lnSpc>
          <a:spcPct val="110000"/>
        </a:lnSpc>
        <a:spcBef>
          <a:spcPts val="200"/>
        </a:spcBef>
        <a:spcAft>
          <a:spcPts val="2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4pPr>
      <a:lvl5pPr marL="3175000" marR="0" indent="-635000" algn="l" defTabSz="825500" latinLnBrk="0">
        <a:lnSpc>
          <a:spcPct val="110000"/>
        </a:lnSpc>
        <a:spcBef>
          <a:spcPts val="200"/>
        </a:spcBef>
        <a:spcAft>
          <a:spcPts val="200"/>
        </a:spcAft>
        <a:buClrTx/>
        <a:buSzPct val="60000"/>
        <a:buFontTx/>
        <a:buChar char="•"/>
        <a:tabLst/>
        <a:defRPr sz="4000" b="0" i="0" u="none" strike="noStrike" cap="none" spc="0" baseline="0">
          <a:ln>
            <a:noFill/>
          </a:ln>
          <a:solidFill>
            <a:srgbClr val="55585B"/>
          </a:solidFill>
          <a:uFillTx/>
          <a:latin typeface="Brandon Grotesque Light"/>
          <a:ea typeface="Helvetica Neue"/>
          <a:cs typeface="Brandon Grotesque Light"/>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idx="1"/>
          </p:nvPr>
        </p:nvSpPr>
        <p:spPr>
          <a:xfrm>
            <a:off x="1688880" y="8010128"/>
            <a:ext cx="21003065" cy="2016224"/>
          </a:xfrm>
        </p:spPr>
        <p:txBody>
          <a:bodyPr>
            <a:normAutofit fontScale="92500" lnSpcReduction="20000"/>
          </a:bodyPr>
          <a:lstStyle/>
          <a:p>
            <a:r>
              <a:rPr lang="en-US" sz="6000" dirty="0">
                <a:solidFill>
                  <a:schemeClr val="bg1"/>
                </a:solidFill>
              </a:rPr>
              <a:t>DBS152 – Introduction to Database</a:t>
            </a:r>
          </a:p>
          <a:p>
            <a:r>
              <a:rPr lang="en-US" sz="6000" dirty="0">
                <a:solidFill>
                  <a:schemeClr val="bg1"/>
                </a:solidFill>
              </a:rPr>
              <a:t>Week 1: Lesson 1</a:t>
            </a:r>
          </a:p>
        </p:txBody>
      </p:sp>
    </p:spTree>
    <p:extLst>
      <p:ext uri="{BB962C8B-B14F-4D97-AF65-F5344CB8AC3E}">
        <p14:creationId xmlns:p14="http://schemas.microsoft.com/office/powerpoint/2010/main" val="50200150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A3EF-2236-185C-3B23-B977319202E2}"/>
              </a:ext>
            </a:extLst>
          </p:cNvPr>
          <p:cNvSpPr>
            <a:spLocks noGrp="1"/>
          </p:cNvSpPr>
          <p:nvPr>
            <p:ph type="title"/>
          </p:nvPr>
        </p:nvSpPr>
        <p:spPr/>
        <p:txBody>
          <a:bodyPr/>
          <a:lstStyle/>
          <a:p>
            <a:r>
              <a:rPr lang="en-ZA" dirty="0"/>
              <a:t>4. Database Management System (DBMS)</a:t>
            </a:r>
          </a:p>
        </p:txBody>
      </p:sp>
      <p:sp>
        <p:nvSpPr>
          <p:cNvPr id="3" name="Text Placeholder 2">
            <a:extLst>
              <a:ext uri="{FF2B5EF4-FFF2-40B4-BE49-F238E27FC236}">
                <a16:creationId xmlns:a16="http://schemas.microsoft.com/office/drawing/2014/main" id="{BF9A8B32-C6AD-C51F-0ACE-6D990B5DF3BF}"/>
              </a:ext>
            </a:extLst>
          </p:cNvPr>
          <p:cNvSpPr>
            <a:spLocks noGrp="1"/>
          </p:cNvSpPr>
          <p:nvPr>
            <p:ph type="body" sz="quarter" idx="11"/>
          </p:nvPr>
        </p:nvSpPr>
        <p:spPr/>
        <p:txBody>
          <a:bodyPr/>
          <a:lstStyle/>
          <a:p>
            <a:r>
              <a:rPr lang="en-GB" dirty="0"/>
              <a:t>A </a:t>
            </a:r>
            <a:r>
              <a:rPr lang="en-GB" b="1" dirty="0"/>
              <a:t>Database Management System (DBMS)</a:t>
            </a:r>
            <a:r>
              <a:rPr lang="en-GB" dirty="0"/>
              <a:t> is software that enables users to create, manage, and manipulate databases efficiently.</a:t>
            </a:r>
          </a:p>
          <a:p>
            <a:endParaRPr lang="en-GB" dirty="0"/>
          </a:p>
          <a:p>
            <a:r>
              <a:rPr lang="en-GB" b="1" dirty="0"/>
              <a:t>Functions of DBMS</a:t>
            </a:r>
          </a:p>
          <a:p>
            <a:pPr>
              <a:buFont typeface="+mj-lt"/>
              <a:buAutoNum type="arabicPeriod"/>
            </a:pPr>
            <a:r>
              <a:rPr lang="en-GB" b="1" dirty="0"/>
              <a:t>Data Storage &amp; Retrieval</a:t>
            </a:r>
            <a:r>
              <a:rPr lang="en-GB" dirty="0"/>
              <a:t> – Organizes and fetches data quickly.</a:t>
            </a:r>
          </a:p>
          <a:p>
            <a:pPr>
              <a:buFont typeface="+mj-lt"/>
              <a:buAutoNum type="arabicPeriod"/>
            </a:pPr>
            <a:r>
              <a:rPr lang="en-GB" b="1" dirty="0"/>
              <a:t>Data Security</a:t>
            </a:r>
            <a:r>
              <a:rPr lang="en-GB" dirty="0"/>
              <a:t> – Implements access control and encryption.</a:t>
            </a:r>
          </a:p>
          <a:p>
            <a:pPr>
              <a:buFont typeface="+mj-lt"/>
              <a:buAutoNum type="arabicPeriod"/>
            </a:pPr>
            <a:r>
              <a:rPr lang="en-GB" b="1" dirty="0"/>
              <a:t>Data Integrity</a:t>
            </a:r>
            <a:r>
              <a:rPr lang="en-GB" dirty="0"/>
              <a:t> – Ensures accuracy and consistency of data.</a:t>
            </a:r>
          </a:p>
          <a:p>
            <a:pPr>
              <a:buFont typeface="+mj-lt"/>
              <a:buAutoNum type="arabicPeriod"/>
            </a:pPr>
            <a:r>
              <a:rPr lang="en-GB" b="1" dirty="0"/>
              <a:t>Backup &amp; Recovery</a:t>
            </a:r>
            <a:r>
              <a:rPr lang="en-GB" dirty="0"/>
              <a:t> – Prevents data loss due to system failures.</a:t>
            </a:r>
          </a:p>
          <a:p>
            <a:pPr>
              <a:buFont typeface="+mj-lt"/>
              <a:buAutoNum type="arabicPeriod"/>
            </a:pPr>
            <a:r>
              <a:rPr lang="en-GB" b="1" dirty="0"/>
              <a:t>Concurrency Control</a:t>
            </a:r>
            <a:r>
              <a:rPr lang="en-GB" dirty="0"/>
              <a:t> – Allows multiple users to access data simultaneously.</a:t>
            </a:r>
          </a:p>
          <a:p>
            <a:endParaRPr lang="en-ZA" dirty="0"/>
          </a:p>
        </p:txBody>
      </p:sp>
    </p:spTree>
    <p:extLst>
      <p:ext uri="{BB962C8B-B14F-4D97-AF65-F5344CB8AC3E}">
        <p14:creationId xmlns:p14="http://schemas.microsoft.com/office/powerpoint/2010/main" val="26432238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BF9516-766D-3813-56DF-9ED43A8DFA3C}"/>
              </a:ext>
            </a:extLst>
          </p:cNvPr>
          <p:cNvSpPr>
            <a:spLocks noGrp="1"/>
          </p:cNvSpPr>
          <p:nvPr>
            <p:ph type="body" sz="quarter" idx="11"/>
          </p:nvPr>
        </p:nvSpPr>
        <p:spPr/>
        <p:txBody>
          <a:bodyPr/>
          <a:lstStyle/>
          <a:p>
            <a:r>
              <a:rPr lang="en-GB" b="1" dirty="0"/>
              <a:t>Advantages of DBMS</a:t>
            </a:r>
          </a:p>
          <a:p>
            <a:endParaRPr lang="en-GB" b="1" dirty="0"/>
          </a:p>
          <a:p>
            <a:pPr>
              <a:buFont typeface="Arial" panose="020B0604020202020204" pitchFamily="34" charset="0"/>
              <a:buChar char="•"/>
            </a:pPr>
            <a:r>
              <a:rPr lang="en-GB" b="1" dirty="0"/>
              <a:t>Reduces Data Redundancy</a:t>
            </a:r>
            <a:r>
              <a:rPr lang="en-GB" dirty="0"/>
              <a:t> – Eliminates duplication of data.</a:t>
            </a:r>
          </a:p>
          <a:p>
            <a:pPr>
              <a:buFont typeface="Arial" panose="020B0604020202020204" pitchFamily="34" charset="0"/>
              <a:buChar char="•"/>
            </a:pPr>
            <a:r>
              <a:rPr lang="en-GB" b="1" dirty="0"/>
              <a:t>Increases Efficiency</a:t>
            </a:r>
            <a:r>
              <a:rPr lang="en-GB" dirty="0"/>
              <a:t> – Queries retrieve data faster than manual methods.</a:t>
            </a:r>
          </a:p>
          <a:p>
            <a:pPr>
              <a:buFont typeface="Arial" panose="020B0604020202020204" pitchFamily="34" charset="0"/>
              <a:buChar char="•"/>
            </a:pPr>
            <a:r>
              <a:rPr lang="en-GB" b="1" dirty="0"/>
              <a:t>Scalability</a:t>
            </a:r>
            <a:r>
              <a:rPr lang="en-GB" dirty="0"/>
              <a:t> – Adapts to growing data requirements.</a:t>
            </a:r>
          </a:p>
          <a:p>
            <a:pPr>
              <a:buFont typeface="Arial" panose="020B0604020202020204" pitchFamily="34" charset="0"/>
              <a:buChar char="•"/>
            </a:pPr>
            <a:r>
              <a:rPr lang="en-GB" b="1" dirty="0"/>
              <a:t>Improves Collaboration</a:t>
            </a:r>
            <a:r>
              <a:rPr lang="en-GB" dirty="0"/>
              <a:t> – Multiple users can work with the same data.</a:t>
            </a:r>
          </a:p>
          <a:p>
            <a:endParaRPr lang="en-ZA" dirty="0"/>
          </a:p>
        </p:txBody>
      </p:sp>
    </p:spTree>
    <p:extLst>
      <p:ext uri="{BB962C8B-B14F-4D97-AF65-F5344CB8AC3E}">
        <p14:creationId xmlns:p14="http://schemas.microsoft.com/office/powerpoint/2010/main" val="138425752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2527-BC25-69D5-F8BE-5AA265978D5F}"/>
              </a:ext>
            </a:extLst>
          </p:cNvPr>
          <p:cNvSpPr>
            <a:spLocks noGrp="1"/>
          </p:cNvSpPr>
          <p:nvPr>
            <p:ph type="title"/>
          </p:nvPr>
        </p:nvSpPr>
        <p:spPr/>
        <p:txBody>
          <a:bodyPr/>
          <a:lstStyle/>
          <a:p>
            <a:r>
              <a:rPr lang="en-ZA" dirty="0"/>
              <a:t>5. Summary</a:t>
            </a:r>
          </a:p>
        </p:txBody>
      </p:sp>
      <p:sp>
        <p:nvSpPr>
          <p:cNvPr id="3" name="Text Placeholder 2">
            <a:extLst>
              <a:ext uri="{FF2B5EF4-FFF2-40B4-BE49-F238E27FC236}">
                <a16:creationId xmlns:a16="http://schemas.microsoft.com/office/drawing/2014/main" id="{9FD081EF-AA2A-E0B4-2D10-0641799F7E5C}"/>
              </a:ext>
            </a:extLst>
          </p:cNvPr>
          <p:cNvSpPr>
            <a:spLocks noGrp="1"/>
          </p:cNvSpPr>
          <p:nvPr>
            <p:ph type="body" sz="quarter" idx="11"/>
          </p:nvPr>
        </p:nvSpPr>
        <p:spPr/>
        <p:txBody>
          <a:bodyPr/>
          <a:lstStyle/>
          <a:p>
            <a:r>
              <a:rPr lang="en-GB" dirty="0"/>
              <a:t>Databases are essential in modern digital systems for storing and managing data efficiently. Various types of databases serve different needs, and DBMS software ensures data integrity, security, and accessibility. Understanding databases is crucial for anyone working with technology, as they form the backbone of applications, businesses, and services worldwide.</a:t>
            </a:r>
            <a:endParaRPr lang="en-ZA" dirty="0"/>
          </a:p>
        </p:txBody>
      </p:sp>
    </p:spTree>
    <p:extLst>
      <p:ext uri="{BB962C8B-B14F-4D97-AF65-F5344CB8AC3E}">
        <p14:creationId xmlns:p14="http://schemas.microsoft.com/office/powerpoint/2010/main" val="421595459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30661-F959-9BDB-67A6-F93CF83E410B}"/>
              </a:ext>
            </a:extLst>
          </p:cNvPr>
          <p:cNvSpPr>
            <a:spLocks noGrp="1"/>
          </p:cNvSpPr>
          <p:nvPr>
            <p:ph type="title"/>
          </p:nvPr>
        </p:nvSpPr>
        <p:spPr/>
        <p:txBody>
          <a:bodyPr/>
          <a:lstStyle/>
          <a:p>
            <a:r>
              <a:rPr lang="en-US" b="1" dirty="0">
                <a:solidFill>
                  <a:schemeClr val="tx1"/>
                </a:solidFill>
                <a:latin typeface="Arial" panose="020B0604020202020204" pitchFamily="34" charset="0"/>
                <a:cs typeface="Arial" panose="020B0604020202020204" pitchFamily="34" charset="0"/>
              </a:rPr>
              <a:t>6. Activity</a:t>
            </a:r>
            <a:endParaRPr lang="en-ZA" b="1" dirty="0"/>
          </a:p>
        </p:txBody>
      </p:sp>
      <p:sp>
        <p:nvSpPr>
          <p:cNvPr id="3" name="Text Placeholder 2">
            <a:extLst>
              <a:ext uri="{FF2B5EF4-FFF2-40B4-BE49-F238E27FC236}">
                <a16:creationId xmlns:a16="http://schemas.microsoft.com/office/drawing/2014/main" id="{AEEC9226-37F0-801B-4022-1AB85D5B40E1}"/>
              </a:ext>
            </a:extLst>
          </p:cNvPr>
          <p:cNvSpPr>
            <a:spLocks noGrp="1"/>
          </p:cNvSpPr>
          <p:nvPr>
            <p:ph type="body" sz="quarter" idx="11"/>
          </p:nvPr>
        </p:nvSpPr>
        <p:spPr/>
        <p:txBody>
          <a:bodyPr/>
          <a:lstStyle/>
          <a:p>
            <a:r>
              <a:rPr lang="en-GB" dirty="0"/>
              <a:t>1. Define a database and give two real-world examples.</a:t>
            </a:r>
          </a:p>
          <a:p>
            <a:r>
              <a:rPr lang="en-GB" dirty="0"/>
              <a:t>2. What are three advantages of using a Database Management System (DBMS)?</a:t>
            </a:r>
          </a:p>
          <a:p>
            <a:r>
              <a:rPr lang="en-GB" dirty="0"/>
              <a:t>3. Differentiate between relational databases and NoSQL databases.</a:t>
            </a:r>
          </a:p>
          <a:p>
            <a:r>
              <a:rPr lang="en-GB" dirty="0"/>
              <a:t>4. Explain why cloud databases are beneficial for businesses.</a:t>
            </a:r>
          </a:p>
          <a:p>
            <a:r>
              <a:rPr lang="en-GB" dirty="0"/>
              <a:t>5. Name three common DBMS software and their use cases.</a:t>
            </a:r>
            <a:endParaRPr lang="en-ZA" dirty="0"/>
          </a:p>
        </p:txBody>
      </p:sp>
    </p:spTree>
    <p:extLst>
      <p:ext uri="{BB962C8B-B14F-4D97-AF65-F5344CB8AC3E}">
        <p14:creationId xmlns:p14="http://schemas.microsoft.com/office/powerpoint/2010/main" val="416786953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2CAE1-845D-F590-E296-0B1DCE9625F9}"/>
              </a:ext>
            </a:extLst>
          </p:cNvPr>
          <p:cNvSpPr>
            <a:spLocks noGrp="1"/>
          </p:cNvSpPr>
          <p:nvPr>
            <p:ph type="title"/>
          </p:nvPr>
        </p:nvSpPr>
        <p:spPr/>
        <p:txBody>
          <a:bodyPr/>
          <a:lstStyle/>
          <a:p>
            <a:r>
              <a:rPr lang="en-ZA" dirty="0"/>
              <a:t>solution</a:t>
            </a:r>
          </a:p>
        </p:txBody>
      </p:sp>
      <p:sp>
        <p:nvSpPr>
          <p:cNvPr id="3" name="Text Placeholder 2">
            <a:extLst>
              <a:ext uri="{FF2B5EF4-FFF2-40B4-BE49-F238E27FC236}">
                <a16:creationId xmlns:a16="http://schemas.microsoft.com/office/drawing/2014/main" id="{43830FFA-84FB-4A41-45EE-04FF8D5AED92}"/>
              </a:ext>
            </a:extLst>
          </p:cNvPr>
          <p:cNvSpPr>
            <a:spLocks noGrp="1"/>
          </p:cNvSpPr>
          <p:nvPr>
            <p:ph type="body" sz="quarter" idx="11"/>
          </p:nvPr>
        </p:nvSpPr>
        <p:spPr/>
        <p:txBody>
          <a:bodyPr/>
          <a:lstStyle/>
          <a:p>
            <a:r>
              <a:rPr lang="en-GB" b="1" dirty="0"/>
              <a:t>1. Define a database and give two real-world examples.</a:t>
            </a:r>
            <a:endParaRPr lang="en-GB" dirty="0"/>
          </a:p>
          <a:p>
            <a:pPr>
              <a:buFont typeface="Arial" panose="020B0604020202020204" pitchFamily="34" charset="0"/>
              <a:buChar char="•"/>
            </a:pPr>
            <a:r>
              <a:rPr lang="en-GB" dirty="0"/>
              <a:t>A </a:t>
            </a:r>
            <a:r>
              <a:rPr lang="en-GB" b="1" dirty="0"/>
              <a:t>database</a:t>
            </a:r>
            <a:r>
              <a:rPr lang="en-GB" dirty="0"/>
              <a:t> is an organized collection of data that can be accessed, managed, and updated efficiently.</a:t>
            </a:r>
          </a:p>
          <a:p>
            <a:pPr>
              <a:buFont typeface="Arial" panose="020B0604020202020204" pitchFamily="34" charset="0"/>
              <a:buChar char="•"/>
            </a:pPr>
            <a:r>
              <a:rPr lang="en-GB" b="1" dirty="0"/>
              <a:t>Examples</a:t>
            </a:r>
            <a:r>
              <a:rPr lang="en-GB" dirty="0"/>
              <a:t>:</a:t>
            </a:r>
          </a:p>
          <a:p>
            <a:pPr marL="742950" lvl="1" indent="-285750">
              <a:buFont typeface="Arial" panose="020B0604020202020204" pitchFamily="34" charset="0"/>
              <a:buChar char="•"/>
            </a:pPr>
            <a:r>
              <a:rPr lang="en-GB" dirty="0"/>
              <a:t>A </a:t>
            </a:r>
            <a:r>
              <a:rPr lang="en-GB" b="1" dirty="0"/>
              <a:t>banking system</a:t>
            </a:r>
            <a:r>
              <a:rPr lang="en-GB" dirty="0"/>
              <a:t> stores customer accounts, transactions, and balances.</a:t>
            </a:r>
          </a:p>
          <a:p>
            <a:pPr marL="742950" lvl="1" indent="-285750">
              <a:buFont typeface="Arial" panose="020B0604020202020204" pitchFamily="34" charset="0"/>
              <a:buChar char="•"/>
            </a:pPr>
            <a:r>
              <a:rPr lang="en-GB" b="1" dirty="0"/>
              <a:t>E-commerce platforms</a:t>
            </a:r>
            <a:r>
              <a:rPr lang="en-GB" dirty="0"/>
              <a:t> use databases to track products, users, orders, and payments.</a:t>
            </a:r>
          </a:p>
          <a:p>
            <a:endParaRPr lang="en-ZA" dirty="0"/>
          </a:p>
        </p:txBody>
      </p:sp>
    </p:spTree>
    <p:extLst>
      <p:ext uri="{BB962C8B-B14F-4D97-AF65-F5344CB8AC3E}">
        <p14:creationId xmlns:p14="http://schemas.microsoft.com/office/powerpoint/2010/main" val="223622748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2D9369-4832-E4D2-8AB5-F0FB852BBE50}"/>
              </a:ext>
            </a:extLst>
          </p:cNvPr>
          <p:cNvSpPr>
            <a:spLocks noGrp="1"/>
          </p:cNvSpPr>
          <p:nvPr>
            <p:ph type="body" sz="quarter" idx="11"/>
          </p:nvPr>
        </p:nvSpPr>
        <p:spPr/>
        <p:txBody>
          <a:bodyPr/>
          <a:lstStyle/>
          <a:p>
            <a:r>
              <a:rPr lang="en-GB" b="1" dirty="0"/>
              <a:t>2. What are three advantages of using a Database Management System (DBMS)?</a:t>
            </a:r>
            <a:endParaRPr lang="en-GB" dirty="0"/>
          </a:p>
          <a:p>
            <a:pPr>
              <a:buFont typeface="Arial" panose="020B0604020202020204" pitchFamily="34" charset="0"/>
              <a:buChar char="•"/>
            </a:pPr>
            <a:r>
              <a:rPr lang="en-GB" b="1" dirty="0"/>
              <a:t>Improved data security</a:t>
            </a:r>
            <a:r>
              <a:rPr lang="en-GB" dirty="0"/>
              <a:t> – Controls access and prevents unauthorized access.</a:t>
            </a:r>
          </a:p>
          <a:p>
            <a:pPr>
              <a:buFont typeface="Arial" panose="020B0604020202020204" pitchFamily="34" charset="0"/>
              <a:buChar char="•"/>
            </a:pPr>
            <a:r>
              <a:rPr lang="en-GB" b="1" dirty="0"/>
              <a:t>Data integrity</a:t>
            </a:r>
            <a:r>
              <a:rPr lang="en-GB" dirty="0"/>
              <a:t> – Ensures consistency and accuracy of data.</a:t>
            </a:r>
          </a:p>
          <a:p>
            <a:pPr>
              <a:buFont typeface="Arial" panose="020B0604020202020204" pitchFamily="34" charset="0"/>
              <a:buChar char="•"/>
            </a:pPr>
            <a:r>
              <a:rPr lang="en-GB" b="1" dirty="0"/>
              <a:t>Efficient data retrieval</a:t>
            </a:r>
            <a:r>
              <a:rPr lang="en-GB" dirty="0"/>
              <a:t> – Uses queries to retrieve data quickly.</a:t>
            </a:r>
          </a:p>
          <a:p>
            <a:pPr>
              <a:buFont typeface="Arial" panose="020B0604020202020204" pitchFamily="34" charset="0"/>
              <a:buChar char="•"/>
            </a:pPr>
            <a:endParaRPr lang="en-GB" dirty="0"/>
          </a:p>
          <a:p>
            <a:pPr>
              <a:buFont typeface="Arial" panose="020B0604020202020204" pitchFamily="34" charset="0"/>
              <a:buChar char="•"/>
            </a:pPr>
            <a:endParaRPr lang="en-GB" dirty="0"/>
          </a:p>
          <a:p>
            <a:r>
              <a:rPr lang="en-ZA" b="1" dirty="0"/>
              <a:t>3. Differentiate between relational databases and NoSQL databases.</a:t>
            </a:r>
            <a:endParaRPr lang="en-ZA" dirty="0"/>
          </a:p>
          <a:p>
            <a:pPr>
              <a:buFont typeface="Arial" panose="020B0604020202020204" pitchFamily="34" charset="0"/>
              <a:buChar char="•"/>
            </a:pPr>
            <a:r>
              <a:rPr lang="en-ZA" b="1" dirty="0"/>
              <a:t>Relational databases</a:t>
            </a:r>
            <a:r>
              <a:rPr lang="en-ZA" dirty="0"/>
              <a:t> use tables with rows and columns, enforcing strict relationships between data. Example: MySQL.</a:t>
            </a:r>
          </a:p>
          <a:p>
            <a:pPr>
              <a:buFont typeface="Arial" panose="020B0604020202020204" pitchFamily="34" charset="0"/>
              <a:buChar char="•"/>
            </a:pPr>
            <a:r>
              <a:rPr lang="en-ZA" b="1" dirty="0"/>
              <a:t>NoSQL databases</a:t>
            </a:r>
            <a:r>
              <a:rPr lang="en-ZA" dirty="0"/>
              <a:t> use flexible structures like key-value pairs, documents, or graphs. Example: MongoDB.</a:t>
            </a:r>
          </a:p>
          <a:p>
            <a:pPr>
              <a:buFont typeface="Arial" panose="020B0604020202020204" pitchFamily="34" charset="0"/>
              <a:buChar char="•"/>
            </a:pPr>
            <a:endParaRPr lang="en-GB" dirty="0"/>
          </a:p>
          <a:p>
            <a:endParaRPr lang="en-ZA" dirty="0"/>
          </a:p>
        </p:txBody>
      </p:sp>
    </p:spTree>
    <p:extLst>
      <p:ext uri="{BB962C8B-B14F-4D97-AF65-F5344CB8AC3E}">
        <p14:creationId xmlns:p14="http://schemas.microsoft.com/office/powerpoint/2010/main" val="232249710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0A75-5585-1487-9AF4-C104EDDEDE13}"/>
              </a:ext>
            </a:extLst>
          </p:cNvPr>
          <p:cNvSpPr>
            <a:spLocks noGrp="1"/>
          </p:cNvSpPr>
          <p:nvPr>
            <p:ph type="title"/>
          </p:nvPr>
        </p:nvSpPr>
        <p:spPr/>
        <p:txBody>
          <a:bodyPr/>
          <a:lstStyle/>
          <a:p>
            <a:endParaRPr lang="en-ZA"/>
          </a:p>
        </p:txBody>
      </p:sp>
      <p:sp>
        <p:nvSpPr>
          <p:cNvPr id="3" name="Text Placeholder 2">
            <a:extLst>
              <a:ext uri="{FF2B5EF4-FFF2-40B4-BE49-F238E27FC236}">
                <a16:creationId xmlns:a16="http://schemas.microsoft.com/office/drawing/2014/main" id="{322B2F10-30D9-5294-3097-76E2AED62DBB}"/>
              </a:ext>
            </a:extLst>
          </p:cNvPr>
          <p:cNvSpPr>
            <a:spLocks noGrp="1"/>
          </p:cNvSpPr>
          <p:nvPr>
            <p:ph type="body" sz="quarter" idx="11"/>
          </p:nvPr>
        </p:nvSpPr>
        <p:spPr/>
        <p:txBody>
          <a:bodyPr/>
          <a:lstStyle/>
          <a:p>
            <a:r>
              <a:rPr lang="en-GB" b="1" dirty="0"/>
              <a:t>4. Explain why cloud databases are beneficial for businesses.</a:t>
            </a:r>
            <a:endParaRPr lang="en-GB" dirty="0"/>
          </a:p>
          <a:p>
            <a:pPr>
              <a:buFont typeface="Arial" panose="020B0604020202020204" pitchFamily="34" charset="0"/>
              <a:buChar char="•"/>
            </a:pPr>
            <a:r>
              <a:rPr lang="en-GB" b="1" dirty="0"/>
              <a:t>Cloud databases</a:t>
            </a:r>
            <a:r>
              <a:rPr lang="en-GB" dirty="0"/>
              <a:t> provide </a:t>
            </a:r>
            <a:r>
              <a:rPr lang="en-GB" b="1" dirty="0"/>
              <a:t>scalability</a:t>
            </a:r>
            <a:r>
              <a:rPr lang="en-GB" dirty="0"/>
              <a:t>, </a:t>
            </a:r>
            <a:r>
              <a:rPr lang="en-GB" b="1" dirty="0"/>
              <a:t>remote access</a:t>
            </a:r>
            <a:r>
              <a:rPr lang="en-GB" dirty="0"/>
              <a:t>, </a:t>
            </a:r>
            <a:r>
              <a:rPr lang="en-GB" b="1" dirty="0"/>
              <a:t>automatic backups</a:t>
            </a:r>
            <a:r>
              <a:rPr lang="en-GB" dirty="0"/>
              <a:t>, and </a:t>
            </a:r>
            <a:r>
              <a:rPr lang="en-GB" b="1" dirty="0"/>
              <a:t>cost efficiency</a:t>
            </a:r>
            <a:r>
              <a:rPr lang="en-GB" dirty="0"/>
              <a:t> since businesses do not need to maintain on-premises servers.</a:t>
            </a:r>
          </a:p>
          <a:p>
            <a:pPr>
              <a:buFont typeface="Arial" panose="020B0604020202020204" pitchFamily="34" charset="0"/>
              <a:buChar char="•"/>
            </a:pPr>
            <a:endParaRPr lang="en-GB" dirty="0"/>
          </a:p>
          <a:p>
            <a:pPr>
              <a:buFont typeface="Arial" panose="020B0604020202020204" pitchFamily="34" charset="0"/>
              <a:buChar char="•"/>
            </a:pPr>
            <a:endParaRPr lang="en-GB" dirty="0"/>
          </a:p>
          <a:p>
            <a:r>
              <a:rPr lang="en-GB" b="1"/>
              <a:t>5. Name </a:t>
            </a:r>
            <a:r>
              <a:rPr lang="en-GB" b="1" dirty="0"/>
              <a:t>three common DBMS software and their use cases.</a:t>
            </a:r>
            <a:endParaRPr lang="en-GB" dirty="0"/>
          </a:p>
          <a:p>
            <a:pPr>
              <a:buFont typeface="Arial" panose="020B0604020202020204" pitchFamily="34" charset="0"/>
              <a:buChar char="•"/>
            </a:pPr>
            <a:r>
              <a:rPr lang="en-GB" b="1" dirty="0"/>
              <a:t>MySQL</a:t>
            </a:r>
            <a:r>
              <a:rPr lang="en-GB" dirty="0"/>
              <a:t> – Used in websites and e-commerce platforms.</a:t>
            </a:r>
          </a:p>
          <a:p>
            <a:pPr>
              <a:buFont typeface="Arial" panose="020B0604020202020204" pitchFamily="34" charset="0"/>
              <a:buChar char="•"/>
            </a:pPr>
            <a:r>
              <a:rPr lang="en-GB" b="1" dirty="0"/>
              <a:t>MongoDB</a:t>
            </a:r>
            <a:r>
              <a:rPr lang="en-GB" dirty="0"/>
              <a:t> – Used in big data and real-time applications.</a:t>
            </a:r>
          </a:p>
          <a:p>
            <a:pPr>
              <a:buFont typeface="Arial" panose="020B0604020202020204" pitchFamily="34" charset="0"/>
              <a:buChar char="•"/>
            </a:pPr>
            <a:r>
              <a:rPr lang="en-GB" b="1" dirty="0"/>
              <a:t>PostgreSQL</a:t>
            </a:r>
            <a:r>
              <a:rPr lang="en-GB" dirty="0"/>
              <a:t> – Used for financial applications and data analytics.</a:t>
            </a:r>
          </a:p>
          <a:p>
            <a:pPr>
              <a:buFont typeface="Arial" panose="020B0604020202020204" pitchFamily="34" charset="0"/>
              <a:buChar char="•"/>
            </a:pPr>
            <a:endParaRPr lang="en-GB" dirty="0"/>
          </a:p>
          <a:p>
            <a:endParaRPr lang="en-ZA" dirty="0"/>
          </a:p>
        </p:txBody>
      </p:sp>
    </p:spTree>
    <p:extLst>
      <p:ext uri="{BB962C8B-B14F-4D97-AF65-F5344CB8AC3E}">
        <p14:creationId xmlns:p14="http://schemas.microsoft.com/office/powerpoint/2010/main" val="35224279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Stadio logo_Final.png">
            <a:extLst>
              <a:ext uri="{FF2B5EF4-FFF2-40B4-BE49-F238E27FC236}">
                <a16:creationId xmlns:a16="http://schemas.microsoft.com/office/drawing/2014/main" id="{8A2AE3BB-426D-4C29-AD64-69BE8CEB7D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23758" y="4407248"/>
            <a:ext cx="8136484" cy="3674888"/>
          </a:xfrm>
          <a:prstGeom prst="rect">
            <a:avLst/>
          </a:prstGeom>
          <a:ln w="12700">
            <a:miter lim="400000"/>
          </a:ln>
        </p:spPr>
      </p:pic>
      <p:pic>
        <p:nvPicPr>
          <p:cNvPr id="13" name="Picture 12" descr="STADIO_Formerly All Institutions_2-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3536" y="9874651"/>
            <a:ext cx="11996928" cy="2432304"/>
          </a:xfrm>
          <a:prstGeom prst="rect">
            <a:avLst/>
          </a:prstGeom>
        </p:spPr>
      </p:pic>
    </p:spTree>
    <p:extLst>
      <p:ext uri="{BB962C8B-B14F-4D97-AF65-F5344CB8AC3E}">
        <p14:creationId xmlns:p14="http://schemas.microsoft.com/office/powerpoint/2010/main" val="150872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9485D-9504-7CCB-7A54-7630FB8A8B42}"/>
              </a:ext>
            </a:extLst>
          </p:cNvPr>
          <p:cNvSpPr>
            <a:spLocks noGrp="1"/>
          </p:cNvSpPr>
          <p:nvPr>
            <p:ph type="title"/>
          </p:nvPr>
        </p:nvSpPr>
        <p:spPr/>
        <p:txBody>
          <a:bodyPr/>
          <a:lstStyle/>
          <a:p>
            <a:r>
              <a:rPr lang="en-GB" sz="4400" b="0" i="0" dirty="0">
                <a:effectLst/>
                <a:latin typeface="Arial" panose="020B0604020202020204" pitchFamily="34" charset="0"/>
                <a:cs typeface="Arial" panose="020B0604020202020204" pitchFamily="34" charset="0"/>
              </a:rPr>
              <a:t>Introduction to DBMS concepts</a:t>
            </a:r>
            <a:br>
              <a:rPr lang="en-GB" sz="4400" b="0" i="0" dirty="0">
                <a:effectLst/>
                <a:latin typeface="Arial" panose="020B0604020202020204" pitchFamily="34" charset="0"/>
                <a:cs typeface="Arial" panose="020B0604020202020204" pitchFamily="34" charset="0"/>
              </a:rPr>
            </a:br>
            <a:br>
              <a:rPr lang="en-GB" sz="4400" b="0" i="0" dirty="0">
                <a:effectLst/>
                <a:latin typeface="Arial" panose="020B0604020202020204" pitchFamily="34" charset="0"/>
                <a:cs typeface="Arial" panose="020B0604020202020204" pitchFamily="34" charset="0"/>
              </a:rPr>
            </a:br>
            <a:r>
              <a:rPr lang="en-GB" sz="4400" b="0" i="0" dirty="0">
                <a:effectLst/>
                <a:latin typeface="Arial" panose="020B0604020202020204" pitchFamily="34" charset="0"/>
                <a:cs typeface="Arial" panose="020B0604020202020204" pitchFamily="34" charset="0"/>
              </a:rPr>
              <a:t>Lesson 1: Introduction to Databases and Their Importance</a:t>
            </a:r>
            <a:endParaRPr lang="en-ZA"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1657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6F940-87C5-236A-DA02-06E58BD72E87}"/>
              </a:ext>
            </a:extLst>
          </p:cNvPr>
          <p:cNvSpPr>
            <a:spLocks noGrp="1"/>
          </p:cNvSpPr>
          <p:nvPr>
            <p:ph type="title"/>
          </p:nvPr>
        </p:nvSpPr>
        <p:spPr/>
        <p:txBody>
          <a:bodyPr/>
          <a:lstStyle/>
          <a:p>
            <a:r>
              <a:rPr lang="en-GB" b="1" dirty="0"/>
              <a:t>Objective:</a:t>
            </a:r>
            <a:endParaRPr lang="en-ZA" dirty="0"/>
          </a:p>
        </p:txBody>
      </p:sp>
      <p:sp>
        <p:nvSpPr>
          <p:cNvPr id="3" name="Text Placeholder 2">
            <a:extLst>
              <a:ext uri="{FF2B5EF4-FFF2-40B4-BE49-F238E27FC236}">
                <a16:creationId xmlns:a16="http://schemas.microsoft.com/office/drawing/2014/main" id="{D798A92C-68E3-6F5A-28E7-E8ABE1F39965}"/>
              </a:ext>
            </a:extLst>
          </p:cNvPr>
          <p:cNvSpPr>
            <a:spLocks noGrp="1"/>
          </p:cNvSpPr>
          <p:nvPr>
            <p:ph type="body" sz="quarter" idx="11"/>
          </p:nvPr>
        </p:nvSpPr>
        <p:spPr/>
        <p:txBody>
          <a:bodyPr>
            <a:normAutofit/>
          </a:bodyPr>
          <a:lstStyle/>
          <a:p>
            <a:r>
              <a:rPr lang="en-GB" sz="4400" dirty="0">
                <a:latin typeface="Arial" panose="020B0604020202020204" pitchFamily="34" charset="0"/>
                <a:cs typeface="Arial" panose="020B0604020202020204" pitchFamily="34" charset="0"/>
              </a:rPr>
              <a:t>By the end of this lesson, you will be able to:</a:t>
            </a:r>
          </a:p>
          <a:p>
            <a:endParaRPr lang="en-GB" sz="4400" dirty="0">
              <a:latin typeface="Arial" panose="020B0604020202020204" pitchFamily="34" charset="0"/>
              <a:cs typeface="Arial" panose="020B0604020202020204" pitchFamily="34" charset="0"/>
            </a:endParaRPr>
          </a:p>
          <a:p>
            <a:pPr marL="571500" indent="-571500">
              <a:buFont typeface="Arial" panose="020B0604020202020204" pitchFamily="34" charset="0"/>
              <a:buChar char="•"/>
            </a:pPr>
            <a:r>
              <a:rPr lang="en-GB" sz="4400" dirty="0">
                <a:latin typeface="Arial" panose="020B0604020202020204" pitchFamily="34" charset="0"/>
                <a:cs typeface="Arial" panose="020B0604020202020204" pitchFamily="34" charset="0"/>
              </a:rPr>
              <a:t>Understand what a database is and why it is essential.</a:t>
            </a:r>
          </a:p>
          <a:p>
            <a:pPr marL="571500" indent="-571500">
              <a:buFont typeface="Arial" panose="020B0604020202020204" pitchFamily="34" charset="0"/>
              <a:buChar char="•"/>
            </a:pPr>
            <a:r>
              <a:rPr lang="en-GB" sz="4400" dirty="0">
                <a:latin typeface="Arial" panose="020B0604020202020204" pitchFamily="34" charset="0"/>
                <a:cs typeface="Arial" panose="020B0604020202020204" pitchFamily="34" charset="0"/>
              </a:rPr>
              <a:t>Identify different types of databases and their use cases.</a:t>
            </a:r>
          </a:p>
          <a:p>
            <a:pPr marL="571500" indent="-571500">
              <a:buFont typeface="Arial" panose="020B0604020202020204" pitchFamily="34" charset="0"/>
              <a:buChar char="•"/>
            </a:pPr>
            <a:r>
              <a:rPr lang="en-GB" sz="4400" dirty="0">
                <a:latin typeface="Arial" panose="020B0604020202020204" pitchFamily="34" charset="0"/>
                <a:cs typeface="Arial" panose="020B0604020202020204" pitchFamily="34" charset="0"/>
              </a:rPr>
              <a:t>Explain the importance of database management systems (DBMS).</a:t>
            </a:r>
            <a:endParaRPr lang="en-ZA"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123584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FD965-3B17-8FC6-517E-4DE2CD16F8F7}"/>
              </a:ext>
            </a:extLst>
          </p:cNvPr>
          <p:cNvSpPr>
            <a:spLocks noGrp="1"/>
          </p:cNvSpPr>
          <p:nvPr>
            <p:ph type="title"/>
          </p:nvPr>
        </p:nvSpPr>
        <p:spPr/>
        <p:txBody>
          <a:bodyPr/>
          <a:lstStyle/>
          <a:p>
            <a:r>
              <a:rPr lang="en-ZA" b="1" dirty="0">
                <a:solidFill>
                  <a:schemeClr val="tx1"/>
                </a:solidFill>
              </a:rPr>
              <a:t>Content</a:t>
            </a:r>
          </a:p>
        </p:txBody>
      </p:sp>
      <p:sp>
        <p:nvSpPr>
          <p:cNvPr id="3" name="Text Placeholder 2">
            <a:extLst>
              <a:ext uri="{FF2B5EF4-FFF2-40B4-BE49-F238E27FC236}">
                <a16:creationId xmlns:a16="http://schemas.microsoft.com/office/drawing/2014/main" id="{617B17DB-6467-189D-211D-18D3A96D330E}"/>
              </a:ext>
            </a:extLst>
          </p:cNvPr>
          <p:cNvSpPr>
            <a:spLocks noGrp="1"/>
          </p:cNvSpPr>
          <p:nvPr>
            <p:ph type="body" sz="quarter" idx="11"/>
          </p:nvPr>
        </p:nvSpPr>
        <p:spPr/>
        <p:txBody>
          <a:bodyPr>
            <a:normAutofit/>
          </a:bodyPr>
          <a:lstStyle/>
          <a:p>
            <a:pPr marL="742950" indent="-742950">
              <a:buAutoNum type="arabicPeriod"/>
            </a:pPr>
            <a:r>
              <a:rPr lang="en-ZA" dirty="0">
                <a:solidFill>
                  <a:schemeClr val="tx1"/>
                </a:solidFill>
                <a:latin typeface="Arial" panose="020B0604020202020204" pitchFamily="34" charset="0"/>
                <a:cs typeface="Arial" panose="020B0604020202020204" pitchFamily="34" charset="0"/>
              </a:rPr>
              <a:t>What is a Database?</a:t>
            </a:r>
            <a:endParaRPr lang="en-US" dirty="0">
              <a:solidFill>
                <a:schemeClr val="tx1"/>
              </a:solidFill>
              <a:latin typeface="Arial" panose="020B0604020202020204" pitchFamily="34" charset="0"/>
              <a:cs typeface="Arial" panose="020B0604020202020204" pitchFamily="34" charset="0"/>
            </a:endParaRPr>
          </a:p>
          <a:p>
            <a:pPr marL="742950" indent="-742950">
              <a:buAutoNum type="arabicPeriod"/>
            </a:pPr>
            <a:r>
              <a:rPr lang="en-GB" dirty="0">
                <a:solidFill>
                  <a:schemeClr val="tx1"/>
                </a:solidFill>
                <a:latin typeface="Arial" panose="020B0604020202020204" pitchFamily="34" charset="0"/>
                <a:cs typeface="Arial" panose="020B0604020202020204" pitchFamily="34" charset="0"/>
              </a:rPr>
              <a:t>Why Do We Need Databases?</a:t>
            </a:r>
            <a:endParaRPr lang="en-US" dirty="0">
              <a:solidFill>
                <a:schemeClr val="tx1"/>
              </a:solidFill>
              <a:latin typeface="Arial" panose="020B0604020202020204" pitchFamily="34" charset="0"/>
              <a:cs typeface="Arial" panose="020B0604020202020204" pitchFamily="34" charset="0"/>
            </a:endParaRPr>
          </a:p>
          <a:p>
            <a:pPr marL="742950" indent="-742950">
              <a:buAutoNum type="arabicPeriod"/>
            </a:pPr>
            <a:r>
              <a:rPr lang="en-ZA" dirty="0">
                <a:solidFill>
                  <a:schemeClr val="tx1"/>
                </a:solidFill>
                <a:latin typeface="Arial" panose="020B0604020202020204" pitchFamily="34" charset="0"/>
                <a:cs typeface="Arial" panose="020B0604020202020204" pitchFamily="34" charset="0"/>
              </a:rPr>
              <a:t>Types of Databases</a:t>
            </a:r>
            <a:endParaRPr lang="en-US" dirty="0">
              <a:solidFill>
                <a:schemeClr val="tx1"/>
              </a:solidFill>
              <a:latin typeface="Arial" panose="020B0604020202020204" pitchFamily="34" charset="0"/>
              <a:cs typeface="Arial" panose="020B0604020202020204" pitchFamily="34" charset="0"/>
            </a:endParaRPr>
          </a:p>
          <a:p>
            <a:pPr marL="742950" indent="-742950">
              <a:buAutoNum type="arabicPeriod"/>
            </a:pPr>
            <a:r>
              <a:rPr lang="en-ZA" dirty="0">
                <a:solidFill>
                  <a:schemeClr val="tx1"/>
                </a:solidFill>
                <a:latin typeface="Arial" panose="020B0604020202020204" pitchFamily="34" charset="0"/>
                <a:cs typeface="Arial" panose="020B0604020202020204" pitchFamily="34" charset="0"/>
              </a:rPr>
              <a:t>Database Management System (DBMS)</a:t>
            </a:r>
            <a:endParaRPr lang="en-GB" dirty="0">
              <a:solidFill>
                <a:schemeClr val="tx1"/>
              </a:solidFill>
              <a:latin typeface="Arial" panose="020B0604020202020204" pitchFamily="34" charset="0"/>
              <a:cs typeface="Arial" panose="020B0604020202020204" pitchFamily="34" charset="0"/>
            </a:endParaRPr>
          </a:p>
          <a:p>
            <a:pPr marL="742950" indent="-742950">
              <a:buAutoNum type="arabicPeriod"/>
            </a:pPr>
            <a:r>
              <a:rPr lang="en-US" dirty="0">
                <a:solidFill>
                  <a:schemeClr val="tx1"/>
                </a:solidFill>
                <a:latin typeface="Arial" panose="020B0604020202020204" pitchFamily="34" charset="0"/>
                <a:cs typeface="Arial" panose="020B0604020202020204" pitchFamily="34" charset="0"/>
              </a:rPr>
              <a:t>Summary</a:t>
            </a:r>
          </a:p>
          <a:p>
            <a:pPr marL="742950" indent="-742950">
              <a:buAutoNum type="arabicPeriod"/>
            </a:pPr>
            <a:r>
              <a:rPr lang="en-US" dirty="0">
                <a:solidFill>
                  <a:schemeClr val="tx1"/>
                </a:solidFill>
                <a:latin typeface="Arial" panose="020B0604020202020204" pitchFamily="34" charset="0"/>
                <a:cs typeface="Arial" panose="020B0604020202020204" pitchFamily="34" charset="0"/>
              </a:rPr>
              <a:t>Activity</a:t>
            </a:r>
          </a:p>
          <a:p>
            <a:pPr marL="742950" indent="-742950">
              <a:buAutoNum type="arabicPeriod"/>
            </a:pP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131970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0D8CA6-DA6A-F9BB-10F9-191FB65746F2}"/>
              </a:ext>
            </a:extLst>
          </p:cNvPr>
          <p:cNvSpPr>
            <a:spLocks noGrp="1"/>
          </p:cNvSpPr>
          <p:nvPr>
            <p:ph type="body" sz="quarter" idx="11"/>
          </p:nvPr>
        </p:nvSpPr>
        <p:spPr>
          <a:xfrm>
            <a:off x="1722745" y="3712577"/>
            <a:ext cx="21003066" cy="7825943"/>
          </a:xfrm>
        </p:spPr>
        <p:txBody>
          <a:bodyPr>
            <a:normAutofit fontScale="77500" lnSpcReduction="20000"/>
          </a:bodyPr>
          <a:lstStyle/>
          <a:p>
            <a:r>
              <a:rPr lang="en-GB" b="1" dirty="0"/>
              <a:t>Definition</a:t>
            </a:r>
          </a:p>
          <a:p>
            <a:r>
              <a:rPr lang="en-GB" dirty="0"/>
              <a:t>A </a:t>
            </a:r>
            <a:r>
              <a:rPr lang="en-GB" b="1" dirty="0"/>
              <a:t>database</a:t>
            </a:r>
            <a:r>
              <a:rPr lang="en-GB" dirty="0"/>
              <a:t> is an organized collection of data that is stored, managed, and accessed electronically. Databases help in storing large volumes of structured and unstructured data efficiently so that it can be retrieved and manipulated easily.</a:t>
            </a:r>
          </a:p>
          <a:p>
            <a:endParaRPr lang="en-GB" b="1" dirty="0"/>
          </a:p>
          <a:p>
            <a:r>
              <a:rPr lang="en-GB" b="1" dirty="0"/>
              <a:t>Real-World Examples</a:t>
            </a:r>
          </a:p>
          <a:p>
            <a:pPr>
              <a:buFont typeface="Arial" panose="020B0604020202020204" pitchFamily="34" charset="0"/>
              <a:buChar char="•"/>
            </a:pPr>
            <a:r>
              <a:rPr lang="en-GB" b="1" dirty="0"/>
              <a:t>Banking Systems</a:t>
            </a:r>
            <a:r>
              <a:rPr lang="en-GB" dirty="0"/>
              <a:t> – Databases store customer accounts, transactions, and financial records.</a:t>
            </a:r>
          </a:p>
          <a:p>
            <a:pPr>
              <a:buFont typeface="Arial" panose="020B0604020202020204" pitchFamily="34" charset="0"/>
              <a:buChar char="•"/>
            </a:pPr>
            <a:r>
              <a:rPr lang="en-GB" b="1" dirty="0"/>
              <a:t>E-commerce Platforms</a:t>
            </a:r>
            <a:r>
              <a:rPr lang="en-GB" dirty="0"/>
              <a:t> – Online stores like Amazon use databases to track products, users, orders, and payments.</a:t>
            </a:r>
          </a:p>
          <a:p>
            <a:pPr>
              <a:buFont typeface="Arial" panose="020B0604020202020204" pitchFamily="34" charset="0"/>
              <a:buChar char="•"/>
            </a:pPr>
            <a:r>
              <a:rPr lang="en-GB" b="1" dirty="0"/>
              <a:t>Healthcare Systems</a:t>
            </a:r>
            <a:r>
              <a:rPr lang="en-GB" dirty="0"/>
              <a:t> – Patient records, prescriptions, and billing information are maintained in databases.</a:t>
            </a:r>
          </a:p>
          <a:p>
            <a:pPr>
              <a:buFont typeface="Arial" panose="020B0604020202020204" pitchFamily="34" charset="0"/>
              <a:buChar char="•"/>
            </a:pPr>
            <a:r>
              <a:rPr lang="en-GB" b="1" dirty="0"/>
              <a:t>Social Media Platforms</a:t>
            </a:r>
            <a:r>
              <a:rPr lang="en-GB" dirty="0"/>
              <a:t> – Facebook, Instagram, and Twitter use databases to store user profiles, posts, messages, and likes.</a:t>
            </a:r>
          </a:p>
        </p:txBody>
      </p:sp>
      <p:sp>
        <p:nvSpPr>
          <p:cNvPr id="3" name="Title 2">
            <a:extLst>
              <a:ext uri="{FF2B5EF4-FFF2-40B4-BE49-F238E27FC236}">
                <a16:creationId xmlns:a16="http://schemas.microsoft.com/office/drawing/2014/main" id="{53DA4E00-7690-214D-1618-3E681B02E15A}"/>
              </a:ext>
            </a:extLst>
          </p:cNvPr>
          <p:cNvSpPr>
            <a:spLocks noGrp="1"/>
          </p:cNvSpPr>
          <p:nvPr>
            <p:ph type="title"/>
          </p:nvPr>
        </p:nvSpPr>
        <p:spPr/>
        <p:txBody>
          <a:bodyPr/>
          <a:lstStyle/>
          <a:p>
            <a:pPr marL="742950" indent="-742950">
              <a:buAutoNum type="arabicPeriod"/>
            </a:pPr>
            <a:r>
              <a:rPr lang="en-ZA" dirty="0"/>
              <a:t>What is a Database?</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834555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700C7-7631-070D-2FB2-000DBB78FF05}"/>
              </a:ext>
            </a:extLst>
          </p:cNvPr>
          <p:cNvSpPr>
            <a:spLocks noGrp="1"/>
          </p:cNvSpPr>
          <p:nvPr>
            <p:ph type="title"/>
          </p:nvPr>
        </p:nvSpPr>
        <p:spPr/>
        <p:txBody>
          <a:bodyPr/>
          <a:lstStyle/>
          <a:p>
            <a:r>
              <a:rPr lang="en-GB" dirty="0"/>
              <a:t>2. Why Do We Need Databases?</a:t>
            </a:r>
            <a:endParaRPr lang="en-ZA" dirty="0"/>
          </a:p>
        </p:txBody>
      </p:sp>
      <p:sp>
        <p:nvSpPr>
          <p:cNvPr id="3" name="Text Placeholder 2">
            <a:extLst>
              <a:ext uri="{FF2B5EF4-FFF2-40B4-BE49-F238E27FC236}">
                <a16:creationId xmlns:a16="http://schemas.microsoft.com/office/drawing/2014/main" id="{588AA7EE-8D33-A813-CA62-5254C182960A}"/>
              </a:ext>
            </a:extLst>
          </p:cNvPr>
          <p:cNvSpPr>
            <a:spLocks noGrp="1"/>
          </p:cNvSpPr>
          <p:nvPr>
            <p:ph type="body" sz="quarter" idx="11"/>
          </p:nvPr>
        </p:nvSpPr>
        <p:spPr/>
        <p:txBody>
          <a:bodyPr/>
          <a:lstStyle/>
          <a:p>
            <a:r>
              <a:rPr lang="en-GB" b="1" dirty="0"/>
              <a:t>Benefits of Structured Data Storage</a:t>
            </a:r>
          </a:p>
          <a:p>
            <a:pPr>
              <a:buFont typeface="Arial" panose="020B0604020202020204" pitchFamily="34" charset="0"/>
              <a:buChar char="•"/>
            </a:pPr>
            <a:r>
              <a:rPr lang="en-GB" b="1" dirty="0"/>
              <a:t>Efficient Data Management</a:t>
            </a:r>
            <a:r>
              <a:rPr lang="en-GB" dirty="0"/>
              <a:t> – Databases allow for easy data storage, retrieval, and modification.</a:t>
            </a:r>
          </a:p>
          <a:p>
            <a:pPr>
              <a:buFont typeface="Arial" panose="020B0604020202020204" pitchFamily="34" charset="0"/>
              <a:buChar char="•"/>
            </a:pPr>
            <a:r>
              <a:rPr lang="en-GB" b="1" dirty="0"/>
              <a:t>Data Integrity &amp; Accuracy</a:t>
            </a:r>
            <a:r>
              <a:rPr lang="en-GB" dirty="0"/>
              <a:t> – Ensures data consistency and reduces redundancy.</a:t>
            </a:r>
          </a:p>
          <a:p>
            <a:pPr>
              <a:buFont typeface="Arial" panose="020B0604020202020204" pitchFamily="34" charset="0"/>
              <a:buChar char="•"/>
            </a:pPr>
            <a:r>
              <a:rPr lang="en-GB" b="1" dirty="0"/>
              <a:t>Security</a:t>
            </a:r>
            <a:r>
              <a:rPr lang="en-GB" dirty="0"/>
              <a:t> – Protects sensitive data with authentication and encryption.</a:t>
            </a:r>
          </a:p>
          <a:p>
            <a:pPr>
              <a:buFont typeface="Arial" panose="020B0604020202020204" pitchFamily="34" charset="0"/>
              <a:buChar char="•"/>
            </a:pPr>
            <a:r>
              <a:rPr lang="en-GB" b="1" dirty="0"/>
              <a:t>Scalability</a:t>
            </a:r>
            <a:r>
              <a:rPr lang="en-GB" dirty="0"/>
              <a:t> – Databases can handle increasing amounts of data as an organization grows.</a:t>
            </a:r>
          </a:p>
          <a:p>
            <a:pPr>
              <a:buFont typeface="Arial" panose="020B0604020202020204" pitchFamily="34" charset="0"/>
              <a:buChar char="•"/>
            </a:pPr>
            <a:r>
              <a:rPr lang="en-GB" b="1" dirty="0"/>
              <a:t>Data Sharing</a:t>
            </a:r>
            <a:r>
              <a:rPr lang="en-GB" dirty="0"/>
              <a:t> – Multiple users can access the same data securely and simultaneously.</a:t>
            </a:r>
          </a:p>
          <a:p>
            <a:endParaRPr lang="en-ZA" dirty="0"/>
          </a:p>
        </p:txBody>
      </p:sp>
    </p:spTree>
    <p:extLst>
      <p:ext uri="{BB962C8B-B14F-4D97-AF65-F5344CB8AC3E}">
        <p14:creationId xmlns:p14="http://schemas.microsoft.com/office/powerpoint/2010/main" val="119251066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9D782-2A00-0123-0970-381C488CE6CA}"/>
              </a:ext>
            </a:extLst>
          </p:cNvPr>
          <p:cNvSpPr>
            <a:spLocks noGrp="1"/>
          </p:cNvSpPr>
          <p:nvPr>
            <p:ph type="title"/>
          </p:nvPr>
        </p:nvSpPr>
        <p:spPr/>
        <p:txBody>
          <a:bodyPr/>
          <a:lstStyle/>
          <a:p>
            <a:r>
              <a:rPr lang="en-ZA" dirty="0"/>
              <a:t>3. Types of Databases</a:t>
            </a:r>
          </a:p>
        </p:txBody>
      </p:sp>
      <p:sp>
        <p:nvSpPr>
          <p:cNvPr id="3" name="Text Placeholder 2">
            <a:extLst>
              <a:ext uri="{FF2B5EF4-FFF2-40B4-BE49-F238E27FC236}">
                <a16:creationId xmlns:a16="http://schemas.microsoft.com/office/drawing/2014/main" id="{CFA2A62B-C364-4815-1FDB-61E57C94936D}"/>
              </a:ext>
            </a:extLst>
          </p:cNvPr>
          <p:cNvSpPr>
            <a:spLocks noGrp="1"/>
          </p:cNvSpPr>
          <p:nvPr>
            <p:ph type="body" sz="quarter" idx="11"/>
          </p:nvPr>
        </p:nvSpPr>
        <p:spPr/>
        <p:txBody>
          <a:bodyPr/>
          <a:lstStyle/>
          <a:p>
            <a:r>
              <a:rPr lang="en-ZA" dirty="0"/>
              <a:t>Databases come in different types depending on how data is structured and stored.</a:t>
            </a:r>
          </a:p>
          <a:p>
            <a:r>
              <a:rPr lang="en-ZA" b="1" dirty="0"/>
              <a:t>a. Relational Databases (SQL Databases)</a:t>
            </a:r>
          </a:p>
          <a:p>
            <a:pPr>
              <a:buFont typeface="Arial" panose="020B0604020202020204" pitchFamily="34" charset="0"/>
              <a:buChar char="•"/>
            </a:pPr>
            <a:r>
              <a:rPr lang="en-ZA" b="1" dirty="0"/>
              <a:t>Structure</a:t>
            </a:r>
            <a:r>
              <a:rPr lang="en-ZA" dirty="0"/>
              <a:t>: Uses tables with rows and columns to store data.</a:t>
            </a:r>
          </a:p>
          <a:p>
            <a:pPr>
              <a:buFont typeface="Arial" panose="020B0604020202020204" pitchFamily="34" charset="0"/>
              <a:buChar char="•"/>
            </a:pPr>
            <a:r>
              <a:rPr lang="en-ZA" b="1" dirty="0"/>
              <a:t>Use Cases</a:t>
            </a:r>
            <a:r>
              <a:rPr lang="en-ZA" dirty="0"/>
              <a:t>: Banking, ERP systems, e-commerce.</a:t>
            </a:r>
          </a:p>
          <a:p>
            <a:pPr>
              <a:buFont typeface="Arial" panose="020B0604020202020204" pitchFamily="34" charset="0"/>
              <a:buChar char="•"/>
            </a:pPr>
            <a:r>
              <a:rPr lang="en-ZA" b="1" dirty="0"/>
              <a:t>Examples</a:t>
            </a:r>
            <a:r>
              <a:rPr lang="en-ZA" dirty="0"/>
              <a:t>: MySQL, PostgreSQL, Oracle, Microsoft SQL Server.</a:t>
            </a:r>
          </a:p>
          <a:p>
            <a:pPr>
              <a:buFont typeface="Arial" panose="020B0604020202020204" pitchFamily="34" charset="0"/>
              <a:buChar char="•"/>
            </a:pPr>
            <a:endParaRPr lang="en-ZA" dirty="0"/>
          </a:p>
          <a:p>
            <a:r>
              <a:rPr lang="en-ZA" b="1" dirty="0"/>
              <a:t>b. NoSQL Databases</a:t>
            </a:r>
          </a:p>
          <a:p>
            <a:pPr>
              <a:buFont typeface="Arial" panose="020B0604020202020204" pitchFamily="34" charset="0"/>
              <a:buChar char="•"/>
            </a:pPr>
            <a:r>
              <a:rPr lang="en-ZA" b="1" dirty="0"/>
              <a:t>Structure</a:t>
            </a:r>
            <a:r>
              <a:rPr lang="en-ZA" dirty="0"/>
              <a:t>: Can store data in various formats like key-value pairs, documents, graphs, or wide-columns.</a:t>
            </a:r>
          </a:p>
          <a:p>
            <a:pPr>
              <a:buFont typeface="Arial" panose="020B0604020202020204" pitchFamily="34" charset="0"/>
              <a:buChar char="•"/>
            </a:pPr>
            <a:r>
              <a:rPr lang="en-ZA" b="1" dirty="0"/>
              <a:t>Use Cases</a:t>
            </a:r>
            <a:r>
              <a:rPr lang="en-ZA" dirty="0"/>
              <a:t>: Social media platforms, IoT applications, big data processing.</a:t>
            </a:r>
          </a:p>
          <a:p>
            <a:pPr>
              <a:buFont typeface="Arial" panose="020B0604020202020204" pitchFamily="34" charset="0"/>
              <a:buChar char="•"/>
            </a:pPr>
            <a:r>
              <a:rPr lang="en-ZA" b="1" dirty="0"/>
              <a:t>Examples</a:t>
            </a:r>
            <a:r>
              <a:rPr lang="en-ZA" dirty="0"/>
              <a:t>: MongoDB (document-based), Redis (key-value), Neo4j (graph-based), Cassandra (wide-column).</a:t>
            </a:r>
          </a:p>
          <a:p>
            <a:endParaRPr lang="en-ZA" dirty="0"/>
          </a:p>
        </p:txBody>
      </p:sp>
    </p:spTree>
    <p:extLst>
      <p:ext uri="{BB962C8B-B14F-4D97-AF65-F5344CB8AC3E}">
        <p14:creationId xmlns:p14="http://schemas.microsoft.com/office/powerpoint/2010/main" val="400574930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B6A53DB-EFC2-F3A1-BA0C-B34E92F9852E}"/>
              </a:ext>
            </a:extLst>
          </p:cNvPr>
          <p:cNvSpPr>
            <a:spLocks noGrp="1"/>
          </p:cNvSpPr>
          <p:nvPr>
            <p:ph type="body" sz="quarter" idx="11"/>
          </p:nvPr>
        </p:nvSpPr>
        <p:spPr/>
        <p:txBody>
          <a:bodyPr/>
          <a:lstStyle/>
          <a:p>
            <a:r>
              <a:rPr lang="en-ZA" b="1" dirty="0"/>
              <a:t>c. Cloud Databases</a:t>
            </a:r>
          </a:p>
          <a:p>
            <a:pPr>
              <a:buFont typeface="Arial" panose="020B0604020202020204" pitchFamily="34" charset="0"/>
              <a:buChar char="•"/>
            </a:pPr>
            <a:r>
              <a:rPr lang="en-ZA" b="1" dirty="0"/>
              <a:t>Structure</a:t>
            </a:r>
            <a:r>
              <a:rPr lang="en-ZA" dirty="0"/>
              <a:t>: Hosted on cloud platforms, offering scalability and flexibility.</a:t>
            </a:r>
          </a:p>
          <a:p>
            <a:pPr>
              <a:buFont typeface="Arial" panose="020B0604020202020204" pitchFamily="34" charset="0"/>
              <a:buChar char="•"/>
            </a:pPr>
            <a:r>
              <a:rPr lang="en-ZA" b="1" dirty="0"/>
              <a:t>Use Cases</a:t>
            </a:r>
            <a:r>
              <a:rPr lang="en-ZA" dirty="0"/>
              <a:t>: Cloud applications, global businesses.</a:t>
            </a:r>
          </a:p>
          <a:p>
            <a:pPr>
              <a:buFont typeface="Arial" panose="020B0604020202020204" pitchFamily="34" charset="0"/>
              <a:buChar char="•"/>
            </a:pPr>
            <a:r>
              <a:rPr lang="en-ZA" b="1" dirty="0"/>
              <a:t>Examples</a:t>
            </a:r>
            <a:r>
              <a:rPr lang="en-ZA" dirty="0"/>
              <a:t>: Amazon RDS, Google Cloud </a:t>
            </a:r>
            <a:r>
              <a:rPr lang="en-ZA" dirty="0" err="1"/>
              <a:t>Firestore</a:t>
            </a:r>
            <a:r>
              <a:rPr lang="en-ZA" dirty="0"/>
              <a:t>, Microsoft Azure SQL Database.</a:t>
            </a:r>
          </a:p>
          <a:p>
            <a:pPr>
              <a:buFont typeface="Arial" panose="020B0604020202020204" pitchFamily="34" charset="0"/>
              <a:buChar char="•"/>
            </a:pPr>
            <a:endParaRPr lang="en-ZA" dirty="0"/>
          </a:p>
          <a:p>
            <a:r>
              <a:rPr lang="en-ZA" b="1" dirty="0"/>
              <a:t>d. Distributed Databases</a:t>
            </a:r>
          </a:p>
          <a:p>
            <a:pPr>
              <a:buFont typeface="Arial" panose="020B0604020202020204" pitchFamily="34" charset="0"/>
              <a:buChar char="•"/>
            </a:pPr>
            <a:r>
              <a:rPr lang="en-ZA" b="1" dirty="0"/>
              <a:t>Structure</a:t>
            </a:r>
            <a:r>
              <a:rPr lang="en-ZA" dirty="0"/>
              <a:t>: Data is stored across multiple locations or servers.</a:t>
            </a:r>
          </a:p>
          <a:p>
            <a:pPr>
              <a:buFont typeface="Arial" panose="020B0604020202020204" pitchFamily="34" charset="0"/>
              <a:buChar char="•"/>
            </a:pPr>
            <a:r>
              <a:rPr lang="en-ZA" b="1" dirty="0"/>
              <a:t>Use Cases</a:t>
            </a:r>
            <a:r>
              <a:rPr lang="en-ZA" dirty="0"/>
              <a:t>: Large-scale applications requiring high availability.</a:t>
            </a:r>
          </a:p>
          <a:p>
            <a:pPr>
              <a:buFont typeface="Arial" panose="020B0604020202020204" pitchFamily="34" charset="0"/>
              <a:buChar char="•"/>
            </a:pPr>
            <a:r>
              <a:rPr lang="en-ZA" b="1" dirty="0"/>
              <a:t>Examples</a:t>
            </a:r>
            <a:r>
              <a:rPr lang="en-ZA" dirty="0"/>
              <a:t>: Apache Cassandra, Google Spanner.</a:t>
            </a:r>
          </a:p>
          <a:p>
            <a:endParaRPr lang="en-ZA" dirty="0"/>
          </a:p>
        </p:txBody>
      </p:sp>
    </p:spTree>
    <p:extLst>
      <p:ext uri="{BB962C8B-B14F-4D97-AF65-F5344CB8AC3E}">
        <p14:creationId xmlns:p14="http://schemas.microsoft.com/office/powerpoint/2010/main" val="241842240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562760-BF07-3639-C451-3D8627527F73}"/>
              </a:ext>
            </a:extLst>
          </p:cNvPr>
          <p:cNvSpPr>
            <a:spLocks noGrp="1"/>
          </p:cNvSpPr>
          <p:nvPr>
            <p:ph type="body" sz="quarter" idx="11"/>
          </p:nvPr>
        </p:nvSpPr>
        <p:spPr/>
        <p:txBody>
          <a:bodyPr/>
          <a:lstStyle/>
          <a:p>
            <a:r>
              <a:rPr lang="en-GB" b="1" dirty="0"/>
              <a:t>e. In-Memory Databases</a:t>
            </a:r>
          </a:p>
          <a:p>
            <a:pPr>
              <a:buFont typeface="Arial" panose="020B0604020202020204" pitchFamily="34" charset="0"/>
              <a:buChar char="•"/>
            </a:pPr>
            <a:r>
              <a:rPr lang="en-GB" b="1" dirty="0"/>
              <a:t>Structure</a:t>
            </a:r>
            <a:r>
              <a:rPr lang="en-GB" dirty="0"/>
              <a:t>: Stores data in RAM for fast access.</a:t>
            </a:r>
          </a:p>
          <a:p>
            <a:pPr>
              <a:buFont typeface="Arial" panose="020B0604020202020204" pitchFamily="34" charset="0"/>
              <a:buChar char="•"/>
            </a:pPr>
            <a:r>
              <a:rPr lang="en-GB" b="1" dirty="0"/>
              <a:t>Use Cases</a:t>
            </a:r>
            <a:r>
              <a:rPr lang="en-GB" dirty="0"/>
              <a:t>: Real-time applications like stock trading.</a:t>
            </a:r>
          </a:p>
          <a:p>
            <a:pPr>
              <a:buFont typeface="Arial" panose="020B0604020202020204" pitchFamily="34" charset="0"/>
              <a:buChar char="•"/>
            </a:pPr>
            <a:r>
              <a:rPr lang="en-GB" b="1" dirty="0"/>
              <a:t>Examples</a:t>
            </a:r>
            <a:r>
              <a:rPr lang="en-GB" dirty="0"/>
              <a:t>: Redis, Memcached.</a:t>
            </a:r>
          </a:p>
          <a:p>
            <a:endParaRPr lang="en-ZA" dirty="0"/>
          </a:p>
        </p:txBody>
      </p:sp>
    </p:spTree>
    <p:extLst>
      <p:ext uri="{BB962C8B-B14F-4D97-AF65-F5344CB8AC3E}">
        <p14:creationId xmlns:p14="http://schemas.microsoft.com/office/powerpoint/2010/main" val="2603975122"/>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ustom 9">
      <a:majorFont>
        <a:latin typeface="Brandon Grotesque Medium"/>
        <a:ea typeface="Helvetica Neue Medium"/>
        <a:cs typeface="Helvetica Neue Medium"/>
      </a:majorFont>
      <a:minorFont>
        <a:latin typeface="Brandon Grotesq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no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dirty="0" smtClean="0">
            <a:ln>
              <a:noFill/>
            </a:ln>
            <a:solidFill>
              <a:srgbClr val="FFFFFF"/>
            </a:solidFill>
            <a:effectLst/>
            <a:uFillTx/>
            <a:latin typeface="+mn-lt"/>
            <a:ea typeface="+mn-ea"/>
            <a:cs typeface="+mn-cs"/>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278422d3-3646-4865-8717-6c44b94ebf2e">
      <UserInfo>
        <DisplayName>Estelle</DisplayName>
        <AccountId>49</AccountId>
        <AccountType/>
      </UserInfo>
      <UserInfo>
        <DisplayName>Heino Gallowitz</DisplayName>
        <AccountId>67</AccountId>
        <AccountType/>
      </UserInfo>
      <UserInfo>
        <DisplayName>Amelia Blom</DisplayName>
        <AccountId>35</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84BF50B698364E8A61C643870F5B84" ma:contentTypeVersion="12" ma:contentTypeDescription="Create a new document." ma:contentTypeScope="" ma:versionID="570c6d52167d08bb3ea7b288a7e02856">
  <xsd:schema xmlns:xsd="http://www.w3.org/2001/XMLSchema" xmlns:xs="http://www.w3.org/2001/XMLSchema" xmlns:p="http://schemas.microsoft.com/office/2006/metadata/properties" xmlns:ns2="b00d9c13-3fa8-4c46-bb81-32a948587a0b" xmlns:ns3="278422d3-3646-4865-8717-6c44b94ebf2e" targetNamespace="http://schemas.microsoft.com/office/2006/metadata/properties" ma:root="true" ma:fieldsID="7ad8043fe2e7f50d54728fa8024b162b" ns2:_="" ns3:_="">
    <xsd:import namespace="b00d9c13-3fa8-4c46-bb81-32a948587a0b"/>
    <xsd:import namespace="278422d3-3646-4865-8717-6c44b94ebf2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0d9c13-3fa8-4c46-bb81-32a948587a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78422d3-3646-4865-8717-6c44b94ebf2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A9D798-552E-412B-81A4-147A54248997}">
  <ds:schemaRefs>
    <ds:schemaRef ds:uri="cb8895df-c8a0-45c7-8fc6-557d3eae41af"/>
    <ds:schemaRef ds:uri="http://schemas.microsoft.com/office/2006/metadata/properties"/>
    <ds:schemaRef ds:uri="http://schemas.microsoft.com/office/infopath/2007/PartnerControls"/>
    <ds:schemaRef ds:uri="http://schemas.microsoft.com/office/2006/documentManagement/types"/>
    <ds:schemaRef ds:uri="http://purl.org/dc/elements/1.1/"/>
    <ds:schemaRef ds:uri="http://purl.org/dc/terms/"/>
    <ds:schemaRef ds:uri="0cb3eb33-1d70-4244-8ae4-b1f279a642ca"/>
    <ds:schemaRef ds:uri="http://schemas.openxmlformats.org/package/2006/metadata/core-properties"/>
    <ds:schemaRef ds:uri="http://www.w3.org/XML/1998/namespace"/>
    <ds:schemaRef ds:uri="http://purl.org/dc/dcmitype/"/>
    <ds:schemaRef ds:uri="278422d3-3646-4865-8717-6c44b94ebf2e"/>
  </ds:schemaRefs>
</ds:datastoreItem>
</file>

<file path=customXml/itemProps2.xml><?xml version="1.0" encoding="utf-8"?>
<ds:datastoreItem xmlns:ds="http://schemas.openxmlformats.org/officeDocument/2006/customXml" ds:itemID="{5EB146ED-9640-4E6D-A757-4DA40DB34F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00d9c13-3fa8-4c46-bb81-32a948587a0b"/>
    <ds:schemaRef ds:uri="278422d3-3646-4865-8717-6c44b94ebf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2CFFC2-78A8-4251-86A2-20B3A3C08C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993</Words>
  <Application>Microsoft Office PowerPoint</Application>
  <PresentationFormat>Custom</PresentationFormat>
  <Paragraphs>102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Brandon Grotesque Regular</vt:lpstr>
      <vt:lpstr>Brandon Grotesque Medium</vt:lpstr>
      <vt:lpstr>Helvetica Neue</vt:lpstr>
      <vt:lpstr>Wingdings</vt:lpstr>
      <vt:lpstr>Brandon Grotesque Bold</vt:lpstr>
      <vt:lpstr>Arial</vt:lpstr>
      <vt:lpstr>Brandon Grotesque Light</vt:lpstr>
      <vt:lpstr>White</vt:lpstr>
      <vt:lpstr>PowerPoint Presentation</vt:lpstr>
      <vt:lpstr>Introduction to DBMS concepts  Lesson 1: Introduction to Databases and Their Importance</vt:lpstr>
      <vt:lpstr>Objective:</vt:lpstr>
      <vt:lpstr>Content</vt:lpstr>
      <vt:lpstr>What is a Database?</vt:lpstr>
      <vt:lpstr>2. Why Do We Need Databases?</vt:lpstr>
      <vt:lpstr>3. Types of Databases</vt:lpstr>
      <vt:lpstr>PowerPoint Presentation</vt:lpstr>
      <vt:lpstr>PowerPoint Presentation</vt:lpstr>
      <vt:lpstr>4. Database Management System (DBMS)</vt:lpstr>
      <vt:lpstr>PowerPoint Presentation</vt:lpstr>
      <vt:lpstr>5. Summary</vt:lpstr>
      <vt:lpstr>6. Activity</vt:lpstr>
      <vt:lpstr>solution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Samara Totaram - EXCO Embury - EHO</dc:creator>
  <cp:lastModifiedBy>Marcus Lamola (STADIO - Bellville)</cp:lastModifiedBy>
  <cp:revision>1165</cp:revision>
  <cp:lastPrinted>2019-08-20T11:14:22Z</cp:lastPrinted>
  <dcterms:modified xsi:type="dcterms:W3CDTF">2025-03-14T07:48:15Z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0x010100A084BF50B698364E8A61C643870F5B84</vt:lpwstr>
  </property>
</Properties>
</file>