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0"/>
  </p:notesMasterIdLst>
  <p:handoutMasterIdLst>
    <p:handoutMasterId r:id="rId21"/>
  </p:handoutMasterIdLst>
  <p:sldIdLst>
    <p:sldId id="820" r:id="rId5"/>
    <p:sldId id="904" r:id="rId6"/>
    <p:sldId id="903" r:id="rId7"/>
    <p:sldId id="873" r:id="rId8"/>
    <p:sldId id="905" r:id="rId9"/>
    <p:sldId id="906" r:id="rId10"/>
    <p:sldId id="907" r:id="rId11"/>
    <p:sldId id="908" r:id="rId12"/>
    <p:sldId id="909" r:id="rId13"/>
    <p:sldId id="910" r:id="rId14"/>
    <p:sldId id="911" r:id="rId15"/>
    <p:sldId id="912" r:id="rId16"/>
    <p:sldId id="913" r:id="rId17"/>
    <p:sldId id="914" r:id="rId18"/>
    <p:sldId id="845" r:id="rId19"/>
  </p:sldIdLst>
  <p:sldSz cx="24384000" cy="13716000"/>
  <p:notesSz cx="6797675" cy="9926638"/>
  <p:embeddedFontLst>
    <p:embeddedFont>
      <p:font typeface="Brandon Grotesque Bold" panose="020B0803020203060202" charset="0"/>
      <p:regular r:id="rId22"/>
      <p:bold r:id="rId23"/>
      <p:italic r:id="rId24"/>
      <p:boldItalic r:id="rId25"/>
    </p:embeddedFont>
    <p:embeddedFont>
      <p:font typeface="Brandon Grotesque Light" panose="020B0303020203060202" charset="0"/>
      <p:regular r:id="rId26"/>
      <p:italic r:id="rId27"/>
    </p:embeddedFont>
    <p:embeddedFont>
      <p:font typeface="Brandon Grotesque Medium" panose="020B0603020203060202" charset="0"/>
      <p:regular r:id="rId28"/>
      <p:italic r:id="rId29"/>
    </p:embeddedFont>
    <p:embeddedFont>
      <p:font typeface="Brandon Grotesque Regular" panose="020B0503020203060202" charset="0"/>
      <p:regular r:id="rId30"/>
      <p:italic r:id="rId31"/>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85B"/>
    <a:srgbClr val="1779A0"/>
    <a:srgbClr val="207DA0"/>
    <a:srgbClr val="98C93C"/>
    <a:srgbClr val="FFCF00"/>
    <a:srgbClr val="C7AA23"/>
    <a:srgbClr val="0083CA"/>
    <a:srgbClr val="AB2940"/>
    <a:srgbClr val="D3D3D3"/>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3F02-51B3-4E8C-984B-0EBF1DBF6BD8}" v="6" dt="2020-11-03T07:40:04.892"/>
    <p1510:client id="{EBDCEA45-9893-469E-B74F-777CEF735019}" v="1" dt="2019-08-20T12:02:25.62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5026" autoAdjust="0"/>
  </p:normalViewPr>
  <p:slideViewPr>
    <p:cSldViewPr snapToObjects="1">
      <p:cViewPr varScale="1">
        <p:scale>
          <a:sx n="30" d="100"/>
          <a:sy n="30" d="100"/>
        </p:scale>
        <p:origin x="884" y="24"/>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21" Type="http://schemas.openxmlformats.org/officeDocument/2006/relationships/handoutMaster" Target="handoutMasters/handoutMaster1.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3/18/2025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dirty="0"/>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dirty="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dirty="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dirty="0"/>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dirty="0"/>
              <a:t>Click to edit </a:t>
            </a:r>
            <a:br>
              <a:rPr lang="en-US" dirty="0"/>
            </a:br>
            <a:r>
              <a:rPr lang="en-US" dirty="0"/>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dirty="0"/>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dirty="0">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dirty="0"/>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rPr dirty="0"/>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dirty="0"/>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dirty="0"/>
              <a:t>Click to edit Master title style</a:t>
            </a:r>
            <a:br>
              <a:rPr lang="en-US" dirty="0"/>
            </a:br>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dirty="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dirty="0"/>
              <a:t>Copy</a:t>
            </a:r>
          </a:p>
          <a:p>
            <a:pPr lvl="0"/>
            <a:r>
              <a:rPr lang="en-US" dirty="0"/>
              <a:t>Copy</a:t>
            </a:r>
          </a:p>
          <a:p>
            <a:pPr lvl="0"/>
            <a:r>
              <a:rPr lang="en-US" dirty="0"/>
              <a:t>Copy</a:t>
            </a:r>
          </a:p>
          <a:p>
            <a:pPr lvl="0"/>
            <a:r>
              <a:rPr lang="en-US" dirty="0"/>
              <a:t>Copy</a:t>
            </a:r>
          </a:p>
          <a:p>
            <a:pPr lvl="0"/>
            <a:r>
              <a:rPr lang="en-US" dirty="0"/>
              <a:t>Copy</a:t>
            </a:r>
          </a:p>
          <a:p>
            <a:pPr lvl="0"/>
            <a:r>
              <a:rPr lang="en-US" dirty="0"/>
              <a:t>Copy</a:t>
            </a:r>
            <a:endParaRPr lang="en-ZA" dirty="0"/>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dirty="0"/>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dirty="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dirty="0"/>
              <a:t>Copy</a:t>
            </a:r>
          </a:p>
          <a:p>
            <a:pPr lvl="0"/>
            <a:r>
              <a:rPr lang="en-US" dirty="0"/>
              <a:t>Copy</a:t>
            </a:r>
          </a:p>
          <a:p>
            <a:pPr lvl="0"/>
            <a:r>
              <a:rPr lang="en-US" dirty="0"/>
              <a:t>Copy</a:t>
            </a:r>
          </a:p>
          <a:p>
            <a:pPr lvl="0"/>
            <a:r>
              <a:rPr lang="en-US" dirty="0"/>
              <a:t>Copy</a:t>
            </a:r>
          </a:p>
          <a:p>
            <a:pPr lvl="0"/>
            <a:r>
              <a:rPr lang="en-US" dirty="0"/>
              <a:t>Copy</a:t>
            </a:r>
          </a:p>
          <a:p>
            <a:pPr lvl="0"/>
            <a:r>
              <a:rPr lang="en-US" dirty="0"/>
              <a:t>Copy</a:t>
            </a:r>
            <a:endParaRPr lang="en-ZA" dirty="0"/>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rPr dirty="0"/>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88880" y="8010128"/>
            <a:ext cx="21003065" cy="2016224"/>
          </a:xfrm>
        </p:spPr>
        <p:txBody>
          <a:bodyPr>
            <a:normAutofit fontScale="92500" lnSpcReduction="20000"/>
          </a:bodyPr>
          <a:lstStyle/>
          <a:p>
            <a:r>
              <a:rPr lang="en-US" sz="6000" dirty="0">
                <a:solidFill>
                  <a:schemeClr val="bg1"/>
                </a:solidFill>
              </a:rPr>
              <a:t>DBS152 – Introduction to Database</a:t>
            </a:r>
          </a:p>
          <a:p>
            <a:r>
              <a:rPr lang="en-US" sz="6000" dirty="0">
                <a:solidFill>
                  <a:schemeClr val="bg1"/>
                </a:solidFill>
              </a:rPr>
              <a:t>Week 2: Lesson 1</a:t>
            </a:r>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6283-E62E-4046-AD63-0304070BF481}"/>
              </a:ext>
            </a:extLst>
          </p:cNvPr>
          <p:cNvSpPr>
            <a:spLocks noGrp="1"/>
          </p:cNvSpPr>
          <p:nvPr>
            <p:ph type="title"/>
          </p:nvPr>
        </p:nvSpPr>
        <p:spPr/>
        <p:txBody>
          <a:bodyPr>
            <a:normAutofit/>
          </a:bodyPr>
          <a:lstStyle/>
          <a:p>
            <a:r>
              <a:rPr lang="en-GB" sz="4400" b="1" dirty="0">
                <a:solidFill>
                  <a:schemeClr val="tx1"/>
                </a:solidFill>
                <a:latin typeface="Arial" panose="020B0604020202020204" pitchFamily="34" charset="0"/>
                <a:cs typeface="Arial" panose="020B0604020202020204" pitchFamily="34" charset="0"/>
              </a:rPr>
              <a:t>4. Why Data Modelling is Crucial in Database Design:</a:t>
            </a:r>
            <a:endParaRPr lang="en-ZA" sz="4400" b="1" dirty="0"/>
          </a:p>
        </p:txBody>
      </p:sp>
      <p:sp>
        <p:nvSpPr>
          <p:cNvPr id="3" name="Text Placeholder 2">
            <a:extLst>
              <a:ext uri="{FF2B5EF4-FFF2-40B4-BE49-F238E27FC236}">
                <a16:creationId xmlns:a16="http://schemas.microsoft.com/office/drawing/2014/main" id="{24F4670C-54B7-24FC-A81A-B95F729906A2}"/>
              </a:ext>
            </a:extLst>
          </p:cNvPr>
          <p:cNvSpPr>
            <a:spLocks noGrp="1"/>
          </p:cNvSpPr>
          <p:nvPr>
            <p:ph type="body" sz="quarter" idx="11"/>
          </p:nvPr>
        </p:nvSpPr>
        <p:spPr>
          <a:xfrm>
            <a:off x="1771376" y="3041576"/>
            <a:ext cx="21005800" cy="10248389"/>
          </a:xfrm>
        </p:spPr>
        <p:txBody>
          <a:bodyPr>
            <a:normAutofit fontScale="92500" lnSpcReduction="10000"/>
          </a:bodyPr>
          <a:lstStyle/>
          <a:p>
            <a:r>
              <a:rPr lang="en-GB" dirty="0"/>
              <a:t>Optimization:</a:t>
            </a:r>
          </a:p>
          <a:p>
            <a:r>
              <a:rPr lang="en-GB" dirty="0"/>
              <a:t>A good data model optimizes how data is stored and retrieved, which reduces the time it takes to perform queries and manage large datasets. It avoids issues like data duplication and redundancy.</a:t>
            </a:r>
          </a:p>
          <a:p>
            <a:endParaRPr lang="en-GB" dirty="0"/>
          </a:p>
          <a:p>
            <a:r>
              <a:rPr lang="en-GB" dirty="0"/>
              <a:t>Error Prevention:</a:t>
            </a:r>
          </a:p>
          <a:p>
            <a:r>
              <a:rPr lang="en-GB" dirty="0"/>
              <a:t>With a solid model, you can minimize human error during data entry by implementing constraints, like ensuring values in one column match those in another (foreign key constraints). It also helps avoid inconsistent or missing data.</a:t>
            </a:r>
          </a:p>
          <a:p>
            <a:endParaRPr lang="en-GB" dirty="0"/>
          </a:p>
          <a:p>
            <a:r>
              <a:rPr lang="en-GB" dirty="0"/>
              <a:t>Support for Business Logic:</a:t>
            </a:r>
          </a:p>
          <a:p>
            <a:r>
              <a:rPr lang="en-GB" dirty="0"/>
              <a:t>Data models help codify the business rules and relationships that exist in real-world scenarios. For example, a business rule could specify that an employee can only be assigned to one department at a time or that students cannot </a:t>
            </a:r>
            <a:r>
              <a:rPr lang="en-GB" dirty="0" err="1"/>
              <a:t>enroll</a:t>
            </a:r>
            <a:r>
              <a:rPr lang="en-GB" dirty="0"/>
              <a:t> in a course more than once.</a:t>
            </a:r>
          </a:p>
          <a:p>
            <a:endParaRPr lang="en-GB" dirty="0"/>
          </a:p>
          <a:p>
            <a:r>
              <a:rPr lang="en-GB" dirty="0"/>
              <a:t>Security:</a:t>
            </a:r>
          </a:p>
          <a:p>
            <a:r>
              <a:rPr lang="en-GB" dirty="0"/>
              <a:t>Data </a:t>
            </a:r>
            <a:r>
              <a:rPr lang="en-GB" dirty="0" err="1"/>
              <a:t>modeling</a:t>
            </a:r>
            <a:r>
              <a:rPr lang="en-GB" dirty="0"/>
              <a:t> also plays a role in data security by defining access rules and restrictions for different tables and fields within the database. It helps ensure sensitive data is protected from unauthorized access.</a:t>
            </a:r>
            <a:endParaRPr lang="en-ZA" dirty="0"/>
          </a:p>
        </p:txBody>
      </p:sp>
    </p:spTree>
    <p:extLst>
      <p:ext uri="{BB962C8B-B14F-4D97-AF65-F5344CB8AC3E}">
        <p14:creationId xmlns:p14="http://schemas.microsoft.com/office/powerpoint/2010/main" val="27222476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822E-3635-11E7-D937-5BE9AC7627DC}"/>
              </a:ext>
            </a:extLst>
          </p:cNvPr>
          <p:cNvSpPr>
            <a:spLocks noGrp="1"/>
          </p:cNvSpPr>
          <p:nvPr>
            <p:ph type="title"/>
          </p:nvPr>
        </p:nvSpPr>
        <p:spPr/>
        <p:txBody>
          <a:bodyPr/>
          <a:lstStyle/>
          <a:p>
            <a:r>
              <a:rPr lang="en-GB" b="1" dirty="0">
                <a:solidFill>
                  <a:schemeClr val="tx1"/>
                </a:solidFill>
                <a:latin typeface="Arial" panose="020B0604020202020204" pitchFamily="34" charset="0"/>
                <a:cs typeface="Arial" panose="020B0604020202020204" pitchFamily="34" charset="0"/>
              </a:rPr>
              <a:t>5. Key Concepts in Data </a:t>
            </a:r>
            <a:r>
              <a:rPr lang="en-GB" b="1" dirty="0" err="1">
                <a:solidFill>
                  <a:schemeClr val="tx1"/>
                </a:solidFill>
                <a:latin typeface="Arial" panose="020B0604020202020204" pitchFamily="34" charset="0"/>
                <a:cs typeface="Arial" panose="020B0604020202020204" pitchFamily="34" charset="0"/>
              </a:rPr>
              <a:t>Modeling</a:t>
            </a:r>
            <a:r>
              <a:rPr lang="en-GB" b="1" dirty="0">
                <a:solidFill>
                  <a:schemeClr val="tx1"/>
                </a:solidFill>
                <a:latin typeface="Arial" panose="020B0604020202020204" pitchFamily="34" charset="0"/>
                <a:cs typeface="Arial" panose="020B0604020202020204" pitchFamily="34" charset="0"/>
              </a:rPr>
              <a:t>:</a:t>
            </a:r>
            <a:endParaRPr lang="en-ZA" b="1" dirty="0"/>
          </a:p>
        </p:txBody>
      </p:sp>
      <p:sp>
        <p:nvSpPr>
          <p:cNvPr id="3" name="Text Placeholder 2">
            <a:extLst>
              <a:ext uri="{FF2B5EF4-FFF2-40B4-BE49-F238E27FC236}">
                <a16:creationId xmlns:a16="http://schemas.microsoft.com/office/drawing/2014/main" id="{7EA03851-5E54-E19B-21FB-78F9449A3B00}"/>
              </a:ext>
            </a:extLst>
          </p:cNvPr>
          <p:cNvSpPr>
            <a:spLocks noGrp="1"/>
          </p:cNvSpPr>
          <p:nvPr>
            <p:ph type="body" sz="quarter" idx="11"/>
          </p:nvPr>
        </p:nvSpPr>
        <p:spPr/>
        <p:txBody>
          <a:bodyPr>
            <a:normAutofit lnSpcReduction="10000"/>
          </a:bodyPr>
          <a:lstStyle/>
          <a:p>
            <a:r>
              <a:rPr lang="en-GB" dirty="0"/>
              <a:t>Entities:</a:t>
            </a:r>
          </a:p>
          <a:p>
            <a:r>
              <a:rPr lang="en-GB" dirty="0"/>
              <a:t>An entity represents a real-world object or concept in the database (e.g., students, employees, products). Each entity will have attributes (fields) associated with it.</a:t>
            </a:r>
          </a:p>
          <a:p>
            <a:endParaRPr lang="en-GB" dirty="0"/>
          </a:p>
          <a:p>
            <a:r>
              <a:rPr lang="en-GB" dirty="0"/>
              <a:t>Attributes:</a:t>
            </a:r>
          </a:p>
          <a:p>
            <a:r>
              <a:rPr lang="en-GB" dirty="0"/>
              <a:t>Attributes are the properties or characteristics of an entity (e.g., a student might have attributes like name, ID, age, and GPA).</a:t>
            </a:r>
          </a:p>
          <a:p>
            <a:endParaRPr lang="en-GB" dirty="0"/>
          </a:p>
          <a:p>
            <a:r>
              <a:rPr lang="en-GB" dirty="0"/>
              <a:t>Keys:</a:t>
            </a:r>
          </a:p>
          <a:p>
            <a:r>
              <a:rPr lang="en-GB" dirty="0"/>
              <a:t>Primary Key: A unique identifier for each record in a table.</a:t>
            </a:r>
          </a:p>
          <a:p>
            <a:r>
              <a:rPr lang="en-GB" dirty="0"/>
              <a:t>Foreign Key: A field in a table that links to the primary key of another table to establish relationships.</a:t>
            </a:r>
          </a:p>
          <a:p>
            <a:endParaRPr lang="en-GB" dirty="0"/>
          </a:p>
          <a:p>
            <a:r>
              <a:rPr lang="en-GB" dirty="0"/>
              <a:t>Relationships:</a:t>
            </a:r>
          </a:p>
          <a:p>
            <a:r>
              <a:rPr lang="en-GB" dirty="0"/>
              <a:t>A relationship represents how two entities are related to each other (e.g., a student </a:t>
            </a:r>
            <a:r>
              <a:rPr lang="en-GB" dirty="0" err="1"/>
              <a:t>enrolls</a:t>
            </a:r>
            <a:r>
              <a:rPr lang="en-GB" dirty="0"/>
              <a:t> in a course, an employee works in a department).</a:t>
            </a:r>
            <a:endParaRPr lang="en-ZA" dirty="0"/>
          </a:p>
        </p:txBody>
      </p:sp>
    </p:spTree>
    <p:extLst>
      <p:ext uri="{BB962C8B-B14F-4D97-AF65-F5344CB8AC3E}">
        <p14:creationId xmlns:p14="http://schemas.microsoft.com/office/powerpoint/2010/main" val="300682812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A3F8-6450-9442-D646-79CC44F64F6E}"/>
              </a:ext>
            </a:extLst>
          </p:cNvPr>
          <p:cNvSpPr>
            <a:spLocks noGrp="1"/>
          </p:cNvSpPr>
          <p:nvPr>
            <p:ph type="title"/>
          </p:nvPr>
        </p:nvSpPr>
        <p:spPr/>
        <p:txBody>
          <a:bodyPr/>
          <a:lstStyle/>
          <a:p>
            <a:r>
              <a:rPr lang="en-US" b="1" dirty="0">
                <a:solidFill>
                  <a:schemeClr val="tx1"/>
                </a:solidFill>
                <a:latin typeface="Arial" panose="020B0604020202020204" pitchFamily="34" charset="0"/>
                <a:cs typeface="Arial" panose="020B0604020202020204" pitchFamily="34" charset="0"/>
              </a:rPr>
              <a:t>6. Summary</a:t>
            </a:r>
            <a:endParaRPr lang="en-ZA" b="1" dirty="0"/>
          </a:p>
        </p:txBody>
      </p:sp>
      <p:sp>
        <p:nvSpPr>
          <p:cNvPr id="3" name="Text Placeholder 2">
            <a:extLst>
              <a:ext uri="{FF2B5EF4-FFF2-40B4-BE49-F238E27FC236}">
                <a16:creationId xmlns:a16="http://schemas.microsoft.com/office/drawing/2014/main" id="{28420173-E478-763E-C8D3-9A1CACC18EF2}"/>
              </a:ext>
            </a:extLst>
          </p:cNvPr>
          <p:cNvSpPr>
            <a:spLocks noGrp="1"/>
          </p:cNvSpPr>
          <p:nvPr>
            <p:ph type="body" sz="quarter" idx="11"/>
          </p:nvPr>
        </p:nvSpPr>
        <p:spPr/>
        <p:txBody>
          <a:bodyPr/>
          <a:lstStyle/>
          <a:p>
            <a:r>
              <a:rPr lang="en-GB" dirty="0"/>
              <a:t>Data </a:t>
            </a:r>
            <a:r>
              <a:rPr lang="en-GB" dirty="0" err="1"/>
              <a:t>modeling</a:t>
            </a:r>
            <a:r>
              <a:rPr lang="en-GB" dirty="0"/>
              <a:t> is an essential step in database design that helps to define the structure and relationships between data in a system. It provides the framework for organizing, storing, and retrieving data efficiently, ensuring data integrity and scalability. Understanding the different types of data models—hierarchical, network, and relational—enables database designers to choose the most appropriate model for the application at hand. By establishing a clear and logical structure for data, data </a:t>
            </a:r>
            <a:r>
              <a:rPr lang="en-GB" dirty="0" err="1"/>
              <a:t>modeling</a:t>
            </a:r>
            <a:r>
              <a:rPr lang="en-GB" dirty="0"/>
              <a:t> makes it easier to manage and utilize information across various applications and systems.</a:t>
            </a:r>
            <a:endParaRPr lang="en-ZA" dirty="0"/>
          </a:p>
        </p:txBody>
      </p:sp>
    </p:spTree>
    <p:extLst>
      <p:ext uri="{BB962C8B-B14F-4D97-AF65-F5344CB8AC3E}">
        <p14:creationId xmlns:p14="http://schemas.microsoft.com/office/powerpoint/2010/main" val="269585586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0661-F959-9BDB-67A6-F93CF83E410B}"/>
              </a:ext>
            </a:extLst>
          </p:cNvPr>
          <p:cNvSpPr>
            <a:spLocks noGrp="1"/>
          </p:cNvSpPr>
          <p:nvPr>
            <p:ph type="title"/>
          </p:nvPr>
        </p:nvSpPr>
        <p:spPr/>
        <p:txBody>
          <a:bodyPr/>
          <a:lstStyle/>
          <a:p>
            <a:r>
              <a:rPr lang="en-US" b="1" dirty="0">
                <a:solidFill>
                  <a:schemeClr val="tx1"/>
                </a:solidFill>
                <a:latin typeface="Arial" panose="020B0604020202020204" pitchFamily="34" charset="0"/>
                <a:cs typeface="Arial" panose="020B0604020202020204" pitchFamily="34" charset="0"/>
              </a:rPr>
              <a:t>7. Activity</a:t>
            </a:r>
            <a:endParaRPr lang="en-ZA" b="1" dirty="0"/>
          </a:p>
        </p:txBody>
      </p:sp>
      <p:sp>
        <p:nvSpPr>
          <p:cNvPr id="3" name="Text Placeholder 2">
            <a:extLst>
              <a:ext uri="{FF2B5EF4-FFF2-40B4-BE49-F238E27FC236}">
                <a16:creationId xmlns:a16="http://schemas.microsoft.com/office/drawing/2014/main" id="{AEEC9226-37F0-801B-4022-1AB85D5B40E1}"/>
              </a:ext>
            </a:extLst>
          </p:cNvPr>
          <p:cNvSpPr>
            <a:spLocks noGrp="1"/>
          </p:cNvSpPr>
          <p:nvPr>
            <p:ph type="body" sz="quarter" idx="11"/>
          </p:nvPr>
        </p:nvSpPr>
        <p:spPr/>
        <p:txBody>
          <a:bodyPr/>
          <a:lstStyle/>
          <a:p>
            <a:r>
              <a:rPr lang="en-ZA" dirty="0"/>
              <a:t>Application/Scenario-based Question:</a:t>
            </a:r>
          </a:p>
          <a:p>
            <a:endParaRPr lang="en-ZA" dirty="0"/>
          </a:p>
          <a:p>
            <a:r>
              <a:rPr lang="en-GB" dirty="0"/>
              <a:t>Imagine you are designing a database for a university. Describe how you would structure the data using the relational model, including tables for students, courses, and </a:t>
            </a:r>
            <a:r>
              <a:rPr lang="en-GB" dirty="0" err="1"/>
              <a:t>enrollments</a:t>
            </a:r>
            <a:r>
              <a:rPr lang="en-GB" dirty="0"/>
              <a:t>.</a:t>
            </a:r>
            <a:endParaRPr lang="en-ZA" dirty="0"/>
          </a:p>
          <a:p>
            <a:endParaRPr lang="en-ZA" dirty="0"/>
          </a:p>
          <a:p>
            <a:endParaRPr lang="en-ZA" dirty="0"/>
          </a:p>
        </p:txBody>
      </p:sp>
    </p:spTree>
    <p:extLst>
      <p:ext uri="{BB962C8B-B14F-4D97-AF65-F5344CB8AC3E}">
        <p14:creationId xmlns:p14="http://schemas.microsoft.com/office/powerpoint/2010/main" val="41678695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CAE1-845D-F590-E296-0B1DCE9625F9}"/>
              </a:ext>
            </a:extLst>
          </p:cNvPr>
          <p:cNvSpPr>
            <a:spLocks noGrp="1"/>
          </p:cNvSpPr>
          <p:nvPr>
            <p:ph type="title"/>
          </p:nvPr>
        </p:nvSpPr>
        <p:spPr/>
        <p:txBody>
          <a:bodyPr/>
          <a:lstStyle/>
          <a:p>
            <a:r>
              <a:rPr lang="en-ZA" dirty="0" err="1"/>
              <a:t>sOLUTION</a:t>
            </a:r>
            <a:endParaRPr lang="en-ZA" dirty="0"/>
          </a:p>
        </p:txBody>
      </p:sp>
      <p:sp>
        <p:nvSpPr>
          <p:cNvPr id="3" name="Text Placeholder 2">
            <a:extLst>
              <a:ext uri="{FF2B5EF4-FFF2-40B4-BE49-F238E27FC236}">
                <a16:creationId xmlns:a16="http://schemas.microsoft.com/office/drawing/2014/main" id="{43830FFA-84FB-4A41-45EE-04FF8D5AED92}"/>
              </a:ext>
            </a:extLst>
          </p:cNvPr>
          <p:cNvSpPr>
            <a:spLocks noGrp="1"/>
          </p:cNvSpPr>
          <p:nvPr>
            <p:ph type="body" sz="quarter" idx="11"/>
          </p:nvPr>
        </p:nvSpPr>
        <p:spPr/>
        <p:txBody>
          <a:bodyPr/>
          <a:lstStyle/>
          <a:p>
            <a:r>
              <a:rPr lang="en-GB" dirty="0"/>
              <a:t>Students Table: This table would store information about students (</a:t>
            </a:r>
            <a:r>
              <a:rPr lang="en-GB" dirty="0" err="1"/>
              <a:t>StudentID</a:t>
            </a:r>
            <a:r>
              <a:rPr lang="en-GB" dirty="0"/>
              <a:t>, Name, Age, etc.), with </a:t>
            </a:r>
            <a:r>
              <a:rPr lang="en-GB" dirty="0" err="1"/>
              <a:t>StudentID</a:t>
            </a:r>
            <a:r>
              <a:rPr lang="en-GB" dirty="0"/>
              <a:t> as the primary key.</a:t>
            </a:r>
          </a:p>
          <a:p>
            <a:r>
              <a:rPr lang="en-GB" dirty="0"/>
              <a:t>Courses Table: This table would store information about courses (</a:t>
            </a:r>
            <a:r>
              <a:rPr lang="en-GB" dirty="0" err="1"/>
              <a:t>CourseID</a:t>
            </a:r>
            <a:r>
              <a:rPr lang="en-GB" dirty="0"/>
              <a:t>, </a:t>
            </a:r>
            <a:r>
              <a:rPr lang="en-GB" dirty="0" err="1"/>
              <a:t>CourseName</a:t>
            </a:r>
            <a:r>
              <a:rPr lang="en-GB" dirty="0"/>
              <a:t>, etc.), with </a:t>
            </a:r>
            <a:r>
              <a:rPr lang="en-GB" dirty="0" err="1"/>
              <a:t>CourseID</a:t>
            </a:r>
            <a:r>
              <a:rPr lang="en-GB" dirty="0"/>
              <a:t> as the primary key.</a:t>
            </a:r>
          </a:p>
          <a:p>
            <a:r>
              <a:rPr lang="en-GB" dirty="0" err="1"/>
              <a:t>Enrollments</a:t>
            </a:r>
            <a:r>
              <a:rPr lang="en-GB" dirty="0"/>
              <a:t> Table: This table would link students to courses (</a:t>
            </a:r>
            <a:r>
              <a:rPr lang="en-GB" dirty="0" err="1"/>
              <a:t>StudentID</a:t>
            </a:r>
            <a:r>
              <a:rPr lang="en-GB" dirty="0"/>
              <a:t>, </a:t>
            </a:r>
            <a:r>
              <a:rPr lang="en-GB" dirty="0" err="1"/>
              <a:t>CourseID</a:t>
            </a:r>
            <a:r>
              <a:rPr lang="en-GB" dirty="0"/>
              <a:t>), with a composite key made up of </a:t>
            </a:r>
            <a:r>
              <a:rPr lang="en-GB" dirty="0" err="1"/>
              <a:t>StudentID</a:t>
            </a:r>
            <a:r>
              <a:rPr lang="en-GB" dirty="0"/>
              <a:t> and </a:t>
            </a:r>
            <a:r>
              <a:rPr lang="en-GB" dirty="0" err="1"/>
              <a:t>CourseID</a:t>
            </a:r>
            <a:r>
              <a:rPr lang="en-GB" dirty="0"/>
              <a:t>. </a:t>
            </a:r>
            <a:r>
              <a:rPr lang="en-GB" dirty="0" err="1"/>
              <a:t>StudentID</a:t>
            </a:r>
            <a:r>
              <a:rPr lang="en-GB" dirty="0"/>
              <a:t> is a foreign key referencing the Students table, and </a:t>
            </a:r>
            <a:r>
              <a:rPr lang="en-GB" dirty="0" err="1"/>
              <a:t>CourseID</a:t>
            </a:r>
            <a:r>
              <a:rPr lang="en-GB" dirty="0"/>
              <a:t> is a foreign key referencing the Courses table.</a:t>
            </a:r>
            <a:endParaRPr lang="en-ZA" dirty="0"/>
          </a:p>
        </p:txBody>
      </p:sp>
    </p:spTree>
    <p:extLst>
      <p:ext uri="{BB962C8B-B14F-4D97-AF65-F5344CB8AC3E}">
        <p14:creationId xmlns:p14="http://schemas.microsoft.com/office/powerpoint/2010/main" val="223622748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485D-9504-7CCB-7A54-7630FB8A8B42}"/>
              </a:ext>
            </a:extLst>
          </p:cNvPr>
          <p:cNvSpPr>
            <a:spLocks noGrp="1"/>
          </p:cNvSpPr>
          <p:nvPr>
            <p:ph type="title"/>
          </p:nvPr>
        </p:nvSpPr>
        <p:spPr/>
        <p:txBody>
          <a:bodyPr/>
          <a:lstStyle/>
          <a:p>
            <a:r>
              <a:rPr lang="en-GB" sz="4400" b="0" i="0" dirty="0">
                <a:effectLst/>
                <a:latin typeface="Arial" panose="020B0604020202020204" pitchFamily="34" charset="0"/>
                <a:cs typeface="Arial" panose="020B0604020202020204" pitchFamily="34" charset="0"/>
              </a:rPr>
              <a:t>Data modelling and logical database design</a:t>
            </a:r>
            <a:br>
              <a:rPr lang="en-GB" sz="4400" b="0" i="0" dirty="0">
                <a:effectLst/>
                <a:latin typeface="Arial" panose="020B0604020202020204" pitchFamily="34" charset="0"/>
                <a:cs typeface="Arial" panose="020B0604020202020204" pitchFamily="34" charset="0"/>
              </a:rPr>
            </a:br>
            <a:br>
              <a:rPr lang="en-GB" sz="4400" b="0" i="0" dirty="0">
                <a:effectLst/>
                <a:latin typeface="Arial" panose="020B0604020202020204" pitchFamily="34" charset="0"/>
                <a:cs typeface="Arial" panose="020B0604020202020204" pitchFamily="34" charset="0"/>
              </a:rPr>
            </a:br>
            <a:r>
              <a:rPr lang="en-GB" sz="4400" b="0" i="0" dirty="0">
                <a:effectLst/>
                <a:latin typeface="Arial" panose="020B0604020202020204" pitchFamily="34" charset="0"/>
                <a:cs typeface="Arial" panose="020B0604020202020204" pitchFamily="34" charset="0"/>
              </a:rPr>
              <a:t>Lesson 1: Data Modelling</a:t>
            </a:r>
            <a:endParaRPr lang="en-ZA"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65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F940-87C5-236A-DA02-06E58BD72E87}"/>
              </a:ext>
            </a:extLst>
          </p:cNvPr>
          <p:cNvSpPr>
            <a:spLocks noGrp="1"/>
          </p:cNvSpPr>
          <p:nvPr>
            <p:ph type="title"/>
          </p:nvPr>
        </p:nvSpPr>
        <p:spPr/>
        <p:txBody>
          <a:bodyPr/>
          <a:lstStyle/>
          <a:p>
            <a:r>
              <a:rPr lang="en-GB" b="1" dirty="0"/>
              <a:t>Objective:</a:t>
            </a:r>
            <a:endParaRPr lang="en-ZA" dirty="0"/>
          </a:p>
        </p:txBody>
      </p:sp>
      <p:sp>
        <p:nvSpPr>
          <p:cNvPr id="3" name="Text Placeholder 2">
            <a:extLst>
              <a:ext uri="{FF2B5EF4-FFF2-40B4-BE49-F238E27FC236}">
                <a16:creationId xmlns:a16="http://schemas.microsoft.com/office/drawing/2014/main" id="{D798A92C-68E3-6F5A-28E7-E8ABE1F39965}"/>
              </a:ext>
            </a:extLst>
          </p:cNvPr>
          <p:cNvSpPr>
            <a:spLocks noGrp="1"/>
          </p:cNvSpPr>
          <p:nvPr>
            <p:ph type="body" sz="quarter" idx="11"/>
          </p:nvPr>
        </p:nvSpPr>
        <p:spPr/>
        <p:txBody>
          <a:bodyPr>
            <a:normAutofit/>
          </a:bodyPr>
          <a:lstStyle/>
          <a:p>
            <a:pPr>
              <a:buFont typeface="Arial" panose="020B0604020202020204" pitchFamily="34" charset="0"/>
              <a:buChar char="•"/>
            </a:pPr>
            <a:r>
              <a:rPr lang="en-GB" sz="4400" dirty="0">
                <a:latin typeface="Arial" panose="020B0604020202020204" pitchFamily="34" charset="0"/>
                <a:cs typeface="Arial" panose="020B0604020202020204" pitchFamily="34" charset="0"/>
              </a:rPr>
              <a:t>Understand the importance and process of data modelling in database design.</a:t>
            </a:r>
          </a:p>
          <a:p>
            <a:pPr>
              <a:buFont typeface="Arial" panose="020B0604020202020204" pitchFamily="34" charset="0"/>
              <a:buChar char="•"/>
            </a:pPr>
            <a:r>
              <a:rPr lang="en-GB" sz="4400" dirty="0">
                <a:latin typeface="Arial" panose="020B0604020202020204" pitchFamily="34" charset="0"/>
                <a:cs typeface="Arial" panose="020B0604020202020204" pitchFamily="34" charset="0"/>
              </a:rPr>
              <a:t>Learn the various types of data models.</a:t>
            </a:r>
          </a:p>
          <a:p>
            <a:endParaRPr lang="en-ZA"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2358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D965-3B17-8FC6-517E-4DE2CD16F8F7}"/>
              </a:ext>
            </a:extLst>
          </p:cNvPr>
          <p:cNvSpPr>
            <a:spLocks noGrp="1"/>
          </p:cNvSpPr>
          <p:nvPr>
            <p:ph type="title"/>
          </p:nvPr>
        </p:nvSpPr>
        <p:spPr/>
        <p:txBody>
          <a:bodyPr/>
          <a:lstStyle/>
          <a:p>
            <a:r>
              <a:rPr lang="en-ZA" b="1" dirty="0">
                <a:solidFill>
                  <a:schemeClr val="tx1"/>
                </a:solidFill>
              </a:rPr>
              <a:t>Content</a:t>
            </a:r>
          </a:p>
        </p:txBody>
      </p:sp>
      <p:sp>
        <p:nvSpPr>
          <p:cNvPr id="3" name="Text Placeholder 2">
            <a:extLst>
              <a:ext uri="{FF2B5EF4-FFF2-40B4-BE49-F238E27FC236}">
                <a16:creationId xmlns:a16="http://schemas.microsoft.com/office/drawing/2014/main" id="{617B17DB-6467-189D-211D-18D3A96D330E}"/>
              </a:ext>
            </a:extLst>
          </p:cNvPr>
          <p:cNvSpPr>
            <a:spLocks noGrp="1"/>
          </p:cNvSpPr>
          <p:nvPr>
            <p:ph type="body" sz="quarter" idx="11"/>
          </p:nvPr>
        </p:nvSpPr>
        <p:spPr/>
        <p:txBody>
          <a:bodyPr>
            <a:normAutofit/>
          </a:bodyPr>
          <a:lstStyle/>
          <a:p>
            <a:pPr marL="742950" indent="-742950">
              <a:buAutoNum type="arabicPeriod"/>
            </a:pPr>
            <a:r>
              <a:rPr lang="en-ZA" dirty="0">
                <a:solidFill>
                  <a:schemeClr val="tx1"/>
                </a:solidFill>
                <a:latin typeface="Arial" panose="020B0604020202020204" pitchFamily="34" charset="0"/>
                <a:cs typeface="Arial" panose="020B0604020202020204" pitchFamily="34" charset="0"/>
              </a:rPr>
              <a:t>What is Data </a:t>
            </a:r>
            <a:r>
              <a:rPr lang="en-ZA" dirty="0" err="1">
                <a:solidFill>
                  <a:schemeClr val="tx1"/>
                </a:solidFill>
                <a:latin typeface="Arial" panose="020B0604020202020204" pitchFamily="34" charset="0"/>
                <a:cs typeface="Arial" panose="020B0604020202020204" pitchFamily="34" charset="0"/>
              </a:rPr>
              <a:t>Modeling</a:t>
            </a:r>
            <a:r>
              <a:rPr lang="en-ZA" dirty="0">
                <a:solidFill>
                  <a:schemeClr val="tx1"/>
                </a:solidFill>
                <a:latin typeface="Arial" panose="020B0604020202020204" pitchFamily="34" charset="0"/>
                <a:cs typeface="Arial" panose="020B0604020202020204" pitchFamily="34" charset="0"/>
              </a:rPr>
              <a:t>?</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GB" dirty="0">
                <a:solidFill>
                  <a:schemeClr val="tx1"/>
                </a:solidFill>
                <a:latin typeface="Arial" panose="020B0604020202020204" pitchFamily="34" charset="0"/>
                <a:cs typeface="Arial" panose="020B0604020202020204" pitchFamily="34" charset="0"/>
              </a:rPr>
              <a:t>Why is Data </a:t>
            </a:r>
            <a:r>
              <a:rPr lang="en-GB" dirty="0" err="1">
                <a:solidFill>
                  <a:schemeClr val="tx1"/>
                </a:solidFill>
                <a:latin typeface="Arial" panose="020B0604020202020204" pitchFamily="34" charset="0"/>
                <a:cs typeface="Arial" panose="020B0604020202020204" pitchFamily="34" charset="0"/>
              </a:rPr>
              <a:t>Modeling</a:t>
            </a:r>
            <a:r>
              <a:rPr lang="en-GB" dirty="0">
                <a:solidFill>
                  <a:schemeClr val="tx1"/>
                </a:solidFill>
                <a:latin typeface="Arial" panose="020B0604020202020204" pitchFamily="34" charset="0"/>
                <a:cs typeface="Arial" panose="020B0604020202020204" pitchFamily="34" charset="0"/>
              </a:rPr>
              <a:t> Important?</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ZA" dirty="0">
                <a:solidFill>
                  <a:schemeClr val="tx1"/>
                </a:solidFill>
                <a:latin typeface="Arial" panose="020B0604020202020204" pitchFamily="34" charset="0"/>
                <a:cs typeface="Arial" panose="020B0604020202020204" pitchFamily="34" charset="0"/>
              </a:rPr>
              <a:t>Types of Data Models:</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GB" dirty="0">
                <a:solidFill>
                  <a:schemeClr val="tx1"/>
                </a:solidFill>
                <a:latin typeface="Arial" panose="020B0604020202020204" pitchFamily="34" charset="0"/>
                <a:cs typeface="Arial" panose="020B0604020202020204" pitchFamily="34" charset="0"/>
              </a:rPr>
              <a:t>Why Data </a:t>
            </a:r>
            <a:r>
              <a:rPr lang="en-GB" dirty="0" err="1">
                <a:solidFill>
                  <a:schemeClr val="tx1"/>
                </a:solidFill>
                <a:latin typeface="Arial" panose="020B0604020202020204" pitchFamily="34" charset="0"/>
                <a:cs typeface="Arial" panose="020B0604020202020204" pitchFamily="34" charset="0"/>
              </a:rPr>
              <a:t>Modeling</a:t>
            </a:r>
            <a:r>
              <a:rPr lang="en-GB" dirty="0">
                <a:solidFill>
                  <a:schemeClr val="tx1"/>
                </a:solidFill>
                <a:latin typeface="Arial" panose="020B0604020202020204" pitchFamily="34" charset="0"/>
                <a:cs typeface="Arial" panose="020B0604020202020204" pitchFamily="34" charset="0"/>
              </a:rPr>
              <a:t> is Crucial in Database Design:</a:t>
            </a:r>
            <a:endParaRPr lang="en-US" dirty="0">
              <a:solidFill>
                <a:schemeClr val="tx1"/>
              </a:solidFill>
              <a:latin typeface="Arial" panose="020B0604020202020204" pitchFamily="34" charset="0"/>
              <a:cs typeface="Arial" panose="020B0604020202020204" pitchFamily="34" charset="0"/>
            </a:endParaRPr>
          </a:p>
          <a:p>
            <a:pPr marL="742950" indent="-742950">
              <a:buFontTx/>
              <a:buAutoNum type="arabicPeriod"/>
            </a:pPr>
            <a:r>
              <a:rPr lang="en-GB" dirty="0">
                <a:solidFill>
                  <a:schemeClr val="tx1"/>
                </a:solidFill>
                <a:latin typeface="Arial" panose="020B0604020202020204" pitchFamily="34" charset="0"/>
                <a:cs typeface="Arial" panose="020B0604020202020204" pitchFamily="34" charset="0"/>
              </a:rPr>
              <a:t>Key Concepts in Data </a:t>
            </a:r>
            <a:r>
              <a:rPr lang="en-GB" dirty="0" err="1">
                <a:solidFill>
                  <a:schemeClr val="tx1"/>
                </a:solidFill>
                <a:latin typeface="Arial" panose="020B0604020202020204" pitchFamily="34" charset="0"/>
                <a:cs typeface="Arial" panose="020B0604020202020204" pitchFamily="34" charset="0"/>
              </a:rPr>
              <a:t>Modeling</a:t>
            </a:r>
            <a:r>
              <a:rPr lang="en-GB" dirty="0">
                <a:solidFill>
                  <a:schemeClr val="tx1"/>
                </a:solidFill>
                <a:latin typeface="Arial" panose="020B0604020202020204" pitchFamily="34" charset="0"/>
                <a:cs typeface="Arial" panose="020B0604020202020204" pitchFamily="34" charset="0"/>
              </a:rPr>
              <a:t>:</a:t>
            </a:r>
          </a:p>
          <a:p>
            <a:pPr marL="742950" indent="-742950">
              <a:buAutoNum type="arabicPeriod"/>
            </a:pPr>
            <a:r>
              <a:rPr lang="en-US" dirty="0">
                <a:solidFill>
                  <a:schemeClr val="tx1"/>
                </a:solidFill>
                <a:latin typeface="Arial" panose="020B0604020202020204" pitchFamily="34" charset="0"/>
                <a:cs typeface="Arial" panose="020B0604020202020204" pitchFamily="34" charset="0"/>
              </a:rPr>
              <a:t>Summary</a:t>
            </a:r>
          </a:p>
          <a:p>
            <a:pPr marL="742950" indent="-742950">
              <a:buAutoNum type="arabicPeriod"/>
            </a:pPr>
            <a:r>
              <a:rPr lang="en-US" dirty="0">
                <a:solidFill>
                  <a:schemeClr val="tx1"/>
                </a:solidFill>
                <a:latin typeface="Arial" panose="020B0604020202020204" pitchFamily="34" charset="0"/>
                <a:cs typeface="Arial" panose="020B0604020202020204" pitchFamily="34" charset="0"/>
              </a:rPr>
              <a:t>Activity</a:t>
            </a:r>
          </a:p>
          <a:p>
            <a:pPr marL="742950" indent="-742950">
              <a:buAutoNum type="arabicPeriod"/>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3197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0D8CA6-DA6A-F9BB-10F9-191FB65746F2}"/>
              </a:ext>
            </a:extLst>
          </p:cNvPr>
          <p:cNvSpPr>
            <a:spLocks noGrp="1"/>
          </p:cNvSpPr>
          <p:nvPr>
            <p:ph type="body" sz="quarter" idx="11"/>
          </p:nvPr>
        </p:nvSpPr>
        <p:spPr>
          <a:xfrm>
            <a:off x="1722745" y="3712577"/>
            <a:ext cx="21003066" cy="7825943"/>
          </a:xfrm>
        </p:spPr>
        <p:txBody>
          <a:bodyPr/>
          <a:lstStyle/>
          <a:p>
            <a:r>
              <a:rPr lang="en-GB" b="1" dirty="0"/>
              <a:t>Data </a:t>
            </a:r>
            <a:r>
              <a:rPr lang="en-GB" b="1" dirty="0" err="1"/>
              <a:t>modeling</a:t>
            </a:r>
            <a:r>
              <a:rPr lang="en-GB" dirty="0"/>
              <a:t> is the process of designing the structure of a database. It involves defining how data is connected, stored, and used by applications. The goal of data </a:t>
            </a:r>
            <a:r>
              <a:rPr lang="en-GB" dirty="0" err="1"/>
              <a:t>modeling</a:t>
            </a:r>
            <a:r>
              <a:rPr lang="en-GB" dirty="0"/>
              <a:t> is to create a framework where data is organized in a way that is meaningful and accessible to users while ensuring the efficient retrieval and storage of that data.</a:t>
            </a:r>
          </a:p>
          <a:p>
            <a:r>
              <a:rPr lang="en-GB" dirty="0"/>
              <a:t>The </a:t>
            </a:r>
            <a:r>
              <a:rPr lang="en-GB" b="1" dirty="0"/>
              <a:t>primary purpose</a:t>
            </a:r>
            <a:r>
              <a:rPr lang="en-GB" dirty="0"/>
              <a:t> of data </a:t>
            </a:r>
            <a:r>
              <a:rPr lang="en-GB" dirty="0" err="1"/>
              <a:t>modeling</a:t>
            </a:r>
            <a:r>
              <a:rPr lang="en-GB" dirty="0"/>
              <a:t> is to ensure that the data system is structured logically, minimizing redundancy, ensuring consistency, and enabling scalability. Essentially, it acts as a </a:t>
            </a:r>
            <a:r>
              <a:rPr lang="en-GB" b="1" dirty="0"/>
              <a:t>blueprint</a:t>
            </a:r>
            <a:r>
              <a:rPr lang="en-GB" dirty="0"/>
              <a:t> for how data will be handled in the database management system (DBMS).</a:t>
            </a:r>
          </a:p>
          <a:p>
            <a:endParaRPr lang="en-ZA" dirty="0"/>
          </a:p>
        </p:txBody>
      </p:sp>
      <p:sp>
        <p:nvSpPr>
          <p:cNvPr id="3" name="Title 2">
            <a:extLst>
              <a:ext uri="{FF2B5EF4-FFF2-40B4-BE49-F238E27FC236}">
                <a16:creationId xmlns:a16="http://schemas.microsoft.com/office/drawing/2014/main" id="{53DA4E00-7690-214D-1618-3E681B02E15A}"/>
              </a:ext>
            </a:extLst>
          </p:cNvPr>
          <p:cNvSpPr>
            <a:spLocks noGrp="1"/>
          </p:cNvSpPr>
          <p:nvPr>
            <p:ph type="title"/>
          </p:nvPr>
        </p:nvSpPr>
        <p:spPr/>
        <p:txBody>
          <a:bodyPr/>
          <a:lstStyle/>
          <a:p>
            <a:r>
              <a:rPr lang="en-ZA" b="1" dirty="0">
                <a:solidFill>
                  <a:schemeClr val="tx1"/>
                </a:solidFill>
                <a:latin typeface="Arial" panose="020B0604020202020204" pitchFamily="34" charset="0"/>
                <a:cs typeface="Arial" panose="020B0604020202020204" pitchFamily="34" charset="0"/>
              </a:rPr>
              <a:t>1. What is Data </a:t>
            </a:r>
            <a:r>
              <a:rPr lang="en-ZA" b="1" dirty="0" err="1">
                <a:solidFill>
                  <a:schemeClr val="tx1"/>
                </a:solidFill>
                <a:latin typeface="Arial" panose="020B0604020202020204" pitchFamily="34" charset="0"/>
                <a:cs typeface="Arial" panose="020B0604020202020204" pitchFamily="34" charset="0"/>
              </a:rPr>
              <a:t>Modeling</a:t>
            </a:r>
            <a:r>
              <a:rPr lang="en-ZA" b="1" dirty="0">
                <a:solidFill>
                  <a:schemeClr val="tx1"/>
                </a:solidFill>
                <a:latin typeface="Arial" panose="020B0604020202020204" pitchFamily="34" charset="0"/>
                <a:cs typeface="Arial" panose="020B0604020202020204" pitchFamily="34" charset="0"/>
              </a:rPr>
              <a:t>?</a:t>
            </a:r>
            <a:endParaRPr lang="en-ZA" b="1" dirty="0"/>
          </a:p>
        </p:txBody>
      </p:sp>
    </p:spTree>
    <p:extLst>
      <p:ext uri="{BB962C8B-B14F-4D97-AF65-F5344CB8AC3E}">
        <p14:creationId xmlns:p14="http://schemas.microsoft.com/office/powerpoint/2010/main" val="31683455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3EB87-E5E8-B436-9F11-250EBE5BEE73}"/>
              </a:ext>
            </a:extLst>
          </p:cNvPr>
          <p:cNvSpPr>
            <a:spLocks noGrp="1"/>
          </p:cNvSpPr>
          <p:nvPr>
            <p:ph type="title"/>
          </p:nvPr>
        </p:nvSpPr>
        <p:spPr/>
        <p:txBody>
          <a:bodyPr/>
          <a:lstStyle/>
          <a:p>
            <a:r>
              <a:rPr lang="en-GB" b="1" dirty="0">
                <a:solidFill>
                  <a:schemeClr val="tx1"/>
                </a:solidFill>
                <a:latin typeface="Arial" panose="020B0604020202020204" pitchFamily="34" charset="0"/>
                <a:cs typeface="Arial" panose="020B0604020202020204" pitchFamily="34" charset="0"/>
              </a:rPr>
              <a:t>2. Why is Data </a:t>
            </a:r>
            <a:r>
              <a:rPr lang="en-GB" b="1" dirty="0" err="1">
                <a:solidFill>
                  <a:schemeClr val="tx1"/>
                </a:solidFill>
                <a:latin typeface="Arial" panose="020B0604020202020204" pitchFamily="34" charset="0"/>
                <a:cs typeface="Arial" panose="020B0604020202020204" pitchFamily="34" charset="0"/>
              </a:rPr>
              <a:t>Modeling</a:t>
            </a:r>
            <a:r>
              <a:rPr lang="en-GB" b="1" dirty="0">
                <a:solidFill>
                  <a:schemeClr val="tx1"/>
                </a:solidFill>
                <a:latin typeface="Arial" panose="020B0604020202020204" pitchFamily="34" charset="0"/>
                <a:cs typeface="Arial" panose="020B0604020202020204" pitchFamily="34" charset="0"/>
              </a:rPr>
              <a:t> Important?</a:t>
            </a:r>
            <a:endParaRPr lang="en-ZA" b="1" dirty="0"/>
          </a:p>
        </p:txBody>
      </p:sp>
      <p:sp>
        <p:nvSpPr>
          <p:cNvPr id="3" name="Text Placeholder 2">
            <a:extLst>
              <a:ext uri="{FF2B5EF4-FFF2-40B4-BE49-F238E27FC236}">
                <a16:creationId xmlns:a16="http://schemas.microsoft.com/office/drawing/2014/main" id="{FFC42AE6-A5E5-EB25-76A6-1F785A4EC6D3}"/>
              </a:ext>
            </a:extLst>
          </p:cNvPr>
          <p:cNvSpPr>
            <a:spLocks noGrp="1"/>
          </p:cNvSpPr>
          <p:nvPr>
            <p:ph type="body" sz="quarter" idx="11"/>
          </p:nvPr>
        </p:nvSpPr>
        <p:spPr/>
        <p:txBody>
          <a:bodyPr>
            <a:normAutofit fontScale="92500"/>
          </a:bodyPr>
          <a:lstStyle/>
          <a:p>
            <a:r>
              <a:rPr lang="en-GB" b="1" dirty="0"/>
              <a:t>Why is Data </a:t>
            </a:r>
            <a:r>
              <a:rPr lang="en-GB" b="1" dirty="0" err="1"/>
              <a:t>Modeling</a:t>
            </a:r>
            <a:r>
              <a:rPr lang="en-GB" b="1" dirty="0"/>
              <a:t> Important?</a:t>
            </a:r>
          </a:p>
          <a:p>
            <a:pPr>
              <a:buFont typeface="+mj-lt"/>
              <a:buAutoNum type="arabicPeriod"/>
            </a:pPr>
            <a:r>
              <a:rPr lang="en-GB" b="1" dirty="0"/>
              <a:t>Consistency</a:t>
            </a:r>
            <a:r>
              <a:rPr lang="en-GB" dirty="0"/>
              <a:t>:</a:t>
            </a:r>
          </a:p>
          <a:p>
            <a:pPr marL="742950" lvl="1" indent="-285750">
              <a:buFont typeface="+mj-lt"/>
              <a:buAutoNum type="arabicPeriod"/>
            </a:pPr>
            <a:r>
              <a:rPr lang="en-GB" dirty="0"/>
              <a:t>Data models enforce data types, relationships, and integrity rules. This ensures that data conforms to the desired format and that all data elements are related in a meaningful way, reducing errors and inconsistencies.</a:t>
            </a:r>
          </a:p>
          <a:p>
            <a:pPr>
              <a:buFont typeface="+mj-lt"/>
              <a:buAutoNum type="arabicPeriod"/>
            </a:pPr>
            <a:r>
              <a:rPr lang="en-GB" b="1" dirty="0"/>
              <a:t>Efficiency</a:t>
            </a:r>
            <a:r>
              <a:rPr lang="en-GB" dirty="0"/>
              <a:t>:</a:t>
            </a:r>
          </a:p>
          <a:p>
            <a:pPr marL="742950" lvl="1" indent="-285750">
              <a:buFont typeface="+mj-lt"/>
              <a:buAutoNum type="arabicPeriod"/>
            </a:pPr>
            <a:r>
              <a:rPr lang="en-GB" dirty="0"/>
              <a:t>By organizing data logically, data models enhance the efficiency of retrieving and manipulating data. Optimizing the structure leads to faster queries and improved performance.</a:t>
            </a:r>
          </a:p>
          <a:p>
            <a:pPr>
              <a:buFont typeface="+mj-lt"/>
              <a:buAutoNum type="arabicPeriod"/>
            </a:pPr>
            <a:r>
              <a:rPr lang="en-GB" b="1" dirty="0"/>
              <a:t>Scalability</a:t>
            </a:r>
            <a:r>
              <a:rPr lang="en-GB" dirty="0"/>
              <a:t>:</a:t>
            </a:r>
          </a:p>
          <a:p>
            <a:pPr marL="742950" lvl="1" indent="-285750">
              <a:buFont typeface="+mj-lt"/>
              <a:buAutoNum type="arabicPeriod"/>
            </a:pPr>
            <a:r>
              <a:rPr lang="en-GB" dirty="0"/>
              <a:t>A well-designed data model can scale with increasing data volumes or more complex relationships between entities, ensuring that the system can grow without compromising performance.</a:t>
            </a:r>
          </a:p>
          <a:p>
            <a:pPr>
              <a:buFont typeface="+mj-lt"/>
              <a:buAutoNum type="arabicPeriod"/>
            </a:pPr>
            <a:r>
              <a:rPr lang="en-GB" b="1" dirty="0"/>
              <a:t>Data Integrity</a:t>
            </a:r>
            <a:r>
              <a:rPr lang="en-GB" dirty="0"/>
              <a:t>:</a:t>
            </a:r>
          </a:p>
          <a:p>
            <a:pPr marL="742950" lvl="1" indent="-285750">
              <a:buFont typeface="+mj-lt"/>
              <a:buAutoNum type="arabicPeriod"/>
            </a:pPr>
            <a:r>
              <a:rPr lang="en-GB" dirty="0"/>
              <a:t>Ensuring the accuracy and reliability of data is essential. Data </a:t>
            </a:r>
            <a:r>
              <a:rPr lang="en-GB" dirty="0" err="1"/>
              <a:t>modeling</a:t>
            </a:r>
            <a:r>
              <a:rPr lang="en-GB" dirty="0"/>
              <a:t> ensures that constraints, rules, and relationships are in place to enforce data accuracy, preventing issues like duplication or data corruption.</a:t>
            </a:r>
          </a:p>
          <a:p>
            <a:endParaRPr lang="en-ZA" dirty="0"/>
          </a:p>
        </p:txBody>
      </p:sp>
    </p:spTree>
    <p:extLst>
      <p:ext uri="{BB962C8B-B14F-4D97-AF65-F5344CB8AC3E}">
        <p14:creationId xmlns:p14="http://schemas.microsoft.com/office/powerpoint/2010/main" val="22549561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5A8A2-7542-B5C4-95CD-79948A7F6883}"/>
              </a:ext>
            </a:extLst>
          </p:cNvPr>
          <p:cNvSpPr>
            <a:spLocks noGrp="1"/>
          </p:cNvSpPr>
          <p:nvPr>
            <p:ph type="title"/>
          </p:nvPr>
        </p:nvSpPr>
        <p:spPr/>
        <p:txBody>
          <a:bodyPr/>
          <a:lstStyle/>
          <a:p>
            <a:r>
              <a:rPr lang="en-ZA" b="1" dirty="0">
                <a:solidFill>
                  <a:schemeClr val="tx1"/>
                </a:solidFill>
                <a:latin typeface="Arial" panose="020B0604020202020204" pitchFamily="34" charset="0"/>
                <a:cs typeface="Arial" panose="020B0604020202020204" pitchFamily="34" charset="0"/>
              </a:rPr>
              <a:t>3.Types of Data Models:</a:t>
            </a:r>
            <a:endParaRPr lang="en-ZA" b="1" dirty="0"/>
          </a:p>
        </p:txBody>
      </p:sp>
      <p:sp>
        <p:nvSpPr>
          <p:cNvPr id="3" name="Text Placeholder 2">
            <a:extLst>
              <a:ext uri="{FF2B5EF4-FFF2-40B4-BE49-F238E27FC236}">
                <a16:creationId xmlns:a16="http://schemas.microsoft.com/office/drawing/2014/main" id="{4CAD898A-2C55-4ED3-D4BB-27F86A2A2591}"/>
              </a:ext>
            </a:extLst>
          </p:cNvPr>
          <p:cNvSpPr>
            <a:spLocks noGrp="1"/>
          </p:cNvSpPr>
          <p:nvPr>
            <p:ph type="body" sz="quarter" idx="11"/>
          </p:nvPr>
        </p:nvSpPr>
        <p:spPr/>
        <p:txBody>
          <a:bodyPr>
            <a:normAutofit fontScale="92500"/>
          </a:bodyPr>
          <a:lstStyle/>
          <a:p>
            <a:r>
              <a:rPr lang="en-GB" b="1" dirty="0"/>
              <a:t>Hierarchical Model</a:t>
            </a:r>
          </a:p>
          <a:p>
            <a:pPr>
              <a:buFont typeface="Arial" panose="020B0604020202020204" pitchFamily="34" charset="0"/>
              <a:buChar char="•"/>
            </a:pPr>
            <a:r>
              <a:rPr lang="en-GB" b="1" dirty="0"/>
              <a:t>Structure</a:t>
            </a:r>
            <a:r>
              <a:rPr lang="en-GB" dirty="0"/>
              <a:t>:</a:t>
            </a:r>
          </a:p>
          <a:p>
            <a:pPr marL="742950" lvl="1" indent="-285750">
              <a:buFont typeface="Arial" panose="020B0604020202020204" pitchFamily="34" charset="0"/>
              <a:buChar char="•"/>
            </a:pPr>
            <a:r>
              <a:rPr lang="en-GB" dirty="0"/>
              <a:t>Data is organized in a tree-like structure, where each data element (record) has a </a:t>
            </a:r>
            <a:r>
              <a:rPr lang="en-GB" b="1" dirty="0"/>
              <a:t>parent-child</a:t>
            </a:r>
            <a:r>
              <a:rPr lang="en-GB" dirty="0"/>
              <a:t> relationship with other records.</a:t>
            </a:r>
          </a:p>
          <a:p>
            <a:pPr marL="742950" lvl="1" indent="-285750">
              <a:buFont typeface="Arial" panose="020B0604020202020204" pitchFamily="34" charset="0"/>
              <a:buChar char="•"/>
            </a:pPr>
            <a:r>
              <a:rPr lang="en-GB" dirty="0"/>
              <a:t>The root of the tree represents a starting point, and each child record only has one parent (except for the root).</a:t>
            </a:r>
          </a:p>
          <a:p>
            <a:pPr>
              <a:buFont typeface="Arial" panose="020B0604020202020204" pitchFamily="34" charset="0"/>
              <a:buChar char="•"/>
            </a:pPr>
            <a:r>
              <a:rPr lang="en-GB" b="1" dirty="0"/>
              <a:t>Characteristics</a:t>
            </a:r>
            <a:r>
              <a:rPr lang="en-GB" dirty="0"/>
              <a:t>:</a:t>
            </a:r>
          </a:p>
          <a:p>
            <a:pPr marL="742950" lvl="1" indent="-285750">
              <a:buFont typeface="Arial" panose="020B0604020202020204" pitchFamily="34" charset="0"/>
              <a:buChar char="•"/>
            </a:pPr>
            <a:r>
              <a:rPr lang="en-GB" dirty="0"/>
              <a:t>One-to-many relationships: Each record has one parent, but it can have multiple children.</a:t>
            </a:r>
          </a:p>
          <a:p>
            <a:pPr marL="742950" lvl="1" indent="-285750">
              <a:buFont typeface="Arial" panose="020B0604020202020204" pitchFamily="34" charset="0"/>
              <a:buChar char="•"/>
            </a:pPr>
            <a:r>
              <a:rPr lang="en-GB" dirty="0"/>
              <a:t>Data is stored in nodes, and the relationships between the data are represented as edges in the tree.</a:t>
            </a:r>
          </a:p>
          <a:p>
            <a:pPr>
              <a:buFont typeface="Arial" panose="020B0604020202020204" pitchFamily="34" charset="0"/>
              <a:buChar char="•"/>
            </a:pPr>
            <a:r>
              <a:rPr lang="en-GB" b="1" dirty="0"/>
              <a:t>Example</a:t>
            </a:r>
            <a:r>
              <a:rPr lang="en-GB" dirty="0"/>
              <a:t>:</a:t>
            </a:r>
          </a:p>
          <a:p>
            <a:pPr marL="742950" lvl="1" indent="-285750">
              <a:buFont typeface="Arial" panose="020B0604020202020204" pitchFamily="34" charset="0"/>
              <a:buChar char="•"/>
            </a:pPr>
            <a:r>
              <a:rPr lang="en-GB" dirty="0"/>
              <a:t>A company’s organizational chart. The root might represent the CEO, and child records represent department heads, with further children representing employees in those departments.</a:t>
            </a:r>
          </a:p>
          <a:p>
            <a:pPr>
              <a:buFont typeface="Arial" panose="020B0604020202020204" pitchFamily="34" charset="0"/>
              <a:buChar char="•"/>
            </a:pPr>
            <a:r>
              <a:rPr lang="en-GB" b="1" dirty="0"/>
              <a:t>Use Cases</a:t>
            </a:r>
            <a:r>
              <a:rPr lang="en-GB" dirty="0"/>
              <a:t>:</a:t>
            </a:r>
          </a:p>
          <a:p>
            <a:pPr marL="742950" lvl="1" indent="-285750">
              <a:buFont typeface="Arial" panose="020B0604020202020204" pitchFamily="34" charset="0"/>
              <a:buChar char="•"/>
            </a:pPr>
            <a:r>
              <a:rPr lang="en-GB" dirty="0"/>
              <a:t>Early database management systems (DBMS) like </a:t>
            </a:r>
            <a:r>
              <a:rPr lang="en-GB" b="1" dirty="0"/>
              <a:t>IBM’s IMS</a:t>
            </a:r>
            <a:r>
              <a:rPr lang="en-GB" dirty="0"/>
              <a:t> used the hierarchical model to organize data.</a:t>
            </a:r>
          </a:p>
          <a:p>
            <a:pPr marL="742950" lvl="1" indent="-285750">
              <a:buFont typeface="Arial" panose="020B0604020202020204" pitchFamily="34" charset="0"/>
              <a:buChar char="•"/>
            </a:pPr>
            <a:r>
              <a:rPr lang="en-GB" dirty="0"/>
              <a:t>This model works well when data has a clear hierarchical structure, such as file systems or organizational charts.</a:t>
            </a:r>
          </a:p>
          <a:p>
            <a:endParaRPr lang="en-ZA" dirty="0"/>
          </a:p>
        </p:txBody>
      </p:sp>
    </p:spTree>
    <p:extLst>
      <p:ext uri="{BB962C8B-B14F-4D97-AF65-F5344CB8AC3E}">
        <p14:creationId xmlns:p14="http://schemas.microsoft.com/office/powerpoint/2010/main" val="4582351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50B940-199A-2952-E5F7-C279D86A0D53}"/>
              </a:ext>
            </a:extLst>
          </p:cNvPr>
          <p:cNvSpPr>
            <a:spLocks noGrp="1"/>
          </p:cNvSpPr>
          <p:nvPr>
            <p:ph type="body" sz="quarter" idx="11"/>
          </p:nvPr>
        </p:nvSpPr>
        <p:spPr/>
        <p:txBody>
          <a:bodyPr>
            <a:normAutofit fontScale="92500" lnSpcReduction="20000"/>
          </a:bodyPr>
          <a:lstStyle/>
          <a:p>
            <a:r>
              <a:rPr lang="en-GB" b="1" dirty="0"/>
              <a:t>Network Model</a:t>
            </a:r>
          </a:p>
          <a:p>
            <a:pPr>
              <a:buFont typeface="Arial" panose="020B0604020202020204" pitchFamily="34" charset="0"/>
              <a:buChar char="•"/>
            </a:pPr>
            <a:r>
              <a:rPr lang="en-GB" b="1" dirty="0"/>
              <a:t>Structure</a:t>
            </a:r>
            <a:r>
              <a:rPr lang="en-GB" dirty="0"/>
              <a:t>:</a:t>
            </a:r>
          </a:p>
          <a:p>
            <a:pPr marL="742950" lvl="1" indent="-285750">
              <a:buFont typeface="Arial" panose="020B0604020202020204" pitchFamily="34" charset="0"/>
              <a:buChar char="•"/>
            </a:pPr>
            <a:r>
              <a:rPr lang="en-GB" dirty="0"/>
              <a:t>Data is organized into a graph-like structure, allowing more complex relationships between records.</a:t>
            </a:r>
          </a:p>
          <a:p>
            <a:pPr marL="742950" lvl="1" indent="-285750">
              <a:buFont typeface="Arial" panose="020B0604020202020204" pitchFamily="34" charset="0"/>
              <a:buChar char="•"/>
            </a:pPr>
            <a:r>
              <a:rPr lang="en-GB" dirty="0"/>
              <a:t>Unlike the hierarchical model, records can have </a:t>
            </a:r>
            <a:r>
              <a:rPr lang="en-GB" b="1" dirty="0"/>
              <a:t>multiple parents</a:t>
            </a:r>
            <a:r>
              <a:rPr lang="en-GB" dirty="0"/>
              <a:t>, forming a graph rather than a tree.</a:t>
            </a:r>
          </a:p>
          <a:p>
            <a:pPr>
              <a:buFont typeface="Arial" panose="020B0604020202020204" pitchFamily="34" charset="0"/>
              <a:buChar char="•"/>
            </a:pPr>
            <a:r>
              <a:rPr lang="en-GB" b="1" dirty="0"/>
              <a:t>Characteristics</a:t>
            </a:r>
            <a:r>
              <a:rPr lang="en-GB" dirty="0"/>
              <a:t>:</a:t>
            </a:r>
          </a:p>
          <a:p>
            <a:pPr marL="742950" lvl="1" indent="-285750">
              <a:buFont typeface="Arial" panose="020B0604020202020204" pitchFamily="34" charset="0"/>
              <a:buChar char="•"/>
            </a:pPr>
            <a:r>
              <a:rPr lang="en-GB" dirty="0"/>
              <a:t>Many-to-many relationships: Records can be linked in multiple ways. For instance, a student can </a:t>
            </a:r>
            <a:r>
              <a:rPr lang="en-GB" dirty="0" err="1"/>
              <a:t>enroll</a:t>
            </a:r>
            <a:r>
              <a:rPr lang="en-GB" dirty="0"/>
              <a:t> in many courses, and a course can have many students.</a:t>
            </a:r>
          </a:p>
          <a:p>
            <a:pPr marL="742950" lvl="1" indent="-285750">
              <a:buFont typeface="Arial" panose="020B0604020202020204" pitchFamily="34" charset="0"/>
              <a:buChar char="•"/>
            </a:pPr>
            <a:r>
              <a:rPr lang="en-GB" dirty="0"/>
              <a:t>More flexible than the hierarchical model, allowing data to be more interconnected.</a:t>
            </a:r>
          </a:p>
          <a:p>
            <a:pPr>
              <a:buFont typeface="Arial" panose="020B0604020202020204" pitchFamily="34" charset="0"/>
              <a:buChar char="•"/>
            </a:pPr>
            <a:r>
              <a:rPr lang="en-GB" b="1" dirty="0"/>
              <a:t>Example</a:t>
            </a:r>
            <a:r>
              <a:rPr lang="en-GB" dirty="0"/>
              <a:t>:</a:t>
            </a:r>
          </a:p>
          <a:p>
            <a:pPr marL="742950" lvl="1" indent="-285750">
              <a:buFont typeface="Arial" panose="020B0604020202020204" pitchFamily="34" charset="0"/>
              <a:buChar char="•"/>
            </a:pPr>
            <a:r>
              <a:rPr lang="en-GB" dirty="0"/>
              <a:t>A student-course database where a student can be enrolled in multiple courses, and each course can have multiple students.</a:t>
            </a:r>
          </a:p>
          <a:p>
            <a:pPr marL="742950" lvl="1" indent="-285750">
              <a:buFont typeface="Arial" panose="020B0604020202020204" pitchFamily="34" charset="0"/>
              <a:buChar char="•"/>
            </a:pPr>
            <a:r>
              <a:rPr lang="en-GB" dirty="0"/>
              <a:t>Think of an </a:t>
            </a:r>
            <a:r>
              <a:rPr lang="en-GB" b="1" dirty="0"/>
              <a:t>address book</a:t>
            </a:r>
            <a:r>
              <a:rPr lang="en-GB" dirty="0"/>
              <a:t> where an individual can have multiple phone numbers and email addresses.</a:t>
            </a:r>
          </a:p>
          <a:p>
            <a:pPr>
              <a:buFont typeface="Arial" panose="020B0604020202020204" pitchFamily="34" charset="0"/>
              <a:buChar char="•"/>
            </a:pPr>
            <a:r>
              <a:rPr lang="en-GB" b="1" dirty="0"/>
              <a:t>Use Cases</a:t>
            </a:r>
            <a:r>
              <a:rPr lang="en-GB" dirty="0"/>
              <a:t>:</a:t>
            </a:r>
          </a:p>
          <a:p>
            <a:pPr marL="742950" lvl="1" indent="-285750">
              <a:buFont typeface="Arial" panose="020B0604020202020204" pitchFamily="34" charset="0"/>
              <a:buChar char="•"/>
            </a:pPr>
            <a:r>
              <a:rPr lang="en-GB" dirty="0"/>
              <a:t>Early DBMS systems like </a:t>
            </a:r>
            <a:r>
              <a:rPr lang="en-GB" b="1" dirty="0"/>
              <a:t>IDS (Integrated Data Store)</a:t>
            </a:r>
            <a:r>
              <a:rPr lang="en-GB" dirty="0"/>
              <a:t> used the network model.</a:t>
            </a:r>
          </a:p>
          <a:p>
            <a:pPr marL="742950" lvl="1" indent="-285750">
              <a:buFont typeface="Arial" panose="020B0604020202020204" pitchFamily="34" charset="0"/>
              <a:buChar char="•"/>
            </a:pPr>
            <a:r>
              <a:rPr lang="en-GB" dirty="0"/>
              <a:t>The network model was useful when the relationships between data entities were complex, and there were many-to-many relationships to represent.</a:t>
            </a:r>
          </a:p>
          <a:p>
            <a:endParaRPr lang="en-ZA" dirty="0"/>
          </a:p>
        </p:txBody>
      </p:sp>
    </p:spTree>
    <p:extLst>
      <p:ext uri="{BB962C8B-B14F-4D97-AF65-F5344CB8AC3E}">
        <p14:creationId xmlns:p14="http://schemas.microsoft.com/office/powerpoint/2010/main" val="27316413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1E6D9C9-F557-5A6E-48A3-12AA228071B1}"/>
              </a:ext>
            </a:extLst>
          </p:cNvPr>
          <p:cNvSpPr>
            <a:spLocks noGrp="1"/>
          </p:cNvSpPr>
          <p:nvPr>
            <p:ph type="body" sz="quarter" idx="11"/>
          </p:nvPr>
        </p:nvSpPr>
        <p:spPr/>
        <p:txBody>
          <a:bodyPr>
            <a:normAutofit fontScale="70000" lnSpcReduction="20000"/>
          </a:bodyPr>
          <a:lstStyle/>
          <a:p>
            <a:r>
              <a:rPr lang="en-GB" b="1" dirty="0"/>
              <a:t>Relational Model</a:t>
            </a:r>
          </a:p>
          <a:p>
            <a:pPr>
              <a:buFont typeface="Arial" panose="020B0604020202020204" pitchFamily="34" charset="0"/>
              <a:buChar char="•"/>
            </a:pPr>
            <a:r>
              <a:rPr lang="en-GB" b="1" dirty="0"/>
              <a:t>Structure</a:t>
            </a:r>
            <a:r>
              <a:rPr lang="en-GB" dirty="0"/>
              <a:t>:</a:t>
            </a:r>
          </a:p>
          <a:p>
            <a:pPr marL="742950" lvl="1" indent="-285750">
              <a:buFont typeface="Arial" panose="020B0604020202020204" pitchFamily="34" charset="0"/>
              <a:buChar char="•"/>
            </a:pPr>
            <a:r>
              <a:rPr lang="en-GB" dirty="0"/>
              <a:t>Data is organized into </a:t>
            </a:r>
            <a:r>
              <a:rPr lang="en-GB" b="1" dirty="0"/>
              <a:t>tables</a:t>
            </a:r>
            <a:r>
              <a:rPr lang="en-GB" dirty="0"/>
              <a:t> (also called relations), with each table consisting of rows and columns.</a:t>
            </a:r>
          </a:p>
          <a:p>
            <a:pPr marL="742950" lvl="1" indent="-285750">
              <a:buFont typeface="Arial" panose="020B0604020202020204" pitchFamily="34" charset="0"/>
              <a:buChar char="•"/>
            </a:pPr>
            <a:r>
              <a:rPr lang="en-GB" dirty="0"/>
              <a:t>Tables are linked together using </a:t>
            </a:r>
            <a:r>
              <a:rPr lang="en-GB" b="1" dirty="0"/>
              <a:t>keys</a:t>
            </a:r>
            <a:r>
              <a:rPr lang="en-GB" dirty="0"/>
              <a:t> (primary keys and foreign keys) to represent relationships between different data entities.</a:t>
            </a:r>
          </a:p>
          <a:p>
            <a:pPr>
              <a:buFont typeface="Arial" panose="020B0604020202020204" pitchFamily="34" charset="0"/>
              <a:buChar char="•"/>
            </a:pPr>
            <a:r>
              <a:rPr lang="en-GB" b="1" dirty="0"/>
              <a:t>Characteristics</a:t>
            </a:r>
            <a:r>
              <a:rPr lang="en-GB" dirty="0"/>
              <a:t>:</a:t>
            </a:r>
          </a:p>
          <a:p>
            <a:pPr marL="742950" lvl="1" indent="-285750">
              <a:buFont typeface="Arial" panose="020B0604020202020204" pitchFamily="34" charset="0"/>
              <a:buChar char="•"/>
            </a:pPr>
            <a:r>
              <a:rPr lang="en-GB" b="1" dirty="0"/>
              <a:t>Data Integrity</a:t>
            </a:r>
            <a:r>
              <a:rPr lang="en-GB" dirty="0"/>
              <a:t>: The relational model enforces integrity rules such as </a:t>
            </a:r>
            <a:r>
              <a:rPr lang="en-GB" b="1" dirty="0"/>
              <a:t>referential integrity</a:t>
            </a:r>
            <a:r>
              <a:rPr lang="en-GB" dirty="0"/>
              <a:t> (ensuring foreign keys match primary keys) and </a:t>
            </a:r>
            <a:r>
              <a:rPr lang="en-GB" b="1" dirty="0"/>
              <a:t>domain integrity</a:t>
            </a:r>
            <a:r>
              <a:rPr lang="en-GB" dirty="0"/>
              <a:t> (ensuring data types and ranges are valid).</a:t>
            </a:r>
          </a:p>
          <a:p>
            <a:pPr marL="742950" lvl="1" indent="-285750">
              <a:buFont typeface="Arial" panose="020B0604020202020204" pitchFamily="34" charset="0"/>
              <a:buChar char="•"/>
            </a:pPr>
            <a:r>
              <a:rPr lang="en-GB" b="1" dirty="0"/>
              <a:t>Normalization</a:t>
            </a:r>
            <a:r>
              <a:rPr lang="en-GB" dirty="0"/>
              <a:t>: A process of organizing data to minimize redundancy (e.g., breaking down tables into smaller ones) and ensuring data integrity.</a:t>
            </a:r>
          </a:p>
          <a:p>
            <a:pPr marL="742950" lvl="1" indent="-285750">
              <a:buFont typeface="Arial" panose="020B0604020202020204" pitchFamily="34" charset="0"/>
              <a:buChar char="•"/>
            </a:pPr>
            <a:r>
              <a:rPr lang="en-GB" b="1" dirty="0"/>
              <a:t>Flexibility</a:t>
            </a:r>
            <a:r>
              <a:rPr lang="en-GB" dirty="0"/>
              <a:t>: The relational model is highly flexible and can represent a wide variety of relationships between tables.</a:t>
            </a:r>
          </a:p>
          <a:p>
            <a:pPr>
              <a:buFont typeface="Arial" panose="020B0604020202020204" pitchFamily="34" charset="0"/>
              <a:buChar char="•"/>
            </a:pPr>
            <a:r>
              <a:rPr lang="en-GB" b="1" dirty="0"/>
              <a:t>Example</a:t>
            </a:r>
            <a:r>
              <a:rPr lang="en-GB" dirty="0"/>
              <a:t>:</a:t>
            </a:r>
          </a:p>
          <a:p>
            <a:pPr marL="742950" lvl="1" indent="-285750">
              <a:buFont typeface="Arial" panose="020B0604020202020204" pitchFamily="34" charset="0"/>
              <a:buChar char="•"/>
            </a:pPr>
            <a:r>
              <a:rPr lang="en-GB" dirty="0"/>
              <a:t>A student-course system where:</a:t>
            </a:r>
          </a:p>
          <a:p>
            <a:pPr marL="1143000" lvl="2" indent="-228600">
              <a:buFont typeface="Arial" panose="020B0604020202020204" pitchFamily="34" charset="0"/>
              <a:buChar char="•"/>
            </a:pPr>
            <a:r>
              <a:rPr lang="en-GB" dirty="0"/>
              <a:t>There is a table for </a:t>
            </a:r>
            <a:r>
              <a:rPr lang="en-GB" b="1" dirty="0"/>
              <a:t>students</a:t>
            </a:r>
            <a:r>
              <a:rPr lang="en-GB" dirty="0"/>
              <a:t> (with columns for ID, name, etc.)</a:t>
            </a:r>
          </a:p>
          <a:p>
            <a:pPr marL="1143000" lvl="2" indent="-228600">
              <a:buFont typeface="Arial" panose="020B0604020202020204" pitchFamily="34" charset="0"/>
              <a:buChar char="•"/>
            </a:pPr>
            <a:r>
              <a:rPr lang="en-GB" dirty="0"/>
              <a:t>A table for </a:t>
            </a:r>
            <a:r>
              <a:rPr lang="en-GB" b="1" dirty="0"/>
              <a:t>courses</a:t>
            </a:r>
            <a:r>
              <a:rPr lang="en-GB" dirty="0"/>
              <a:t> (with columns for course ID, course name, etc.)</a:t>
            </a:r>
          </a:p>
          <a:p>
            <a:pPr marL="1143000" lvl="2" indent="-228600">
              <a:buFont typeface="Arial" panose="020B0604020202020204" pitchFamily="34" charset="0"/>
              <a:buChar char="•"/>
            </a:pPr>
            <a:r>
              <a:rPr lang="en-GB" dirty="0"/>
              <a:t>A linking table (</a:t>
            </a:r>
            <a:r>
              <a:rPr lang="en-GB" b="1" dirty="0" err="1"/>
              <a:t>enrollments</a:t>
            </a:r>
            <a:r>
              <a:rPr lang="en-GB" dirty="0"/>
              <a:t>) to connect students with the courses they are enrolled in.</a:t>
            </a:r>
          </a:p>
          <a:p>
            <a:pPr>
              <a:buFont typeface="Arial" panose="020B0604020202020204" pitchFamily="34" charset="0"/>
              <a:buChar char="•"/>
            </a:pPr>
            <a:r>
              <a:rPr lang="en-GB" b="1" dirty="0"/>
              <a:t>Use Cases</a:t>
            </a:r>
            <a:r>
              <a:rPr lang="en-GB" dirty="0"/>
              <a:t>:</a:t>
            </a:r>
          </a:p>
          <a:p>
            <a:pPr marL="742950" lvl="1" indent="-285750">
              <a:buFont typeface="Arial" panose="020B0604020202020204" pitchFamily="34" charset="0"/>
              <a:buChar char="•"/>
            </a:pPr>
            <a:r>
              <a:rPr lang="en-GB" dirty="0"/>
              <a:t>The </a:t>
            </a:r>
            <a:r>
              <a:rPr lang="en-GB" b="1" dirty="0"/>
              <a:t>most widely used data model</a:t>
            </a:r>
            <a:r>
              <a:rPr lang="en-GB" dirty="0"/>
              <a:t> today, used in modern </a:t>
            </a:r>
            <a:r>
              <a:rPr lang="en-GB" b="1" dirty="0"/>
              <a:t>relational database management systems (RDBMS)</a:t>
            </a:r>
            <a:r>
              <a:rPr lang="en-GB" dirty="0"/>
              <a:t> like MySQL, PostgreSQL, Microsoft SQL Server, and Oracle.</a:t>
            </a:r>
          </a:p>
          <a:p>
            <a:pPr marL="742950" lvl="1" indent="-285750">
              <a:buFont typeface="Arial" panose="020B0604020202020204" pitchFamily="34" charset="0"/>
              <a:buChar char="•"/>
            </a:pPr>
            <a:r>
              <a:rPr lang="en-GB" dirty="0"/>
              <a:t>It is the foundation for most enterprise-level applications, including customer relationship management (CRM) systems, banking systems, and content management systems (CMS).</a:t>
            </a:r>
          </a:p>
          <a:p>
            <a:endParaRPr lang="en-ZA" dirty="0"/>
          </a:p>
        </p:txBody>
      </p:sp>
    </p:spTree>
    <p:extLst>
      <p:ext uri="{BB962C8B-B14F-4D97-AF65-F5344CB8AC3E}">
        <p14:creationId xmlns:p14="http://schemas.microsoft.com/office/powerpoint/2010/main" val="256428403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Estelle</DisplayName>
        <AccountId>49</AccountId>
        <AccountType/>
      </UserInfo>
      <UserInfo>
        <DisplayName>Heino Gallowitz</DisplayName>
        <AccountId>67</AccountId>
        <AccountType/>
      </UserInfo>
      <UserInfo>
        <DisplayName>Amelia Blom</DisplayName>
        <AccountId>35</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B146ED-9640-4E6D-A757-4DA40DB34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0d9c13-3fa8-4c46-bb81-32a948587a0b"/>
    <ds:schemaRef ds:uri="278422d3-3646-4865-8717-6c44b94eb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A9D798-552E-412B-81A4-147A54248997}">
  <ds:schemaRefs>
    <ds:schemaRef ds:uri="cb8895df-c8a0-45c7-8fc6-557d3eae41af"/>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 ds:uri="0cb3eb33-1d70-4244-8ae4-b1f279a642ca"/>
    <ds:schemaRef ds:uri="http://schemas.openxmlformats.org/package/2006/metadata/core-properties"/>
    <ds:schemaRef ds:uri="http://www.w3.org/XML/1998/namespace"/>
    <ds:schemaRef ds:uri="http://purl.org/dc/dcmitype/"/>
    <ds:schemaRef ds:uri="278422d3-3646-4865-8717-6c44b94ebf2e"/>
  </ds:schemaRefs>
</ds:datastoreItem>
</file>

<file path=customXml/itemProps3.xml><?xml version="1.0" encoding="utf-8"?>
<ds:datastoreItem xmlns:ds="http://schemas.openxmlformats.org/officeDocument/2006/customXml" ds:itemID="{842CFFC2-78A8-4251-86A2-20B3A3C08C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1486</Words>
  <Application>Microsoft Office PowerPoint</Application>
  <PresentationFormat>Custom</PresentationFormat>
  <Paragraphs>104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Brandon Grotesque Bold</vt:lpstr>
      <vt:lpstr>Brandon Grotesque Regular</vt:lpstr>
      <vt:lpstr>Wingdings</vt:lpstr>
      <vt:lpstr>Brandon Grotesque Medium</vt:lpstr>
      <vt:lpstr>Helvetica Neue</vt:lpstr>
      <vt:lpstr>Brandon Grotesque Light</vt:lpstr>
      <vt:lpstr>Arial</vt:lpstr>
      <vt:lpstr>White</vt:lpstr>
      <vt:lpstr>PowerPoint Presentation</vt:lpstr>
      <vt:lpstr>Data modelling and logical database design  Lesson 1: Data Modelling</vt:lpstr>
      <vt:lpstr>Objective:</vt:lpstr>
      <vt:lpstr>Content</vt:lpstr>
      <vt:lpstr>1. What is Data Modeling?</vt:lpstr>
      <vt:lpstr>2. Why is Data Modeling Important?</vt:lpstr>
      <vt:lpstr>3.Types of Data Models:</vt:lpstr>
      <vt:lpstr>PowerPoint Presentation</vt:lpstr>
      <vt:lpstr>PowerPoint Presentation</vt:lpstr>
      <vt:lpstr>4. Why Data Modelling is Crucial in Database Design:</vt:lpstr>
      <vt:lpstr>5. Key Concepts in Data Modeling:</vt:lpstr>
      <vt:lpstr>6. Summary</vt:lpstr>
      <vt:lpstr>7. Activity</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Marcus Lamola (STADIO - Bellville)</cp:lastModifiedBy>
  <cp:revision>1118</cp:revision>
  <cp:lastPrinted>2019-08-20T11:14:22Z</cp:lastPrinted>
  <dcterms:modified xsi:type="dcterms:W3CDTF">2025-03-18T09:05:02Z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