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820" r:id="rId5"/>
    <p:sldId id="904" r:id="rId6"/>
    <p:sldId id="903" r:id="rId7"/>
    <p:sldId id="873" r:id="rId8"/>
    <p:sldId id="905" r:id="rId9"/>
    <p:sldId id="915" r:id="rId10"/>
    <p:sldId id="916" r:id="rId11"/>
    <p:sldId id="917" r:id="rId12"/>
    <p:sldId id="918" r:id="rId13"/>
    <p:sldId id="919" r:id="rId14"/>
    <p:sldId id="920" r:id="rId15"/>
    <p:sldId id="921" r:id="rId16"/>
    <p:sldId id="922" r:id="rId17"/>
    <p:sldId id="923" r:id="rId18"/>
    <p:sldId id="924" r:id="rId19"/>
    <p:sldId id="925" r:id="rId20"/>
    <p:sldId id="926" r:id="rId21"/>
    <p:sldId id="927" r:id="rId22"/>
    <p:sldId id="928" r:id="rId23"/>
    <p:sldId id="913" r:id="rId24"/>
    <p:sldId id="929" r:id="rId25"/>
    <p:sldId id="930" r:id="rId26"/>
    <p:sldId id="931" r:id="rId27"/>
    <p:sldId id="932" r:id="rId28"/>
    <p:sldId id="845" r:id="rId29"/>
  </p:sldIdLst>
  <p:sldSz cx="24384000" cy="13716000"/>
  <p:notesSz cx="6797675" cy="9926638"/>
  <p:embeddedFontLst>
    <p:embeddedFont>
      <p:font typeface="Brandon Grotesque Bold" panose="020B0803020203060202" charset="0"/>
      <p:regular r:id="rId32"/>
      <p:bold r:id="rId33"/>
      <p:italic r:id="rId34"/>
      <p:boldItalic r:id="rId35"/>
    </p:embeddedFont>
    <p:embeddedFont>
      <p:font typeface="Brandon Grotesque Light" panose="020B0303020203060202" charset="0"/>
      <p:regular r:id="rId36"/>
      <p:italic r:id="rId37"/>
    </p:embeddedFont>
    <p:embeddedFont>
      <p:font typeface="Brandon Grotesque Regular" panose="020B0503020203060202" charset="0"/>
      <p:regular r:id="rId38"/>
      <p:italic r:id="rId39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85B"/>
    <a:srgbClr val="1779A0"/>
    <a:srgbClr val="207DA0"/>
    <a:srgbClr val="98C93C"/>
    <a:srgbClr val="FFCF00"/>
    <a:srgbClr val="C7AA23"/>
    <a:srgbClr val="0083CA"/>
    <a:srgbClr val="AB2940"/>
    <a:srgbClr val="D3D3D3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A3F02-51B3-4E8C-984B-0EBF1DBF6BD8}" v="6" dt="2020-11-03T07:40:04.892"/>
    <p1510:client id="{EBDCEA45-9893-469E-B74F-777CEF735019}" v="1" dt="2019-08-20T12:02:25.6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5026" autoAdjust="0"/>
  </p:normalViewPr>
  <p:slideViewPr>
    <p:cSldViewPr snapToObjects="1">
      <p:cViewPr varScale="1">
        <p:scale>
          <a:sx n="30" d="100"/>
          <a:sy n="30" d="100"/>
        </p:scale>
        <p:origin x="884" y="24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 dirty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 dirty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 dirty="0"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 dirty="0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 dirty="0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 dirty="0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 dirty="0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 dirty="0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 dirty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  <a:endParaRPr lang="en-ZA" dirty="0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 dirty="0"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 dirty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  <a:endParaRPr lang="en-ZA" dirty="0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88880" y="8010128"/>
            <a:ext cx="21003065" cy="2016224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DBS152 – Introduction to Database</a:t>
            </a:r>
          </a:p>
          <a:p>
            <a:r>
              <a:rPr lang="en-US" sz="6000" dirty="0">
                <a:solidFill>
                  <a:schemeClr val="bg1"/>
                </a:solidFill>
              </a:rPr>
              <a:t>Week 2: Lesson 3</a:t>
            </a:r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85A7E-7085-B498-3E2D-EB9634AF3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AC458-A893-BF6F-FB9C-A834E354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128" y="5633864"/>
            <a:ext cx="13898240" cy="39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898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E143-1952-2E53-D331-34259D6E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Foreign Key (FK):</a:t>
            </a:r>
          </a:p>
          <a:p>
            <a:endParaRPr lang="en-GB" dirty="0"/>
          </a:p>
          <a:p>
            <a:r>
              <a:rPr lang="en-GB" dirty="0"/>
              <a:t>A foreign key is a field in one table that is used to reference the primary key of another table. This establishes a relationship between the two tables.</a:t>
            </a:r>
          </a:p>
          <a:p>
            <a:endParaRPr lang="en-GB" dirty="0"/>
          </a:p>
          <a:p>
            <a:r>
              <a:rPr lang="en-GB" dirty="0"/>
              <a:t>The foreign key helps to maintain referential integrity—ensuring that data is consistent and related across tables.</a:t>
            </a:r>
          </a:p>
          <a:p>
            <a:r>
              <a:rPr lang="en-GB" dirty="0"/>
              <a:t>Example: In a Courses table, </a:t>
            </a:r>
            <a:r>
              <a:rPr lang="en-GB" dirty="0" err="1"/>
              <a:t>Student_ID</a:t>
            </a:r>
            <a:r>
              <a:rPr lang="en-GB" dirty="0"/>
              <a:t> could be a foreign key that links to the </a:t>
            </a:r>
            <a:r>
              <a:rPr lang="en-GB" dirty="0" err="1"/>
              <a:t>Student_ID</a:t>
            </a:r>
            <a:r>
              <a:rPr lang="en-GB" dirty="0"/>
              <a:t> in the Students table, showing which student is enrolled in which course.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41513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A118-12F3-0FEE-9BAE-ADBC449920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Normalization:</a:t>
            </a:r>
          </a:p>
          <a:p>
            <a:endParaRPr lang="en-GB" b="1" dirty="0"/>
          </a:p>
          <a:p>
            <a:r>
              <a:rPr lang="en-GB" b="1" dirty="0"/>
              <a:t>Normalization</a:t>
            </a:r>
            <a:r>
              <a:rPr lang="en-GB" dirty="0"/>
              <a:t> is the process of organizing data in such a way that redundancy is minimized, and data dependencies are properly enforced. It involves dividing large tables into smaller, more manageable ones and defining relationships between them.</a:t>
            </a:r>
          </a:p>
          <a:p>
            <a:r>
              <a:rPr lang="en-GB" dirty="0"/>
              <a:t>There are several </a:t>
            </a:r>
            <a:r>
              <a:rPr lang="en-GB" b="1" dirty="0"/>
              <a:t>normal forms</a:t>
            </a:r>
            <a:r>
              <a:rPr lang="en-GB" dirty="0"/>
              <a:t> (1NF, 2NF, 3NF, etc.), each addressing specific issues of redundancy and dependency. The process helps to ensure the database is free from </a:t>
            </a:r>
            <a:r>
              <a:rPr lang="en-GB" b="1" dirty="0"/>
              <a:t>anomalies</a:t>
            </a:r>
            <a:r>
              <a:rPr lang="en-GB" dirty="0"/>
              <a:t> (e.g., insertion, update, and deletion anomalies).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1st Normal Form (1NF)</a:t>
            </a:r>
            <a:r>
              <a:rPr lang="en-GB" dirty="0"/>
              <a:t>: Ensures that each column contains atomic (indivisible) values, and each record is unique.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2nd Normal Form (2NF)</a:t>
            </a:r>
            <a:r>
              <a:rPr lang="en-GB" dirty="0"/>
              <a:t>: Ensures that all non-key attributes are fully dependent on the primary key (eliminating partial dependency).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3rd Normal Form (3NF)</a:t>
            </a:r>
            <a:r>
              <a:rPr lang="en-GB" dirty="0"/>
              <a:t>: Ensures that non-key attributes are not dependent on other non-key attributes (eliminating transitive dependency).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62242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441-D40B-43E3-BE47-D7BF288D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4. Creating a Relational Database Schema:</a:t>
            </a:r>
            <a:endParaRPr lang="en-Z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20CA3-AC4F-38E5-B902-E544C766D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A relational database schema defines how data is organized within a relational database. The schema includes the definitions of tables, columns, primary keys, and relationships.</a:t>
            </a:r>
          </a:p>
          <a:p>
            <a:endParaRPr lang="en-GB" dirty="0"/>
          </a:p>
          <a:p>
            <a:r>
              <a:rPr lang="en-GB" b="1" dirty="0"/>
              <a:t>Define the Tables:</a:t>
            </a:r>
            <a:r>
              <a:rPr lang="en-GB" dirty="0"/>
              <a:t> Identify the entities in your system and create a table for each. Each table will represent an entity, such as Students, Courses, </a:t>
            </a:r>
            <a:r>
              <a:rPr lang="en-GB" dirty="0" err="1"/>
              <a:t>Enrollments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Identify Primary Keys: </a:t>
            </a:r>
            <a:r>
              <a:rPr lang="en-GB" dirty="0"/>
              <a:t>For each table, select a column (or a combination of columns) that uniquely identifies each row. For example, </a:t>
            </a:r>
            <a:r>
              <a:rPr lang="en-GB" dirty="0" err="1"/>
              <a:t>Student_ID</a:t>
            </a:r>
            <a:r>
              <a:rPr lang="en-GB" dirty="0"/>
              <a:t> might be the primary key for the Students table.</a:t>
            </a:r>
          </a:p>
          <a:p>
            <a:endParaRPr lang="en-GB" dirty="0"/>
          </a:p>
          <a:p>
            <a:r>
              <a:rPr lang="en-GB" b="1" dirty="0"/>
              <a:t>Define Foreign Keys: </a:t>
            </a:r>
            <a:r>
              <a:rPr lang="en-GB" dirty="0"/>
              <a:t>Identify relationships between tables and link them using foreign keys. For instance, an </a:t>
            </a:r>
            <a:r>
              <a:rPr lang="en-GB" dirty="0" err="1"/>
              <a:t>Enrollments</a:t>
            </a:r>
            <a:r>
              <a:rPr lang="en-GB" dirty="0"/>
              <a:t> table could link the Students and Courses tables using </a:t>
            </a:r>
            <a:r>
              <a:rPr lang="en-GB" dirty="0" err="1"/>
              <a:t>Student_ID</a:t>
            </a:r>
            <a:r>
              <a:rPr lang="en-GB" dirty="0"/>
              <a:t> and </a:t>
            </a:r>
            <a:r>
              <a:rPr lang="en-GB" dirty="0" err="1"/>
              <a:t>Course_ID</a:t>
            </a:r>
            <a:r>
              <a:rPr lang="en-GB" dirty="0"/>
              <a:t> as foreign keys.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8238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3864-0AF6-91C8-F1AA-82035DBF6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Implement Relationships:</a:t>
            </a:r>
            <a:r>
              <a:rPr lang="en-GB" dirty="0"/>
              <a:t> Use foreign keys to establish different types of relationships:</a:t>
            </a:r>
          </a:p>
          <a:p>
            <a:endParaRPr lang="en-GB" dirty="0"/>
          </a:p>
          <a:p>
            <a:r>
              <a:rPr lang="en-GB" dirty="0"/>
              <a:t>One-to-Many: One row in a table relates to many rows in another table (e.g., One student can </a:t>
            </a:r>
            <a:r>
              <a:rPr lang="en-GB" dirty="0" err="1"/>
              <a:t>enroll</a:t>
            </a:r>
            <a:r>
              <a:rPr lang="en-GB" dirty="0"/>
              <a:t> in many courses).</a:t>
            </a:r>
          </a:p>
          <a:p>
            <a:endParaRPr lang="en-GB" dirty="0"/>
          </a:p>
          <a:p>
            <a:r>
              <a:rPr lang="en-GB" dirty="0"/>
              <a:t>Many-to-Many: Multiple rows in one table relate to multiple rows in another (e.g., Many students can </a:t>
            </a:r>
            <a:r>
              <a:rPr lang="en-GB" dirty="0" err="1"/>
              <a:t>enroll</a:t>
            </a:r>
            <a:r>
              <a:rPr lang="en-GB" dirty="0"/>
              <a:t> in many courses). This relationship is typically </a:t>
            </a:r>
            <a:r>
              <a:rPr lang="en-GB" dirty="0" err="1"/>
              <a:t>modeled</a:t>
            </a:r>
            <a:r>
              <a:rPr lang="en-GB" dirty="0"/>
              <a:t> using a third table, such as </a:t>
            </a:r>
            <a:r>
              <a:rPr lang="en-GB" dirty="0" err="1"/>
              <a:t>Enrollments</a:t>
            </a:r>
            <a:r>
              <a:rPr lang="en-GB" dirty="0"/>
              <a:t>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1924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3A5F-9081-CEAA-F2CD-4D186DF4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5. Example of a Relational Database:</a:t>
            </a:r>
            <a:endParaRPr lang="en-Z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E928E-D274-D12F-D527-9B4F7A723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Example of a Relational Database Schema</a:t>
            </a:r>
          </a:p>
          <a:p>
            <a:r>
              <a:rPr lang="en-GB" dirty="0"/>
              <a:t>Consider a system for a university with the following tables: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Students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Courses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Enrollments</a:t>
            </a:r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04482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3BB3-DF32-ED3F-92B0-F9F62A702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AE9DB-D478-EE7C-D72A-EA63F711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15" y="3712577"/>
            <a:ext cx="13454373" cy="87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2130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11D3-67D6-1905-DE68-ECCFD97073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 this schema:</a:t>
            </a:r>
          </a:p>
          <a:p>
            <a:endParaRPr lang="en-GB" dirty="0"/>
          </a:p>
          <a:p>
            <a:r>
              <a:rPr lang="en-GB" dirty="0"/>
              <a:t>The Students table has </a:t>
            </a:r>
            <a:r>
              <a:rPr lang="en-GB" dirty="0" err="1"/>
              <a:t>Student_ID</a:t>
            </a:r>
            <a:r>
              <a:rPr lang="en-GB" dirty="0"/>
              <a:t> as its primary key.</a:t>
            </a:r>
          </a:p>
          <a:p>
            <a:r>
              <a:rPr lang="en-GB" dirty="0"/>
              <a:t>The Courses table has </a:t>
            </a:r>
            <a:r>
              <a:rPr lang="en-GB" dirty="0" err="1"/>
              <a:t>Course_ID</a:t>
            </a:r>
            <a:r>
              <a:rPr lang="en-GB" dirty="0"/>
              <a:t> as its primary key.</a:t>
            </a:r>
          </a:p>
          <a:p>
            <a:r>
              <a:rPr lang="en-GB" dirty="0"/>
              <a:t>The </a:t>
            </a:r>
            <a:r>
              <a:rPr lang="en-GB" dirty="0" err="1"/>
              <a:t>Enrollments</a:t>
            </a:r>
            <a:r>
              <a:rPr lang="en-GB" dirty="0"/>
              <a:t> table links the two with foreign keys </a:t>
            </a:r>
            <a:r>
              <a:rPr lang="en-GB" dirty="0" err="1"/>
              <a:t>Student_ID</a:t>
            </a:r>
            <a:r>
              <a:rPr lang="en-GB" dirty="0"/>
              <a:t> and </a:t>
            </a:r>
            <a:r>
              <a:rPr lang="en-GB" dirty="0" err="1"/>
              <a:t>Course_ID</a:t>
            </a:r>
            <a:r>
              <a:rPr lang="en-GB" dirty="0"/>
              <a:t>, creating a many-to-many relationship between students and courses.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01043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39AC-443D-237E-E171-46348FD1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6. Why is the Relational Model Important?</a:t>
            </a:r>
            <a:endParaRPr lang="en-Z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3BF4A-6FA6-FA66-10D9-49B7782F43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1.Data Integrity: The relational model enforces integrity through primary and foreign keys, ensuring data consistency and eliminating duplicate or orphaned records.</a:t>
            </a:r>
          </a:p>
          <a:p>
            <a:endParaRPr lang="en-GB" dirty="0"/>
          </a:p>
          <a:p>
            <a:r>
              <a:rPr lang="en-GB" dirty="0"/>
              <a:t>2.Flexibility: It allows for flexibility in adding new tables, attributes, or relationships without disrupting the entire database structure.</a:t>
            </a:r>
          </a:p>
          <a:p>
            <a:endParaRPr lang="en-GB" dirty="0"/>
          </a:p>
          <a:p>
            <a:r>
              <a:rPr lang="en-GB" dirty="0"/>
              <a:t>3. Scalability: Relational databases can scale efficiently by indexing data and optimizing queries.</a:t>
            </a:r>
          </a:p>
          <a:p>
            <a:endParaRPr lang="en-GB" dirty="0"/>
          </a:p>
          <a:p>
            <a:r>
              <a:rPr lang="en-GB" dirty="0"/>
              <a:t>4. Reduced Redundancy: Normalization ensures that data is not repeated unnecessarily, saving storage space and improving efficiency.</a:t>
            </a:r>
          </a:p>
          <a:p>
            <a:endParaRPr lang="en-GB" dirty="0"/>
          </a:p>
          <a:p>
            <a:r>
              <a:rPr lang="en-GB" dirty="0"/>
              <a:t>5. Ease of Use: The relational model uses a simple table-based format, which is easy to understand and interact with using SQL (Structured Query Language).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771056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95EC-2AA7-BE79-78B5-AC497E6A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7.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BBCE3-8CCF-439A-79E4-3AD1B8800B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relational data model provides a systematic way of organizing data into tables with well-defined relationships using keys. By leveraging </a:t>
            </a:r>
            <a:r>
              <a:rPr lang="en-GB" b="1" dirty="0"/>
              <a:t>primary keys</a:t>
            </a:r>
            <a:r>
              <a:rPr lang="en-GB" dirty="0"/>
              <a:t>, </a:t>
            </a:r>
            <a:r>
              <a:rPr lang="en-GB" b="1" dirty="0"/>
              <a:t>foreign keys</a:t>
            </a:r>
            <a:r>
              <a:rPr lang="en-GB" dirty="0"/>
              <a:t>, and </a:t>
            </a:r>
            <a:r>
              <a:rPr lang="en-GB" b="1" dirty="0"/>
              <a:t>normalization</a:t>
            </a:r>
            <a:r>
              <a:rPr lang="en-GB" dirty="0"/>
              <a:t>, it ensures that data is structured efficiently, with minimal redundancy and maximum integrity.</a:t>
            </a:r>
          </a:p>
          <a:p>
            <a:r>
              <a:rPr lang="en-GB" dirty="0"/>
              <a:t>In this lesson series, you have explored:</a:t>
            </a:r>
          </a:p>
          <a:p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Data </a:t>
            </a:r>
            <a:r>
              <a:rPr lang="en-GB" b="1" dirty="0" err="1"/>
              <a:t>Modeling</a:t>
            </a:r>
            <a:r>
              <a:rPr lang="en-GB" dirty="0"/>
              <a:t>: The foundation of structuring and organizing data.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Conceptual </a:t>
            </a:r>
            <a:r>
              <a:rPr lang="en-GB" b="1" dirty="0" err="1"/>
              <a:t>Modeling</a:t>
            </a:r>
            <a:r>
              <a:rPr lang="en-GB" dirty="0"/>
              <a:t>: High-level visualization of how entities are related.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Relational Data Models</a:t>
            </a:r>
            <a:r>
              <a:rPr lang="en-GB" dirty="0"/>
              <a:t>: The practice of organizing data into tables with keys and relationships to ensure integrity, minimize redundancy, and provide flexibility in queries.</a:t>
            </a:r>
          </a:p>
          <a:p>
            <a:r>
              <a:rPr lang="en-GB" dirty="0"/>
              <a:t>These concepts form the backbone of </a:t>
            </a:r>
            <a:r>
              <a:rPr lang="en-GB" b="1" dirty="0"/>
              <a:t>modern database design</a:t>
            </a:r>
            <a:r>
              <a:rPr lang="en-GB" dirty="0"/>
              <a:t> and are essential for anyone involved in </a:t>
            </a:r>
            <a:r>
              <a:rPr lang="en-GB" b="1" dirty="0"/>
              <a:t>database management</a:t>
            </a:r>
            <a:r>
              <a:rPr lang="en-GB" dirty="0"/>
              <a:t> or </a:t>
            </a:r>
            <a:r>
              <a:rPr lang="en-GB" b="1" dirty="0"/>
              <a:t>development</a:t>
            </a:r>
            <a:r>
              <a:rPr lang="en-GB" dirty="0"/>
              <a:t>. Understanding the relational model is key to building scalable, efficient, and reliable database systems.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53775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485D-9504-7CCB-7A54-7630FB8A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modelling and logical database design</a:t>
            </a:r>
            <a:br>
              <a:rPr lang="en-GB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Lesson 3: Relational Data Models</a:t>
            </a:r>
            <a:endParaRPr lang="en-ZA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5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0661-F959-9BDB-67A6-F93CF83E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Activity</a:t>
            </a:r>
            <a:endParaRPr lang="en-Z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9226-37F0-801B-4022-1AB85D5B4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1.Define a relational data model and explain its key components.</a:t>
            </a:r>
          </a:p>
          <a:p>
            <a:endParaRPr lang="en-GB" dirty="0"/>
          </a:p>
          <a:p>
            <a:r>
              <a:rPr lang="en-GB" dirty="0"/>
              <a:t>2.What is the difference between a primary key and a foreign key?</a:t>
            </a:r>
          </a:p>
          <a:p>
            <a:endParaRPr lang="en-GB" dirty="0"/>
          </a:p>
          <a:p>
            <a:r>
              <a:rPr lang="en-GB" dirty="0"/>
              <a:t>3.Explain normalization and why it is important in a relational database.</a:t>
            </a:r>
          </a:p>
          <a:p>
            <a:endParaRPr lang="en-GB" dirty="0"/>
          </a:p>
          <a:p>
            <a:r>
              <a:rPr lang="en-GB" dirty="0"/>
              <a:t>4.How does a many-to-many relationship work in a relational database? Provide an example.</a:t>
            </a:r>
          </a:p>
          <a:p>
            <a:endParaRPr lang="en-GB" dirty="0"/>
          </a:p>
          <a:p>
            <a:r>
              <a:rPr lang="en-GB" dirty="0"/>
              <a:t>5.Describe the steps involved in creating a relational database schema for a university system with Students and Courses.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78695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C5D-7140-1CF6-1302-1D9F03DD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3568-5B5B-01C0-5884-DF337DD987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1. Define a relational data model and its key components.</a:t>
            </a:r>
          </a:p>
          <a:p>
            <a:r>
              <a:rPr lang="en-GB" dirty="0"/>
              <a:t>A relational data model organizes data into tables (relations) consisting of rows (records) and columns (attributes).</a:t>
            </a:r>
          </a:p>
          <a:p>
            <a:r>
              <a:rPr lang="en-GB" dirty="0"/>
              <a:t>Key Components:</a:t>
            </a:r>
          </a:p>
          <a:p>
            <a:r>
              <a:rPr lang="en-GB" dirty="0"/>
              <a:t>Tables (Relations): Store data in structured form.</a:t>
            </a:r>
          </a:p>
          <a:p>
            <a:r>
              <a:rPr lang="en-GB" dirty="0"/>
              <a:t>Primary Key: Unique identifier for each row.</a:t>
            </a:r>
          </a:p>
          <a:p>
            <a:r>
              <a:rPr lang="en-GB" dirty="0"/>
              <a:t>Foreign Key: Field linking two tables.</a:t>
            </a:r>
          </a:p>
          <a:p>
            <a:r>
              <a:rPr lang="en-GB" dirty="0"/>
              <a:t>Normalization: Process to minimize redundancy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47009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007CC-F625-53D5-AF71-9D51E81DB9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2. Difference between a primary key and a foreign key?</a:t>
            </a:r>
          </a:p>
          <a:p>
            <a:r>
              <a:rPr lang="en-GB" dirty="0"/>
              <a:t>Primary Key: Uniquely identifies each record in a table. Example: </a:t>
            </a:r>
            <a:r>
              <a:rPr lang="en-GB" dirty="0" err="1"/>
              <a:t>Student_ID</a:t>
            </a:r>
            <a:r>
              <a:rPr lang="en-GB" dirty="0"/>
              <a:t> in a Students table.</a:t>
            </a:r>
          </a:p>
          <a:p>
            <a:r>
              <a:rPr lang="en-GB" dirty="0"/>
              <a:t>Foreign Key: References a primary key in another table to establish a relationship. Example: </a:t>
            </a:r>
            <a:r>
              <a:rPr lang="en-GB" dirty="0" err="1"/>
              <a:t>Student_ID</a:t>
            </a:r>
            <a:r>
              <a:rPr lang="en-GB" dirty="0"/>
              <a:t> in an </a:t>
            </a:r>
            <a:r>
              <a:rPr lang="en-GB" dirty="0" err="1"/>
              <a:t>Enrollments</a:t>
            </a:r>
            <a:r>
              <a:rPr lang="en-GB" dirty="0"/>
              <a:t> table referencing </a:t>
            </a:r>
            <a:r>
              <a:rPr lang="en-GB" dirty="0" err="1"/>
              <a:t>Student_ID</a:t>
            </a:r>
            <a:r>
              <a:rPr lang="en-GB" dirty="0"/>
              <a:t> in the Students table.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 What is normalization and why is it important?</a:t>
            </a:r>
          </a:p>
          <a:p>
            <a:r>
              <a:rPr lang="en-GB" dirty="0"/>
              <a:t>Normalization is the process of organizing data in a database to reduce redundancy and dependency.</a:t>
            </a:r>
          </a:p>
          <a:p>
            <a:r>
              <a:rPr lang="en-GB" dirty="0"/>
              <a:t>It ensures data integrity, minimizes data anomalies, and optimizes storage.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77976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D2279-8883-9939-7970-7F05E1EBCD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4. How does a many-to-many relationship work in a relational database?</a:t>
            </a:r>
          </a:p>
          <a:p>
            <a:r>
              <a:rPr lang="en-GB" dirty="0"/>
              <a:t>A many-to-many relationship is implemented using a junction table (bridge table).</a:t>
            </a:r>
          </a:p>
          <a:p>
            <a:r>
              <a:rPr lang="en-GB" dirty="0"/>
              <a:t>Example: Students and Courses have a many-to-many relationship. The </a:t>
            </a:r>
            <a:r>
              <a:rPr lang="en-GB" dirty="0" err="1"/>
              <a:t>Enrollments</a:t>
            </a:r>
            <a:r>
              <a:rPr lang="en-GB" dirty="0"/>
              <a:t> table is used to link them:</a:t>
            </a:r>
          </a:p>
          <a:p>
            <a:r>
              <a:rPr lang="en-GB" dirty="0" err="1"/>
              <a:t>Student_ID</a:t>
            </a:r>
            <a:r>
              <a:rPr lang="en-GB" dirty="0"/>
              <a:t> (FK) → References Students table.</a:t>
            </a:r>
          </a:p>
          <a:p>
            <a:r>
              <a:rPr lang="en-GB" dirty="0" err="1"/>
              <a:t>Course_ID</a:t>
            </a:r>
            <a:r>
              <a:rPr lang="en-GB" dirty="0"/>
              <a:t> (FK) → References Courses table.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64855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B5A3C-A52D-96DA-9828-96DF49D509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5. Steps to create a relational database schema for a university system:</a:t>
            </a:r>
          </a:p>
          <a:p>
            <a:r>
              <a:rPr lang="en-GB" dirty="0"/>
              <a:t>Identify entities (Students, Courses, </a:t>
            </a:r>
            <a:r>
              <a:rPr lang="en-GB" dirty="0" err="1"/>
              <a:t>Enrollments</a:t>
            </a:r>
            <a:r>
              <a:rPr lang="en-GB" dirty="0"/>
              <a:t>).</a:t>
            </a:r>
          </a:p>
          <a:p>
            <a:r>
              <a:rPr lang="en-GB" dirty="0"/>
              <a:t>Define tables for each entity.</a:t>
            </a:r>
          </a:p>
          <a:p>
            <a:r>
              <a:rPr lang="en-GB" dirty="0"/>
              <a:t>Choose primary keys (e.g., </a:t>
            </a:r>
            <a:r>
              <a:rPr lang="en-GB" dirty="0" err="1"/>
              <a:t>Student_ID</a:t>
            </a:r>
            <a:r>
              <a:rPr lang="en-GB" dirty="0"/>
              <a:t> for Students).</a:t>
            </a:r>
          </a:p>
          <a:p>
            <a:r>
              <a:rPr lang="en-GB" dirty="0"/>
              <a:t>Establish foreign keys (e.g., </a:t>
            </a:r>
            <a:r>
              <a:rPr lang="en-GB" dirty="0" err="1"/>
              <a:t>Student_ID</a:t>
            </a:r>
            <a:r>
              <a:rPr lang="en-GB" dirty="0"/>
              <a:t> in </a:t>
            </a:r>
            <a:r>
              <a:rPr lang="en-GB" dirty="0" err="1"/>
              <a:t>Enrollments</a:t>
            </a:r>
            <a:r>
              <a:rPr lang="en-GB" dirty="0"/>
              <a:t> linking to Students).</a:t>
            </a:r>
          </a:p>
          <a:p>
            <a:r>
              <a:rPr lang="en-GB" dirty="0"/>
              <a:t>Implement relationships (one-to-many or many-to-many).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01480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F940-87C5-236A-DA02-06E58BD7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Objective: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A92C-68E3-6F5A-28E7-E8ABE1F399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Learn about the relational data model, which is one of the most commonly used approaches for structuring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Understand how relational databases use tables, keys, and relationships to organize data.</a:t>
            </a:r>
            <a:endParaRPr lang="en-ZA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35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D965-3B17-8FC6-517E-4DE2CD16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B17DB-6467-189D-211D-18D3A96D33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Data Model</a:t>
            </a:r>
          </a:p>
          <a:p>
            <a:pPr marL="742950" indent="-742950"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Relational Data Model?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Relational Database Schema: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a Relational Database: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Tx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the Relational Model Important?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197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0D8CA6-DA6A-F9BB-10F9-191FB6574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745" y="3712577"/>
            <a:ext cx="21003066" cy="782594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relational data model</a:t>
            </a:r>
            <a:r>
              <a:rPr lang="en-GB" dirty="0"/>
              <a:t> is one of the most widely used approaches for structuring and organizing data in databases. It is foundational in modern database management systems, providing a method for data to be stored in a way that allows for easy querying, updates, and integrity checks.</a:t>
            </a:r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A4E00-7690-214D-1618-3E681B02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Relational Data Model</a:t>
            </a:r>
          </a:p>
        </p:txBody>
      </p:sp>
    </p:spTree>
    <p:extLst>
      <p:ext uri="{BB962C8B-B14F-4D97-AF65-F5344CB8AC3E}">
        <p14:creationId xmlns:p14="http://schemas.microsoft.com/office/powerpoint/2010/main" val="31683455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5D87-C1AD-B1CA-1580-3C6427CF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2. What is a Relational Data Model?</a:t>
            </a:r>
            <a:endParaRPr lang="en-Z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30096-5A1B-373A-BBB0-06CD3DB313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relational data model</a:t>
            </a:r>
            <a:r>
              <a:rPr lang="en-GB" dirty="0"/>
              <a:t> structures data in </a:t>
            </a:r>
            <a:r>
              <a:rPr lang="en-GB" b="1" dirty="0"/>
              <a:t>tables</a:t>
            </a:r>
            <a:r>
              <a:rPr lang="en-GB" dirty="0"/>
              <a:t> (also known as </a:t>
            </a:r>
            <a:r>
              <a:rPr lang="en-GB" b="1" dirty="0"/>
              <a:t>relations</a:t>
            </a:r>
            <a:r>
              <a:rPr lang="en-GB" dirty="0"/>
              <a:t>). These tables contain rows and columns where: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Rows</a:t>
            </a:r>
            <a:r>
              <a:rPr lang="en-GB" dirty="0"/>
              <a:t> represent individual records (or </a:t>
            </a:r>
            <a:r>
              <a:rPr lang="en-GB" b="1" dirty="0"/>
              <a:t>tuples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Columns</a:t>
            </a:r>
            <a:r>
              <a:rPr lang="en-GB" dirty="0"/>
              <a:t> represent the attributes (or </a:t>
            </a:r>
            <a:r>
              <a:rPr lang="en-GB" b="1" dirty="0"/>
              <a:t>fields</a:t>
            </a:r>
            <a:r>
              <a:rPr lang="en-GB" dirty="0"/>
              <a:t>) of the records.</a:t>
            </a:r>
          </a:p>
          <a:p>
            <a:r>
              <a:rPr lang="en-GB" dirty="0"/>
              <a:t>Tables can relate to one another through the use of </a:t>
            </a:r>
            <a:r>
              <a:rPr lang="en-GB" b="1" dirty="0"/>
              <a:t>keys</a:t>
            </a:r>
            <a:r>
              <a:rPr lang="en-GB" dirty="0"/>
              <a:t>, which are used to establish connections between different entities (or tables) and maintain </a:t>
            </a:r>
            <a:r>
              <a:rPr lang="en-GB" b="1" dirty="0"/>
              <a:t>referential integrity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Key components of the relational data model: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Tables</a:t>
            </a:r>
            <a:r>
              <a:rPr lang="en-GB" dirty="0"/>
              <a:t> (relations)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Keys</a:t>
            </a:r>
            <a:r>
              <a:rPr lang="en-GB" dirty="0"/>
              <a:t> (primary and foreign)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Normalization</a:t>
            </a:r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725208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ED79-FB11-DE04-2326-E6EE6022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3. Key Concepts:</a:t>
            </a:r>
            <a:endParaRPr lang="en-Z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C1071-33B7-F1DE-BF34-3EE68CC4E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113584"/>
            <a:ext cx="21005800" cy="10176381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/>
              <a:t>Tables (Relations):</a:t>
            </a:r>
          </a:p>
          <a:p>
            <a:r>
              <a:rPr lang="en-GB" dirty="0"/>
              <a:t>A table in a relational database is essentially a collection of rows and columns, where:</a:t>
            </a:r>
          </a:p>
          <a:p>
            <a:endParaRPr lang="en-GB" dirty="0"/>
          </a:p>
          <a:p>
            <a:r>
              <a:rPr lang="en-GB" dirty="0"/>
              <a:t>Rows (Tuples): Represent individual data records. For example, in a Students table, each row might represent a student.</a:t>
            </a:r>
          </a:p>
          <a:p>
            <a:endParaRPr lang="en-GB" dirty="0"/>
          </a:p>
          <a:p>
            <a:r>
              <a:rPr lang="en-GB" dirty="0"/>
              <a:t>Columns (Attributes): Represent the properties of each record. In the Students table, these columns might include </a:t>
            </a:r>
            <a:r>
              <a:rPr lang="en-GB" dirty="0" err="1"/>
              <a:t>Student_ID</a:t>
            </a:r>
            <a:r>
              <a:rPr lang="en-GB" dirty="0"/>
              <a:t>, Name, and Age.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93712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C7A9-956D-EDC2-7CAC-A10421F7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F72E7-A7B3-9CD7-A5D3-4DF49DB5E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125AF-3601-6EA6-8792-558482BF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77" y="4337720"/>
            <a:ext cx="1025933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50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8C73-2087-1FF6-D14F-76225170B5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Primary Key (PK):</a:t>
            </a:r>
          </a:p>
          <a:p>
            <a:endParaRPr lang="en-GB" b="1" dirty="0"/>
          </a:p>
          <a:p>
            <a:r>
              <a:rPr lang="en-GB" dirty="0"/>
              <a:t>A </a:t>
            </a:r>
            <a:r>
              <a:rPr lang="en-GB" b="1" dirty="0"/>
              <a:t>primary key</a:t>
            </a:r>
            <a:r>
              <a:rPr lang="en-GB" dirty="0"/>
              <a:t> is a unique identifier for each record (row) in a table. It ensures that each record in the table is identifiable by a unique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table must have a primary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two rows in a table can have the same primary key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 a Students table, </a:t>
            </a:r>
            <a:r>
              <a:rPr lang="en-GB" dirty="0" err="1"/>
              <a:t>Student_ID</a:t>
            </a:r>
            <a:r>
              <a:rPr lang="en-GB" dirty="0"/>
              <a:t> could be the primary key, as each student has a unique ID number.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77994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>Estelle</DisplayName>
        <AccountId>49</AccountId>
        <AccountType/>
      </UserInfo>
      <UserInfo>
        <DisplayName>Heino Gallowitz</DisplayName>
        <AccountId>67</AccountId>
        <AccountType/>
      </UserInfo>
      <UserInfo>
        <DisplayName>Amelia Blom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9D798-552E-412B-81A4-147A54248997}">
  <ds:schemaRefs>
    <ds:schemaRef ds:uri="cb8895df-c8a0-45c7-8fc6-557d3eae41af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0cb3eb33-1d70-4244-8ae4-b1f279a642ca"/>
    <ds:schemaRef ds:uri="http://schemas.openxmlformats.org/package/2006/metadata/core-properties"/>
    <ds:schemaRef ds:uri="http://www.w3.org/XML/1998/namespace"/>
    <ds:schemaRef ds:uri="http://purl.org/dc/dcmitype/"/>
    <ds:schemaRef ds:uri="278422d3-3646-4865-8717-6c44b94ebf2e"/>
  </ds:schemaRefs>
</ds:datastoreItem>
</file>

<file path=customXml/itemProps2.xml><?xml version="1.0" encoding="utf-8"?>
<ds:datastoreItem xmlns:ds="http://schemas.openxmlformats.org/officeDocument/2006/customXml" ds:itemID="{5EB146ED-9640-4E6D-A757-4DA40DB34F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0d9c13-3fa8-4c46-bb81-32a948587a0b"/>
    <ds:schemaRef ds:uri="278422d3-3646-4865-8717-6c44b94ebf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1641</Words>
  <Application>Microsoft Office PowerPoint</Application>
  <PresentationFormat>Custom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Brandon Grotesque Bold</vt:lpstr>
      <vt:lpstr>Brandon Grotesque Regular</vt:lpstr>
      <vt:lpstr>Wingdings</vt:lpstr>
      <vt:lpstr>Brandon Grotesque Medium</vt:lpstr>
      <vt:lpstr>Helvetica Neue</vt:lpstr>
      <vt:lpstr>Brandon Grotesque Light</vt:lpstr>
      <vt:lpstr>Arial</vt:lpstr>
      <vt:lpstr>White</vt:lpstr>
      <vt:lpstr>PowerPoint Presentation</vt:lpstr>
      <vt:lpstr>Data modelling and logical database design  Lesson 3: Relational Data Models</vt:lpstr>
      <vt:lpstr>Objective:</vt:lpstr>
      <vt:lpstr>Content</vt:lpstr>
      <vt:lpstr>Relational Data Model</vt:lpstr>
      <vt:lpstr>2. What is a Relational Data Model?</vt:lpstr>
      <vt:lpstr>3. Key Concepts: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Creating a Relational Database Schema:</vt:lpstr>
      <vt:lpstr>PowerPoint Presentation</vt:lpstr>
      <vt:lpstr>5. Example of a Relational Database:</vt:lpstr>
      <vt:lpstr>PowerPoint Presentation</vt:lpstr>
      <vt:lpstr>PowerPoint Presentation</vt:lpstr>
      <vt:lpstr>6. Why is the Relational Model Important?</vt:lpstr>
      <vt:lpstr>7. Summary</vt:lpstr>
      <vt:lpstr>8. Activity</vt:lpstr>
      <vt:lpstr>Solutions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Marcus Lamola (STADIO - Bellville)</cp:lastModifiedBy>
  <cp:revision>1186</cp:revision>
  <cp:lastPrinted>2019-08-20T11:14:22Z</cp:lastPrinted>
  <dcterms:modified xsi:type="dcterms:W3CDTF">2025-03-18T09:07:40Z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