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4"/>
  </p:notesMasterIdLst>
  <p:handoutMasterIdLst>
    <p:handoutMasterId r:id="rId25"/>
  </p:handoutMasterIdLst>
  <p:sldIdLst>
    <p:sldId id="820" r:id="rId5"/>
    <p:sldId id="904" r:id="rId6"/>
    <p:sldId id="903" r:id="rId7"/>
    <p:sldId id="873" r:id="rId8"/>
    <p:sldId id="905" r:id="rId9"/>
    <p:sldId id="906" r:id="rId10"/>
    <p:sldId id="907" r:id="rId11"/>
    <p:sldId id="908" r:id="rId12"/>
    <p:sldId id="909" r:id="rId13"/>
    <p:sldId id="910" r:id="rId14"/>
    <p:sldId id="911" r:id="rId15"/>
    <p:sldId id="912" r:id="rId16"/>
    <p:sldId id="913" r:id="rId17"/>
    <p:sldId id="914" r:id="rId18"/>
    <p:sldId id="915" r:id="rId19"/>
    <p:sldId id="916" r:id="rId20"/>
    <p:sldId id="917" r:id="rId21"/>
    <p:sldId id="918" r:id="rId22"/>
    <p:sldId id="845" r:id="rId23"/>
  </p:sldIdLst>
  <p:sldSz cx="24384000" cy="13716000"/>
  <p:notesSz cx="6797675" cy="9926638"/>
  <p:embeddedFontLst>
    <p:embeddedFont>
      <p:font typeface="Brandon Grotesque Bold" panose="020B0803020203060202" charset="0"/>
      <p:regular r:id="rId26"/>
      <p:bold r:id="rId27"/>
      <p:italic r:id="rId28"/>
      <p:boldItalic r:id="rId29"/>
    </p:embeddedFont>
    <p:embeddedFont>
      <p:font typeface="Brandon Grotesque Light" panose="020B0303020203060202" charset="0"/>
      <p:regular r:id="rId30"/>
      <p:italic r:id="rId31"/>
    </p:embeddedFont>
    <p:embeddedFont>
      <p:font typeface="Brandon Grotesque Medium" panose="020B0603020203060202" charset="0"/>
      <p:regular r:id="rId32"/>
      <p:italic r:id="rId33"/>
    </p:embeddedFont>
    <p:embeddedFont>
      <p:font typeface="Brandon Grotesque Regular" panose="020B0503020203060202" charset="0"/>
      <p:regular r:id="rId34"/>
      <p:italic r:id="rId35"/>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pos="7680" userDrawn="1">
          <p15:clr>
            <a:srgbClr val="A4A3A4"/>
          </p15:clr>
        </p15:guide>
        <p15:guide id="2" orient="horz" pos="8640" userDrawn="1">
          <p15:clr>
            <a:srgbClr val="A4A3A4"/>
          </p15:clr>
        </p15:guide>
        <p15:guide id="3" pos="1058" userDrawn="1">
          <p15:clr>
            <a:srgbClr val="A4A3A4"/>
          </p15:clr>
        </p15:guide>
        <p15:guide id="4" pos="14302" userDrawn="1">
          <p15:clr>
            <a:srgbClr val="A4A3A4"/>
          </p15:clr>
        </p15:guide>
        <p15:guide id="5" orient="horz" userDrawn="1">
          <p15:clr>
            <a:srgbClr val="A4A3A4"/>
          </p15:clr>
        </p15:guide>
        <p15:guide id="8" orient="horz" pos="2279" userDrawn="1">
          <p15:clr>
            <a:srgbClr val="A4A3A4"/>
          </p15:clr>
        </p15:guide>
        <p15:guide id="9" orient="horz" pos="6371">
          <p15:clr>
            <a:srgbClr val="A4A3A4"/>
          </p15:clr>
        </p15:guide>
        <p15:guide id="10" pos="14316">
          <p15:clr>
            <a:srgbClr val="A4A3A4"/>
          </p15:clr>
        </p15:guide>
        <p15:guide id="11" pos="1089">
          <p15:clr>
            <a:srgbClr val="A4A3A4"/>
          </p15:clr>
        </p15:guide>
        <p15:guide id="12" pos="13109">
          <p15:clr>
            <a:srgbClr val="A4A3A4"/>
          </p15:clr>
        </p15:guide>
        <p15:guide id="13" pos="15359">
          <p15:clr>
            <a:srgbClr val="A4A3A4"/>
          </p15:clr>
        </p15:guide>
        <p15:guide id="14" orient="horz" pos="953">
          <p15:clr>
            <a:srgbClr val="A4A3A4"/>
          </p15:clr>
        </p15:guide>
        <p15:guide id="15" orient="horz" pos="8075">
          <p15:clr>
            <a:srgbClr val="A4A3A4"/>
          </p15:clr>
        </p15:guide>
        <p15:guide id="16" orient="horz" pos="1385">
          <p15:clr>
            <a:srgbClr val="A4A3A4"/>
          </p15:clr>
        </p15:guide>
        <p15:guide id="17" orient="horz" pos="5852">
          <p15:clr>
            <a:srgbClr val="A4A3A4"/>
          </p15:clr>
        </p15:guide>
        <p15:guide id="18" pos="12593">
          <p15:clr>
            <a:srgbClr val="A4A3A4"/>
          </p15:clr>
        </p15:guide>
        <p15:guide id="19" pos="1090">
          <p15:clr>
            <a:srgbClr val="A4A3A4"/>
          </p15:clr>
        </p15:guide>
        <p15:guide id="20" pos="14424">
          <p15:clr>
            <a:srgbClr val="A4A3A4"/>
          </p15:clr>
        </p15:guide>
        <p15:guide id="21" pos="14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a Totaram - EXCO Embury - EHO" initials="ST-EE-E" lastIdx="13" clrIdx="0"/>
  <p:cmAuthor id="2" name="Samara Totaram - EXCO Embury - EHO" initials="ST-EE-E [2]" lastIdx="2" clrIdx="1"/>
  <p:cmAuthor id="3" name="Microsoft Office User" initials="" lastIdx="0" clrIdx="2"/>
  <p:cmAuthor id="4" name="Samara Totaram - Stadio Holdings CFO" initials="ST-SHC" lastIdx="4" clrIdx="3"/>
  <p:cmAuthor id="5" name="Kate Ridge - Stadio Holdings" initials="KR-S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85B"/>
    <a:srgbClr val="1779A0"/>
    <a:srgbClr val="207DA0"/>
    <a:srgbClr val="98C93C"/>
    <a:srgbClr val="FFCF00"/>
    <a:srgbClr val="C7AA23"/>
    <a:srgbClr val="0083CA"/>
    <a:srgbClr val="AB2940"/>
    <a:srgbClr val="D3D3D3"/>
    <a:srgbClr val="9A9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3F02-51B3-4E8C-984B-0EBF1DBF6BD8}" v="6" dt="2020-11-03T07:40:04.892"/>
    <p1510:client id="{EBDCEA45-9893-469E-B74F-777CEF735019}" v="1" dt="2019-08-20T12:02:25.62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5026" autoAdjust="0"/>
  </p:normalViewPr>
  <p:slideViewPr>
    <p:cSldViewPr snapToObjects="1">
      <p:cViewPr varScale="1">
        <p:scale>
          <a:sx n="30" d="100"/>
          <a:sy n="30" d="100"/>
        </p:scale>
        <p:origin x="884" y="24"/>
      </p:cViewPr>
      <p:guideLst>
        <p:guide pos="7680"/>
        <p:guide orient="horz" pos="8640"/>
        <p:guide pos="1058"/>
        <p:guide pos="14302"/>
        <p:guide orient="horz"/>
        <p:guide orient="horz" pos="2279"/>
        <p:guide orient="horz" pos="6371"/>
        <p:guide pos="14316"/>
        <p:guide pos="1089"/>
        <p:guide pos="13109"/>
        <p:guide pos="15359"/>
        <p:guide orient="horz" pos="953"/>
        <p:guide orient="horz" pos="8075"/>
        <p:guide orient="horz" pos="1385"/>
        <p:guide orient="horz" pos="5852"/>
        <p:guide pos="12593"/>
        <p:guide pos="1090"/>
        <p:guide pos="14424"/>
        <p:guide pos="14288"/>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76CC2CF-7A2B-6945-8CB4-8AA155CAC648}" type="datetimeFigureOut">
              <a:rPr lang="en-US" smtClean="0"/>
              <a:t>3/18/2025</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4E1BD19-606C-7941-9945-65FADD2086F9}" type="slidenum">
              <a:rPr lang="en-US" smtClean="0"/>
              <a:t>‹#›</a:t>
            </a:fld>
            <a:endParaRPr lang="en-US"/>
          </a:p>
        </p:txBody>
      </p:sp>
    </p:spTree>
    <p:extLst>
      <p:ext uri="{BB962C8B-B14F-4D97-AF65-F5344CB8AC3E}">
        <p14:creationId xmlns:p14="http://schemas.microsoft.com/office/powerpoint/2010/main" val="242495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90488" y="742950"/>
            <a:ext cx="6616700" cy="3722688"/>
          </a:xfrm>
          <a:prstGeom prst="rect">
            <a:avLst/>
          </a:prstGeom>
        </p:spPr>
        <p:txBody>
          <a:bodyPr/>
          <a:lstStyle/>
          <a:p>
            <a:endParaRPr dirty="0"/>
          </a:p>
        </p:txBody>
      </p:sp>
      <p:sp>
        <p:nvSpPr>
          <p:cNvPr id="205" name="Shape 205"/>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04182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S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Body Level One…"/>
          <p:cNvSpPr txBox="1">
            <a:spLocks noGrp="1"/>
          </p:cNvSpPr>
          <p:nvPr>
            <p:ph type="body" idx="10"/>
          </p:nvPr>
        </p:nvSpPr>
        <p:spPr>
          <a:xfrm>
            <a:off x="1688880" y="8730208"/>
            <a:ext cx="21003065" cy="648072"/>
          </a:xfrm>
          <a:prstGeom prst="rect">
            <a:avLst/>
          </a:prstGeom>
        </p:spPr>
        <p:txBody>
          <a:bodyPr anchor="t">
            <a:normAutofit/>
          </a:bodyPr>
          <a:lstStyle>
            <a:lvl1pPr marL="0" indent="0" algn="ctr">
              <a:lnSpc>
                <a:spcPct val="110000"/>
              </a:lnSpc>
              <a:buFontTx/>
              <a:buNone/>
              <a:defRPr sz="400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endParaRPr lang="en-US" sz="3200" b="0" dirty="0">
              <a:solidFill>
                <a:srgbClr val="9BA0A6"/>
              </a:solidFill>
              <a:latin typeface="Brandon Grotesque Regular"/>
              <a:cs typeface="Brandon Grotesque Regular"/>
            </a:endParaRPr>
          </a:p>
        </p:txBody>
      </p:sp>
      <p:sp>
        <p:nvSpPr>
          <p:cNvPr id="8" name="Body Level One…"/>
          <p:cNvSpPr txBox="1">
            <a:spLocks noGrp="1"/>
          </p:cNvSpPr>
          <p:nvPr>
            <p:ph type="body" idx="1" hasCustomPrompt="1"/>
          </p:nvPr>
        </p:nvSpPr>
        <p:spPr>
          <a:xfrm>
            <a:off x="1688880" y="8010128"/>
            <a:ext cx="21003065" cy="864096"/>
          </a:xfrm>
          <a:prstGeom prst="rect">
            <a:avLst/>
          </a:prstGeom>
        </p:spPr>
        <p:txBody>
          <a:bodyPr anchor="t">
            <a:normAutofit/>
          </a:bodyPr>
          <a:lstStyle>
            <a:lvl1pPr marL="0" indent="0" algn="ctr">
              <a:lnSpc>
                <a:spcPct val="110000"/>
              </a:lnSpc>
              <a:buFontTx/>
              <a:buNone/>
              <a:defRPr sz="4000" baseline="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r>
              <a:rPr lang="en-US" sz="4000" b="0" dirty="0">
                <a:solidFill>
                  <a:srgbClr val="9BA0A6"/>
                </a:solidFill>
                <a:latin typeface="Brandon Grotesque Regular"/>
                <a:cs typeface="Brandon Grotesque Regular"/>
              </a:rPr>
              <a:t>Presentation Headline</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951678" y="3499506"/>
            <a:ext cx="10518760" cy="4750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74959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Image">
    <p:spTree>
      <p:nvGrpSpPr>
        <p:cNvPr id="1" name=""/>
        <p:cNvGrpSpPr/>
        <p:nvPr/>
      </p:nvGrpSpPr>
      <p:grpSpPr>
        <a:xfrm>
          <a:off x="0" y="0"/>
          <a:ext cx="0" cy="0"/>
          <a:chOff x="0" y="0"/>
          <a:chExt cx="0" cy="0"/>
        </a:xfrm>
      </p:grpSpPr>
      <p:sp>
        <p:nvSpPr>
          <p:cNvPr id="5" name="Image"/>
          <p:cNvSpPr>
            <a:spLocks noGrp="1"/>
          </p:cNvSpPr>
          <p:nvPr>
            <p:ph type="pic" idx="13"/>
          </p:nvPr>
        </p:nvSpPr>
        <p:spPr>
          <a:xfrm>
            <a:off x="-73025" y="0"/>
            <a:ext cx="24457025" cy="13757076"/>
          </a:xfrm>
          <a:prstGeom prst="rect">
            <a:avLst/>
          </a:prstGeom>
        </p:spPr>
        <p:txBody>
          <a:bodyPr lIns="91425" tIns="45712" rIns="91425" bIns="45712" anchor="t">
            <a:noAutofit/>
          </a:bodyPr>
          <a:lstStyle/>
          <a:p>
            <a:endParaRPr dirty="0"/>
          </a:p>
        </p:txBody>
      </p:sp>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1" i="0" kern="1200" cap="all" spc="0" baseline="0" dirty="0">
                <a:solidFill>
                  <a:schemeClr val="bg1"/>
                </a:solidFill>
                <a:latin typeface="Brandon Grotesque Bold"/>
                <a:ea typeface="+mn-ea"/>
                <a:cs typeface="Brandon Grotesque Bold"/>
              </a:defRPr>
            </a:lvl1pPr>
          </a:lstStyle>
          <a:p>
            <a:r>
              <a:rPr lang="en-US" dirty="0"/>
              <a:t>Click to edit </a:t>
            </a:r>
            <a:br>
              <a:rPr lang="en-US" dirty="0"/>
            </a:br>
            <a:r>
              <a:rPr lang="en-US" dirty="0"/>
              <a:t>Master title style</a:t>
            </a:r>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746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Image"/>
          <p:cNvSpPr>
            <a:spLocks noGrp="1"/>
          </p:cNvSpPr>
          <p:nvPr>
            <p:ph type="pic" idx="13"/>
          </p:nvPr>
        </p:nvSpPr>
        <p:spPr>
          <a:xfrm>
            <a:off x="1587" y="-95156"/>
            <a:ext cx="24553167" cy="13811156"/>
          </a:xfrm>
          <a:prstGeom prst="rect">
            <a:avLst/>
          </a:prstGeom>
        </p:spPr>
        <p:txBody>
          <a:bodyPr lIns="91425" tIns="45712" rIns="91425" bIns="45712" anchor="t">
            <a:noAutofit/>
          </a:bodyPr>
          <a:lstStyle/>
          <a:p>
            <a:endParaRPr dirty="0"/>
          </a:p>
        </p:txBody>
      </p:sp>
      <p:sp>
        <p:nvSpPr>
          <p:cNvPr id="4" name="Thank you"/>
          <p:cNvSpPr txBox="1"/>
          <p:nvPr userDrawn="1"/>
        </p:nvSpPr>
        <p:spPr>
          <a:xfrm>
            <a:off x="7416988" y="3257600"/>
            <a:ext cx="9550025"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THANK YOU</a:t>
            </a:r>
          </a:p>
        </p:txBody>
      </p:sp>
      <p:sp>
        <p:nvSpPr>
          <p:cNvPr id="6" name="Re a leboga"/>
          <p:cNvSpPr txBox="1"/>
          <p:nvPr userDrawn="1"/>
        </p:nvSpPr>
        <p:spPr>
          <a:xfrm>
            <a:off x="6934151" y="6348526"/>
            <a:ext cx="10515699" cy="22899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defRPr cap="none"/>
            </a:pPr>
            <a:r>
              <a:rPr lang="en-US" sz="13200" b="1" cap="none" spc="-151" dirty="0">
                <a:solidFill>
                  <a:schemeClr val="bg1"/>
                </a:solidFill>
                <a:latin typeface="Brandon Grotesque Bold"/>
                <a:ea typeface="Helvetica Neue"/>
                <a:cs typeface="Brandon Grotesque Bold"/>
                <a:sym typeface="Helvetica Neue"/>
              </a:rPr>
              <a:t>RE A LEBOGA</a:t>
            </a:r>
          </a:p>
        </p:txBody>
      </p:sp>
      <p:sp>
        <p:nvSpPr>
          <p:cNvPr id="7" name="Enkosi"/>
          <p:cNvSpPr txBox="1"/>
          <p:nvPr userDrawn="1"/>
        </p:nvSpPr>
        <p:spPr>
          <a:xfrm>
            <a:off x="9091716" y="5072321"/>
            <a:ext cx="6200569"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ENKOSI</a:t>
            </a:r>
          </a:p>
        </p:txBody>
      </p:sp>
      <p:sp>
        <p:nvSpPr>
          <p:cNvPr id="8" name="Dankie"/>
          <p:cNvSpPr txBox="1"/>
          <p:nvPr userDrawn="1"/>
        </p:nvSpPr>
        <p:spPr>
          <a:xfrm>
            <a:off x="9041779" y="8679965"/>
            <a:ext cx="6300443"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DANKIE</a:t>
            </a:r>
          </a:p>
        </p:txBody>
      </p:sp>
      <p:pic>
        <p:nvPicPr>
          <p:cNvPr id="10"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22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med background no logo">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036327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54"/>
            <a:ext cx="24384002" cy="13715492"/>
          </a:xfrm>
          <a:prstGeom prst="rect">
            <a:avLst/>
          </a:prstGeom>
        </p:spPr>
      </p:pic>
    </p:spTree>
    <p:extLst>
      <p:ext uri="{BB962C8B-B14F-4D97-AF65-F5344CB8AC3E}">
        <p14:creationId xmlns:p14="http://schemas.microsoft.com/office/powerpoint/2010/main" val="39566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_Colour Bar">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 name="Rectangle 30"/>
          <p:cNvGrpSpPr/>
          <p:nvPr userDrawn="1"/>
        </p:nvGrpSpPr>
        <p:grpSpPr>
          <a:xfrm>
            <a:off x="1714509" y="2316732"/>
            <a:ext cx="20980402" cy="738662"/>
            <a:chOff x="0" y="1518"/>
            <a:chExt cx="20980400" cy="738661"/>
          </a:xfrm>
        </p:grpSpPr>
        <p:sp>
          <p:nvSpPr>
            <p:cNvPr id="21" name="Rectangle"/>
            <p:cNvSpPr/>
            <p:nvPr/>
          </p:nvSpPr>
          <p:spPr>
            <a:xfrm rot="10800000" flipH="1">
              <a:off x="0" y="288291"/>
              <a:ext cx="20980399" cy="165097"/>
            </a:xfrm>
            <a:prstGeom prst="rect">
              <a:avLst/>
            </a:prstGeom>
            <a:solidFill>
              <a:srgbClr val="53575B"/>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dirty="0"/>
            </a:p>
          </p:txBody>
        </p:sp>
        <p:sp>
          <p:nvSpPr>
            <p:cNvPr id="22" name="Text"/>
            <p:cNvSpPr txBox="1"/>
            <p:nvPr/>
          </p:nvSpPr>
          <p:spPr>
            <a:xfrm rot="10800000">
              <a:off x="0" y="1518"/>
              <a:ext cx="20980400" cy="738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1828800">
                <a:defRPr sz="3600" b="0">
                  <a:solidFill>
                    <a:srgbClr val="53575B"/>
                  </a:solidFill>
                  <a:latin typeface="Calibri"/>
                  <a:ea typeface="Calibri"/>
                  <a:cs typeface="Calibri"/>
                  <a:sym typeface="Calibri"/>
                </a:defRPr>
              </a:lvl1pPr>
            </a:lstStyle>
            <a:p>
              <a:r>
                <a:rPr dirty="0"/>
                <a:t> </a:t>
              </a:r>
            </a:p>
          </p:txBody>
        </p:sp>
      </p:grpSp>
    </p:spTree>
    <p:extLst>
      <p:ext uri="{BB962C8B-B14F-4D97-AF65-F5344CB8AC3E}">
        <p14:creationId xmlns:p14="http://schemas.microsoft.com/office/powerpoint/2010/main" val="33546076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_Body Copy">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1" name="Group 40"/>
          <p:cNvGrpSpPr/>
          <p:nvPr userDrawn="1"/>
        </p:nvGrpSpPr>
        <p:grpSpPr>
          <a:xfrm>
            <a:off x="1715865" y="2602794"/>
            <a:ext cx="21005798" cy="165806"/>
            <a:chOff x="1702031" y="2597150"/>
            <a:chExt cx="21008533" cy="152400"/>
          </a:xfrm>
        </p:grpSpPr>
        <p:sp>
          <p:nvSpPr>
            <p:cNvPr id="42" name="Rectangle 41"/>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1" name="Rectangle 50"/>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20" name="Text Placeholder 3"/>
          <p:cNvSpPr>
            <a:spLocks noGrp="1"/>
          </p:cNvSpPr>
          <p:nvPr>
            <p:ph type="body" sz="quarter" idx="11" hasCustomPrompt="1"/>
          </p:nvPr>
        </p:nvSpPr>
        <p:spPr>
          <a:xfrm>
            <a:off x="1771376" y="3712577"/>
            <a:ext cx="21005800" cy="9577388"/>
          </a:xfrm>
        </p:spPr>
        <p:txBody>
          <a:bodyPr lIns="0" tIns="0" rIns="0" bIns="0"/>
          <a:lstStyle>
            <a:lvl1pPr marL="0" marR="0" indent="0" algn="l" defTabSz="3578225" eaLnBrk="1" fontAlgn="auto" latinLnBrk="0" hangingPunct="1">
              <a:lnSpc>
                <a:spcPct val="110000"/>
              </a:lnSpc>
              <a:spcBef>
                <a:spcPts val="0"/>
              </a:spcBef>
              <a:spcAft>
                <a:spcPts val="0"/>
              </a:spcAft>
              <a:buClrTx/>
              <a:buSzPct val="125000"/>
              <a:buFontTx/>
              <a:buNone/>
              <a:tabLst/>
              <a:defRPr baseline="0"/>
            </a:lvl1pPr>
          </a:lstStyle>
          <a:p>
            <a:r>
              <a:rPr lang="en-US" dirty="0"/>
              <a:t>Place copy </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454358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46756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ullets_2 Line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hasCustomPrompt="1"/>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kumimoji="0" lang="en-US" sz="3800" b="0" i="0" u="none" strike="noStrike" cap="all" spc="0" normalizeH="0" baseline="0" dirty="0">
                <a:ln>
                  <a:noFill/>
                </a:ln>
                <a:solidFill>
                  <a:schemeClr val="tx2"/>
                </a:solidFill>
                <a:effectLst/>
                <a:uFillTx/>
                <a:latin typeface="Brandon Grotesque Bold"/>
                <a:ea typeface="+mn-ea"/>
                <a:cs typeface="Brandon Grotesque Bold"/>
                <a:sym typeface="Helvetica Neue Medium"/>
              </a:defRPr>
            </a:lvl1pPr>
          </a:lstStyle>
          <a:p>
            <a:r>
              <a:rPr lang="en-US" dirty="0"/>
              <a:t>Click to edit Master title style</a:t>
            </a:r>
            <a:br>
              <a:rPr lang="en-US" dirty="0"/>
            </a:br>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272430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_Tex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5" y="-630832"/>
            <a:ext cx="26628850" cy="14978172"/>
          </a:xfrm>
          <a:prstGeom prst="rect">
            <a:avLst/>
          </a:prstGeom>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0" i="0" kern="1200" cap="all" spc="0" baseline="0" dirty="0">
                <a:solidFill>
                  <a:schemeClr val="bg1"/>
                </a:solidFill>
                <a:latin typeface="Brandon Grotesque Bold"/>
                <a:ea typeface="+mn-ea"/>
                <a:cs typeface="Brandon Grotesque Bold"/>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2094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Numbers">
    <p:spTree>
      <p:nvGrpSpPr>
        <p:cNvPr id="1" name=""/>
        <p:cNvGrpSpPr/>
        <p:nvPr/>
      </p:nvGrpSpPr>
      <p:grpSpPr>
        <a:xfrm>
          <a:off x="0" y="0"/>
          <a:ext cx="0" cy="0"/>
          <a:chOff x="0" y="0"/>
          <a:chExt cx="0" cy="0"/>
        </a:xfrm>
      </p:grpSpPr>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dirty="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dirty="0"/>
              <a:t>Copy</a:t>
            </a:r>
          </a:p>
          <a:p>
            <a:pPr lvl="0"/>
            <a:r>
              <a:rPr lang="en-US" dirty="0"/>
              <a:t>Copy</a:t>
            </a:r>
          </a:p>
          <a:p>
            <a:pPr lvl="0"/>
            <a:r>
              <a:rPr lang="en-US" dirty="0"/>
              <a:t>Copy</a:t>
            </a:r>
          </a:p>
          <a:p>
            <a:pPr lvl="0"/>
            <a:r>
              <a:rPr lang="en-US" dirty="0"/>
              <a:t>Copy</a:t>
            </a:r>
          </a:p>
          <a:p>
            <a:pPr lvl="0"/>
            <a:r>
              <a:rPr lang="en-US" dirty="0"/>
              <a:t>Copy</a:t>
            </a:r>
          </a:p>
          <a:p>
            <a:pPr lvl="0"/>
            <a:r>
              <a:rPr lang="en-US" dirty="0"/>
              <a:t>Copy</a:t>
            </a:r>
            <a:endParaRPr lang="en-ZA" dirty="0"/>
          </a:p>
        </p:txBody>
      </p:sp>
      <p:pic>
        <p:nvPicPr>
          <p:cNvPr id="2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325686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Numbers_Image">
    <p:spTree>
      <p:nvGrpSpPr>
        <p:cNvPr id="1" name=""/>
        <p:cNvGrpSpPr/>
        <p:nvPr/>
      </p:nvGrpSpPr>
      <p:grpSpPr>
        <a:xfrm>
          <a:off x="0" y="0"/>
          <a:ext cx="0" cy="0"/>
          <a:chOff x="0" y="0"/>
          <a:chExt cx="0" cy="0"/>
        </a:xfrm>
      </p:grpSpPr>
      <p:sp>
        <p:nvSpPr>
          <p:cNvPr id="29" name="Image"/>
          <p:cNvSpPr>
            <a:spLocks noGrp="1"/>
          </p:cNvSpPr>
          <p:nvPr>
            <p:ph type="pic" idx="14"/>
          </p:nvPr>
        </p:nvSpPr>
        <p:spPr>
          <a:xfrm>
            <a:off x="0" y="0"/>
            <a:ext cx="24384001" cy="13716000"/>
          </a:xfrm>
          <a:prstGeom prst="rect">
            <a:avLst/>
          </a:prstGeom>
        </p:spPr>
        <p:txBody>
          <a:bodyPr lIns="91425" tIns="45712" rIns="91425" bIns="45712" anchor="t">
            <a:noAutofit/>
          </a:bodyPr>
          <a:lstStyle/>
          <a:p>
            <a:endParaRPr dirty="0"/>
          </a:p>
        </p:txBody>
      </p:sp>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dirty="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dirty="0"/>
              <a:t>Copy</a:t>
            </a:r>
          </a:p>
          <a:p>
            <a:pPr lvl="0"/>
            <a:r>
              <a:rPr lang="en-US" dirty="0"/>
              <a:t>Copy</a:t>
            </a:r>
          </a:p>
          <a:p>
            <a:pPr lvl="0"/>
            <a:r>
              <a:rPr lang="en-US" dirty="0"/>
              <a:t>Copy</a:t>
            </a:r>
          </a:p>
          <a:p>
            <a:pPr lvl="0"/>
            <a:r>
              <a:rPr lang="en-US" dirty="0"/>
              <a:t>Copy</a:t>
            </a:r>
          </a:p>
          <a:p>
            <a:pPr lvl="0"/>
            <a:r>
              <a:rPr lang="en-US" dirty="0"/>
              <a:t>Copy</a:t>
            </a:r>
          </a:p>
          <a:p>
            <a:pPr lvl="0"/>
            <a:r>
              <a:rPr lang="en-US" dirty="0"/>
              <a:t>Copy</a:t>
            </a:r>
            <a:endParaRPr lang="en-ZA" dirty="0"/>
          </a:p>
        </p:txBody>
      </p:sp>
      <p:pic>
        <p:nvPicPr>
          <p:cNvPr id="37"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53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ullets &amp; Sub-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1500" defTabSz="3578225">
              <a:lnSpc>
                <a:spcPct val="110000"/>
              </a:lnSpc>
              <a:spcBef>
                <a:spcPts val="1200"/>
              </a:spcBef>
              <a:spcAft>
                <a:spcPts val="6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674098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rPr dirty="0"/>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Tree>
  </p:cSld>
  <p:clrMap bg1="lt1" tx1="dk1" bg2="lt2" tx2="dk2" accent1="accent1" accent2="accent2" accent3="accent3" accent4="accent4" accent5="accent5" accent6="accent6" hlink="hlink" folHlink="folHlink"/>
  <p:sldLayoutIdLst>
    <p:sldLayoutId id="2147483714" r:id="rId1"/>
    <p:sldLayoutId id="2147483702" r:id="rId2"/>
    <p:sldLayoutId id="2147483703" r:id="rId3"/>
    <p:sldLayoutId id="2147483701" r:id="rId4"/>
    <p:sldLayoutId id="2147483718" r:id="rId5"/>
    <p:sldLayoutId id="2147483721" r:id="rId6"/>
    <p:sldLayoutId id="2147483712" r:id="rId7"/>
    <p:sldLayoutId id="2147483716" r:id="rId8"/>
    <p:sldLayoutId id="2147483704" r:id="rId9"/>
    <p:sldLayoutId id="2147483722" r:id="rId10"/>
    <p:sldLayoutId id="2147483711" r:id="rId11"/>
    <p:sldLayoutId id="2147483713" r:id="rId12"/>
    <p:sldLayoutId id="2147483723" r:id="rId13"/>
  </p:sldLayoutIdLst>
  <p:transition spd="med"/>
  <p:txStyles>
    <p:title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rgbClr val="55585B"/>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l"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55585B"/>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1688880" y="8010128"/>
            <a:ext cx="21003065" cy="2016224"/>
          </a:xfrm>
        </p:spPr>
        <p:txBody>
          <a:bodyPr>
            <a:normAutofit fontScale="92500" lnSpcReduction="20000"/>
          </a:bodyPr>
          <a:lstStyle/>
          <a:p>
            <a:r>
              <a:rPr lang="en-US" sz="6000" dirty="0">
                <a:solidFill>
                  <a:schemeClr val="bg1"/>
                </a:solidFill>
              </a:rPr>
              <a:t>DBS152 – Introduction to Database</a:t>
            </a:r>
          </a:p>
          <a:p>
            <a:r>
              <a:rPr lang="en-US" sz="6000" dirty="0">
                <a:solidFill>
                  <a:schemeClr val="bg1"/>
                </a:solidFill>
              </a:rPr>
              <a:t>Week 2: Lesson 2</a:t>
            </a:r>
          </a:p>
        </p:txBody>
      </p:sp>
    </p:spTree>
    <p:extLst>
      <p:ext uri="{BB962C8B-B14F-4D97-AF65-F5344CB8AC3E}">
        <p14:creationId xmlns:p14="http://schemas.microsoft.com/office/powerpoint/2010/main" val="502001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E387-F5C9-830D-BC83-1695EE6526B4}"/>
              </a:ext>
            </a:extLst>
          </p:cNvPr>
          <p:cNvSpPr>
            <a:spLocks noGrp="1"/>
          </p:cNvSpPr>
          <p:nvPr>
            <p:ph type="title"/>
          </p:nvPr>
        </p:nvSpPr>
        <p:spPr/>
        <p:txBody>
          <a:bodyPr/>
          <a:lstStyle/>
          <a:p>
            <a:r>
              <a:rPr lang="en-ZA" b="1" dirty="0">
                <a:solidFill>
                  <a:schemeClr val="tx1"/>
                </a:solidFill>
                <a:latin typeface="Arial" panose="020B0604020202020204" pitchFamily="34" charset="0"/>
                <a:cs typeface="Arial" panose="020B0604020202020204" pitchFamily="34" charset="0"/>
              </a:rPr>
              <a:t>4. Steps in Conceptual </a:t>
            </a:r>
            <a:r>
              <a:rPr lang="en-ZA" b="1" dirty="0" err="1">
                <a:solidFill>
                  <a:schemeClr val="tx1"/>
                </a:solidFill>
                <a:latin typeface="Arial" panose="020B0604020202020204" pitchFamily="34" charset="0"/>
                <a:cs typeface="Arial" panose="020B0604020202020204" pitchFamily="34" charset="0"/>
              </a:rPr>
              <a:t>Modeling</a:t>
            </a:r>
            <a:endParaRPr lang="en-ZA" b="1" dirty="0"/>
          </a:p>
        </p:txBody>
      </p:sp>
      <p:sp>
        <p:nvSpPr>
          <p:cNvPr id="3" name="Text Placeholder 2">
            <a:extLst>
              <a:ext uri="{FF2B5EF4-FFF2-40B4-BE49-F238E27FC236}">
                <a16:creationId xmlns:a16="http://schemas.microsoft.com/office/drawing/2014/main" id="{0F8561EA-8546-CD78-E4DC-60EE62521D44}"/>
              </a:ext>
            </a:extLst>
          </p:cNvPr>
          <p:cNvSpPr>
            <a:spLocks noGrp="1"/>
          </p:cNvSpPr>
          <p:nvPr>
            <p:ph type="body" sz="quarter" idx="11"/>
          </p:nvPr>
        </p:nvSpPr>
        <p:spPr/>
        <p:txBody>
          <a:bodyPr/>
          <a:lstStyle/>
          <a:p>
            <a:r>
              <a:rPr lang="en-GB" dirty="0"/>
              <a:t>To develop an effective conceptual model, the following steps should be taken:</a:t>
            </a:r>
          </a:p>
          <a:p>
            <a:endParaRPr lang="en-GB" dirty="0"/>
          </a:p>
          <a:p>
            <a:r>
              <a:rPr lang="en-GB" dirty="0"/>
              <a:t>1. Identify the Entities</a:t>
            </a:r>
          </a:p>
          <a:p>
            <a:r>
              <a:rPr lang="en-GB" dirty="0"/>
              <a:t>Step 1: Make a list of all the important objects or concepts that need to be represented in the database.</a:t>
            </a:r>
          </a:p>
          <a:p>
            <a:r>
              <a:rPr lang="en-GB" dirty="0"/>
              <a:t>Example:</a:t>
            </a:r>
          </a:p>
          <a:p>
            <a:r>
              <a:rPr lang="en-GB" dirty="0"/>
              <a:t>In a university system, entities like Student, Professor, Course, and </a:t>
            </a:r>
            <a:r>
              <a:rPr lang="en-GB" dirty="0" err="1"/>
              <a:t>Enrollment</a:t>
            </a:r>
            <a:r>
              <a:rPr lang="en-GB" dirty="0"/>
              <a:t> would be identified.</a:t>
            </a:r>
          </a:p>
          <a:p>
            <a:r>
              <a:rPr lang="en-GB" dirty="0"/>
              <a:t>In a business system, entities might include Employee, Department, Project, etc.</a:t>
            </a:r>
            <a:endParaRPr lang="en-ZA" dirty="0"/>
          </a:p>
        </p:txBody>
      </p:sp>
    </p:spTree>
    <p:extLst>
      <p:ext uri="{BB962C8B-B14F-4D97-AF65-F5344CB8AC3E}">
        <p14:creationId xmlns:p14="http://schemas.microsoft.com/office/powerpoint/2010/main" val="12878597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7975B3-D6D0-C4A1-4348-3F37D783C9A5}"/>
              </a:ext>
            </a:extLst>
          </p:cNvPr>
          <p:cNvSpPr>
            <a:spLocks noGrp="1"/>
          </p:cNvSpPr>
          <p:nvPr>
            <p:ph type="body" sz="quarter" idx="11"/>
          </p:nvPr>
        </p:nvSpPr>
        <p:spPr/>
        <p:txBody>
          <a:bodyPr/>
          <a:lstStyle/>
          <a:p>
            <a:r>
              <a:rPr lang="en-GB" dirty="0"/>
              <a:t> Identify the Relationships</a:t>
            </a:r>
          </a:p>
          <a:p>
            <a:r>
              <a:rPr lang="en-GB" dirty="0"/>
              <a:t>Step 2: Define how the identified entities are related. Relationships show the interactions between different entities.</a:t>
            </a:r>
          </a:p>
          <a:p>
            <a:r>
              <a:rPr lang="en-GB" dirty="0"/>
              <a:t>Example:</a:t>
            </a:r>
          </a:p>
          <a:p>
            <a:r>
              <a:rPr lang="en-GB" dirty="0"/>
              <a:t>A Student "</a:t>
            </a:r>
            <a:r>
              <a:rPr lang="en-GB" dirty="0" err="1"/>
              <a:t>enrolls</a:t>
            </a:r>
            <a:r>
              <a:rPr lang="en-GB" dirty="0"/>
              <a:t> in" a Course.</a:t>
            </a:r>
          </a:p>
          <a:p>
            <a:r>
              <a:rPr lang="en-GB" dirty="0"/>
              <a:t>A Professor "teaches" a Course.</a:t>
            </a:r>
            <a:endParaRPr lang="en-ZA" dirty="0"/>
          </a:p>
        </p:txBody>
      </p:sp>
    </p:spTree>
    <p:extLst>
      <p:ext uri="{BB962C8B-B14F-4D97-AF65-F5344CB8AC3E}">
        <p14:creationId xmlns:p14="http://schemas.microsoft.com/office/powerpoint/2010/main" val="160446515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D2F932-FFEB-90BF-5963-B5E0785F84CE}"/>
              </a:ext>
            </a:extLst>
          </p:cNvPr>
          <p:cNvSpPr>
            <a:spLocks noGrp="1"/>
          </p:cNvSpPr>
          <p:nvPr>
            <p:ph type="body" sz="quarter" idx="11"/>
          </p:nvPr>
        </p:nvSpPr>
        <p:spPr/>
        <p:txBody>
          <a:bodyPr/>
          <a:lstStyle/>
          <a:p>
            <a:r>
              <a:rPr lang="en-GB" dirty="0"/>
              <a:t>Identify the Attributes</a:t>
            </a:r>
          </a:p>
          <a:p>
            <a:r>
              <a:rPr lang="en-GB" dirty="0"/>
              <a:t>Step 3: Identify the key properties or attributes that describe each entity.</a:t>
            </a:r>
          </a:p>
          <a:p>
            <a:r>
              <a:rPr lang="en-GB" dirty="0"/>
              <a:t>Example:</a:t>
            </a:r>
          </a:p>
          <a:p>
            <a:r>
              <a:rPr lang="en-GB" dirty="0"/>
              <a:t>For the Student entity, attributes could include </a:t>
            </a:r>
            <a:r>
              <a:rPr lang="en-GB" dirty="0" err="1"/>
              <a:t>Student_ID</a:t>
            </a:r>
            <a:r>
              <a:rPr lang="en-GB" dirty="0"/>
              <a:t>, Name, Address, and Email.</a:t>
            </a:r>
          </a:p>
          <a:p>
            <a:r>
              <a:rPr lang="en-GB" dirty="0"/>
              <a:t>For the Course entity, attributes might include </a:t>
            </a:r>
            <a:r>
              <a:rPr lang="en-GB" dirty="0" err="1"/>
              <a:t>Course_ID</a:t>
            </a:r>
            <a:r>
              <a:rPr lang="en-GB" dirty="0"/>
              <a:t>, </a:t>
            </a:r>
            <a:r>
              <a:rPr lang="en-GB" dirty="0" err="1"/>
              <a:t>Course_Name</a:t>
            </a:r>
            <a:r>
              <a:rPr lang="en-GB" dirty="0"/>
              <a:t>, and Credits.</a:t>
            </a:r>
            <a:endParaRPr lang="en-ZA" dirty="0"/>
          </a:p>
        </p:txBody>
      </p:sp>
    </p:spTree>
    <p:extLst>
      <p:ext uri="{BB962C8B-B14F-4D97-AF65-F5344CB8AC3E}">
        <p14:creationId xmlns:p14="http://schemas.microsoft.com/office/powerpoint/2010/main" val="32533264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4EAA-F60A-B82A-6165-7F2D90258070}"/>
              </a:ext>
            </a:extLst>
          </p:cNvPr>
          <p:cNvSpPr>
            <a:spLocks noGrp="1"/>
          </p:cNvSpPr>
          <p:nvPr>
            <p:ph type="title"/>
          </p:nvPr>
        </p:nvSpPr>
        <p:spPr/>
        <p:txBody>
          <a:bodyPr>
            <a:normAutofit/>
          </a:bodyPr>
          <a:lstStyle/>
          <a:p>
            <a:r>
              <a:rPr lang="en-GB" sz="4000" b="1" dirty="0">
                <a:solidFill>
                  <a:schemeClr val="tx1"/>
                </a:solidFill>
                <a:latin typeface="Arial" panose="020B0604020202020204" pitchFamily="34" charset="0"/>
                <a:cs typeface="Arial" panose="020B0604020202020204" pitchFamily="34" charset="0"/>
              </a:rPr>
              <a:t>5. Example of Conceptual </a:t>
            </a:r>
            <a:r>
              <a:rPr lang="en-GB" sz="4000" b="1" dirty="0" err="1">
                <a:solidFill>
                  <a:schemeClr val="tx1"/>
                </a:solidFill>
                <a:latin typeface="Arial" panose="020B0604020202020204" pitchFamily="34" charset="0"/>
                <a:cs typeface="Arial" panose="020B0604020202020204" pitchFamily="34" charset="0"/>
              </a:rPr>
              <a:t>Modeling</a:t>
            </a:r>
            <a:r>
              <a:rPr lang="en-GB" sz="4000" b="1" dirty="0">
                <a:solidFill>
                  <a:schemeClr val="tx1"/>
                </a:solidFill>
                <a:latin typeface="Arial" panose="020B0604020202020204" pitchFamily="34" charset="0"/>
                <a:cs typeface="Arial" panose="020B0604020202020204" pitchFamily="34" charset="0"/>
              </a:rPr>
              <a:t> (University Database)</a:t>
            </a:r>
            <a:endParaRPr lang="en-ZA" sz="4000" b="1" dirty="0"/>
          </a:p>
        </p:txBody>
      </p:sp>
      <p:sp>
        <p:nvSpPr>
          <p:cNvPr id="3" name="Text Placeholder 2">
            <a:extLst>
              <a:ext uri="{FF2B5EF4-FFF2-40B4-BE49-F238E27FC236}">
                <a16:creationId xmlns:a16="http://schemas.microsoft.com/office/drawing/2014/main" id="{0889E1D2-7D41-DDE6-1655-C568B9D70692}"/>
              </a:ext>
            </a:extLst>
          </p:cNvPr>
          <p:cNvSpPr>
            <a:spLocks noGrp="1"/>
          </p:cNvSpPr>
          <p:nvPr>
            <p:ph type="body" sz="quarter" idx="11"/>
          </p:nvPr>
        </p:nvSpPr>
        <p:spPr/>
        <p:txBody>
          <a:bodyPr>
            <a:normAutofit lnSpcReduction="10000"/>
          </a:bodyPr>
          <a:lstStyle/>
          <a:p>
            <a:r>
              <a:rPr lang="en-GB" dirty="0"/>
              <a:t>Consider the following example of conceptual </a:t>
            </a:r>
            <a:r>
              <a:rPr lang="en-GB" dirty="0" err="1"/>
              <a:t>modeling</a:t>
            </a:r>
            <a:r>
              <a:rPr lang="en-GB" dirty="0"/>
              <a:t> for a university database:</a:t>
            </a:r>
          </a:p>
          <a:p>
            <a:endParaRPr lang="en-GB" dirty="0"/>
          </a:p>
          <a:p>
            <a:r>
              <a:rPr lang="en-GB" dirty="0"/>
              <a:t>Entities:</a:t>
            </a:r>
          </a:p>
          <a:p>
            <a:r>
              <a:rPr lang="en-GB" dirty="0"/>
              <a:t>Student</a:t>
            </a:r>
          </a:p>
          <a:p>
            <a:r>
              <a:rPr lang="en-GB" dirty="0"/>
              <a:t>Attributes: </a:t>
            </a:r>
            <a:r>
              <a:rPr lang="en-GB" dirty="0" err="1"/>
              <a:t>Student_ID</a:t>
            </a:r>
            <a:r>
              <a:rPr lang="en-GB" dirty="0"/>
              <a:t>, Name, Major</a:t>
            </a:r>
          </a:p>
          <a:p>
            <a:r>
              <a:rPr lang="en-GB" dirty="0"/>
              <a:t>Course</a:t>
            </a:r>
          </a:p>
          <a:p>
            <a:r>
              <a:rPr lang="en-GB" dirty="0"/>
              <a:t>Attributes: </a:t>
            </a:r>
            <a:r>
              <a:rPr lang="en-GB" dirty="0" err="1"/>
              <a:t>Course_ID</a:t>
            </a:r>
            <a:r>
              <a:rPr lang="en-GB" dirty="0"/>
              <a:t>, </a:t>
            </a:r>
            <a:r>
              <a:rPr lang="en-GB" dirty="0" err="1"/>
              <a:t>Course_Name</a:t>
            </a:r>
            <a:r>
              <a:rPr lang="en-GB" dirty="0"/>
              <a:t>, Credits</a:t>
            </a:r>
          </a:p>
          <a:p>
            <a:r>
              <a:rPr lang="en-GB" dirty="0"/>
              <a:t>Professor</a:t>
            </a:r>
          </a:p>
          <a:p>
            <a:r>
              <a:rPr lang="en-GB" dirty="0"/>
              <a:t>Attributes: </a:t>
            </a:r>
            <a:r>
              <a:rPr lang="en-GB" dirty="0" err="1"/>
              <a:t>Professor_ID</a:t>
            </a:r>
            <a:r>
              <a:rPr lang="en-GB" dirty="0"/>
              <a:t>, Name, Department</a:t>
            </a:r>
          </a:p>
          <a:p>
            <a:r>
              <a:rPr lang="en-GB" dirty="0"/>
              <a:t>Relationships:</a:t>
            </a:r>
          </a:p>
          <a:p>
            <a:r>
              <a:rPr lang="en-GB" dirty="0" err="1"/>
              <a:t>Enrolls</a:t>
            </a:r>
            <a:r>
              <a:rPr lang="en-GB" dirty="0"/>
              <a:t> in: A Student </a:t>
            </a:r>
            <a:r>
              <a:rPr lang="en-GB" dirty="0" err="1"/>
              <a:t>enrolls</a:t>
            </a:r>
            <a:r>
              <a:rPr lang="en-GB" dirty="0"/>
              <a:t> in a Course.</a:t>
            </a:r>
          </a:p>
          <a:p>
            <a:r>
              <a:rPr lang="en-GB" dirty="0"/>
              <a:t>Teaches: A Professor teaches a Course.</a:t>
            </a:r>
          </a:p>
          <a:p>
            <a:r>
              <a:rPr lang="en-GB" dirty="0"/>
              <a:t>ERD Example:</a:t>
            </a:r>
          </a:p>
          <a:p>
            <a:r>
              <a:rPr lang="en-GB" dirty="0"/>
              <a:t>The Student entity connects to the Course entity through the </a:t>
            </a:r>
            <a:r>
              <a:rPr lang="en-GB" dirty="0" err="1"/>
              <a:t>Enrolls</a:t>
            </a:r>
            <a:r>
              <a:rPr lang="en-GB" dirty="0"/>
              <a:t> in relationship.</a:t>
            </a:r>
          </a:p>
          <a:p>
            <a:r>
              <a:rPr lang="en-GB" dirty="0"/>
              <a:t>The Professor entity connects to the Course entity through the Teaches relationship.</a:t>
            </a:r>
            <a:endParaRPr lang="en-ZA" dirty="0"/>
          </a:p>
        </p:txBody>
      </p:sp>
    </p:spTree>
    <p:extLst>
      <p:ext uri="{BB962C8B-B14F-4D97-AF65-F5344CB8AC3E}">
        <p14:creationId xmlns:p14="http://schemas.microsoft.com/office/powerpoint/2010/main" val="24396904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E983-9177-9D4A-B30E-C77DC759A3F6}"/>
              </a:ext>
            </a:extLst>
          </p:cNvPr>
          <p:cNvSpPr>
            <a:spLocks noGrp="1"/>
          </p:cNvSpPr>
          <p:nvPr>
            <p:ph type="title"/>
          </p:nvPr>
        </p:nvSpPr>
        <p:spPr/>
        <p:txBody>
          <a:bodyPr/>
          <a:lstStyle/>
          <a:p>
            <a:r>
              <a:rPr lang="en-GB" b="1" dirty="0">
                <a:solidFill>
                  <a:schemeClr val="tx1"/>
                </a:solidFill>
                <a:latin typeface="Arial" panose="020B0604020202020204" pitchFamily="34" charset="0"/>
                <a:cs typeface="Arial" panose="020B0604020202020204" pitchFamily="34" charset="0"/>
              </a:rPr>
              <a:t>6. Why is Conceptual </a:t>
            </a:r>
            <a:r>
              <a:rPr lang="en-GB" b="1" dirty="0" err="1">
                <a:solidFill>
                  <a:schemeClr val="tx1"/>
                </a:solidFill>
                <a:latin typeface="Arial" panose="020B0604020202020204" pitchFamily="34" charset="0"/>
                <a:cs typeface="Arial" panose="020B0604020202020204" pitchFamily="34" charset="0"/>
              </a:rPr>
              <a:t>Modeling</a:t>
            </a:r>
            <a:r>
              <a:rPr lang="en-GB" b="1" dirty="0">
                <a:solidFill>
                  <a:schemeClr val="tx1"/>
                </a:solidFill>
                <a:latin typeface="Arial" panose="020B0604020202020204" pitchFamily="34" charset="0"/>
                <a:cs typeface="Arial" panose="020B0604020202020204" pitchFamily="34" charset="0"/>
              </a:rPr>
              <a:t> Important?</a:t>
            </a:r>
            <a:endParaRPr lang="en-ZA" b="1" dirty="0"/>
          </a:p>
        </p:txBody>
      </p:sp>
      <p:sp>
        <p:nvSpPr>
          <p:cNvPr id="3" name="Text Placeholder 2">
            <a:extLst>
              <a:ext uri="{FF2B5EF4-FFF2-40B4-BE49-F238E27FC236}">
                <a16:creationId xmlns:a16="http://schemas.microsoft.com/office/drawing/2014/main" id="{60CE3702-A3A8-5E54-C800-E31E04BF7086}"/>
              </a:ext>
            </a:extLst>
          </p:cNvPr>
          <p:cNvSpPr>
            <a:spLocks noGrp="1"/>
          </p:cNvSpPr>
          <p:nvPr>
            <p:ph type="body" sz="quarter" idx="11"/>
          </p:nvPr>
        </p:nvSpPr>
        <p:spPr/>
        <p:txBody>
          <a:bodyPr>
            <a:normAutofit lnSpcReduction="10000"/>
          </a:bodyPr>
          <a:lstStyle/>
          <a:p>
            <a:r>
              <a:rPr lang="en-GB" dirty="0"/>
              <a:t>Conceptual </a:t>
            </a:r>
            <a:r>
              <a:rPr lang="en-GB" dirty="0" err="1"/>
              <a:t>modeling</a:t>
            </a:r>
            <a:r>
              <a:rPr lang="en-GB" dirty="0"/>
              <a:t> plays a crucial role in the design of databases for several reasons:</a:t>
            </a:r>
          </a:p>
          <a:p>
            <a:pPr>
              <a:buFont typeface="+mj-lt"/>
              <a:buAutoNum type="arabicPeriod"/>
            </a:pPr>
            <a:r>
              <a:rPr lang="en-GB" b="1" dirty="0"/>
              <a:t>Clear Representation of Data</a:t>
            </a:r>
            <a:r>
              <a:rPr lang="en-GB" dirty="0"/>
              <a:t>: It provides a clear and visual representation of data and its relationships, making it easier to understand and communicate the structure.</a:t>
            </a:r>
          </a:p>
          <a:p>
            <a:pPr>
              <a:buFont typeface="+mj-lt"/>
              <a:buAutoNum type="arabicPeriod"/>
            </a:pPr>
            <a:r>
              <a:rPr lang="en-GB" b="1" dirty="0"/>
              <a:t>Helps in Understanding Business Requirements</a:t>
            </a:r>
            <a:r>
              <a:rPr lang="en-GB" dirty="0"/>
              <a:t>: By mapping out the data and its relationships, conceptual </a:t>
            </a:r>
            <a:r>
              <a:rPr lang="en-GB" dirty="0" err="1"/>
              <a:t>modeling</a:t>
            </a:r>
            <a:r>
              <a:rPr lang="en-GB" dirty="0"/>
              <a:t> allows stakeholders, including business owners, users, and developers, to better understand what data is needed, how it interacts, and the business logic behind it.</a:t>
            </a:r>
          </a:p>
          <a:p>
            <a:pPr>
              <a:buFont typeface="+mj-lt"/>
              <a:buAutoNum type="arabicPeriod"/>
            </a:pPr>
            <a:endParaRPr lang="en-GB" dirty="0"/>
          </a:p>
          <a:p>
            <a:pPr>
              <a:buFont typeface="+mj-lt"/>
              <a:buAutoNum type="arabicPeriod"/>
            </a:pPr>
            <a:r>
              <a:rPr lang="en-GB" b="1" dirty="0"/>
              <a:t>Foundation for Database Design</a:t>
            </a:r>
            <a:r>
              <a:rPr lang="en-GB" dirty="0"/>
              <a:t>: The conceptual model serves as the first step in database design, which will eventually lead to the creation of the physical schema. It acts as the blueprint for creating the actual tables, columns, and relationships in the database.</a:t>
            </a:r>
          </a:p>
          <a:p>
            <a:pPr>
              <a:buFont typeface="+mj-lt"/>
              <a:buAutoNum type="arabicPeriod"/>
            </a:pPr>
            <a:r>
              <a:rPr lang="en-GB" b="1" dirty="0"/>
              <a:t>Helps in Identifying Data Redundancy and Inconsistencies</a:t>
            </a:r>
            <a:r>
              <a:rPr lang="en-GB" dirty="0"/>
              <a:t>: Creating an ERD can help identify areas where data might be redundant or where inconsistencies might occur, helping designers avoid these issues before they get implemented.</a:t>
            </a:r>
          </a:p>
          <a:p>
            <a:pPr>
              <a:buFont typeface="+mj-lt"/>
              <a:buAutoNum type="arabicPeriod"/>
            </a:pPr>
            <a:r>
              <a:rPr lang="en-GB" b="1" dirty="0"/>
              <a:t>Better Communication Between Stakeholders</a:t>
            </a:r>
            <a:r>
              <a:rPr lang="en-GB" dirty="0"/>
              <a:t>: An ERD is easy to share and understand, making it easier for developers, business owners, and users to discuss data requirements and any changes needed.</a:t>
            </a:r>
          </a:p>
          <a:p>
            <a:endParaRPr lang="en-ZA" dirty="0"/>
          </a:p>
        </p:txBody>
      </p:sp>
    </p:spTree>
    <p:extLst>
      <p:ext uri="{BB962C8B-B14F-4D97-AF65-F5344CB8AC3E}">
        <p14:creationId xmlns:p14="http://schemas.microsoft.com/office/powerpoint/2010/main" val="42234378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70A8-2DBB-B131-84FA-A9E0674C39AB}"/>
              </a:ext>
            </a:extLst>
          </p:cNvPr>
          <p:cNvSpPr>
            <a:spLocks noGrp="1"/>
          </p:cNvSpPr>
          <p:nvPr>
            <p:ph type="title"/>
          </p:nvPr>
        </p:nvSpPr>
        <p:spPr/>
        <p:txBody>
          <a:bodyPr/>
          <a:lstStyle/>
          <a:p>
            <a:r>
              <a:rPr lang="en-US" b="1" dirty="0">
                <a:solidFill>
                  <a:schemeClr val="tx1"/>
                </a:solidFill>
                <a:latin typeface="Arial" panose="020B0604020202020204" pitchFamily="34" charset="0"/>
                <a:cs typeface="Arial" panose="020B0604020202020204" pitchFamily="34" charset="0"/>
              </a:rPr>
              <a:t>7. Summary</a:t>
            </a:r>
            <a:endParaRPr lang="en-ZA" b="1" dirty="0"/>
          </a:p>
        </p:txBody>
      </p:sp>
      <p:sp>
        <p:nvSpPr>
          <p:cNvPr id="3" name="Text Placeholder 2">
            <a:extLst>
              <a:ext uri="{FF2B5EF4-FFF2-40B4-BE49-F238E27FC236}">
                <a16:creationId xmlns:a16="http://schemas.microsoft.com/office/drawing/2014/main" id="{E8C8EF7B-3BFD-9D97-E998-6B2849B332A1}"/>
              </a:ext>
            </a:extLst>
          </p:cNvPr>
          <p:cNvSpPr>
            <a:spLocks noGrp="1"/>
          </p:cNvSpPr>
          <p:nvPr>
            <p:ph type="body" sz="quarter" idx="11"/>
          </p:nvPr>
        </p:nvSpPr>
        <p:spPr/>
        <p:txBody>
          <a:bodyPr/>
          <a:lstStyle/>
          <a:p>
            <a:r>
              <a:rPr lang="en-GB" dirty="0"/>
              <a:t>Conceptual </a:t>
            </a:r>
            <a:r>
              <a:rPr lang="en-GB" dirty="0" err="1"/>
              <a:t>modeling</a:t>
            </a:r>
            <a:r>
              <a:rPr lang="en-GB" dirty="0"/>
              <a:t> is a crucial step in the database design process. It involves defining entities, their attributes, and the relationships between them. By creating ERDs, developers can better understand the data structure, ensure that business requirements are met, and lay the foundation for creating an efficient and organized database schema.</a:t>
            </a:r>
            <a:endParaRPr lang="en-ZA" dirty="0"/>
          </a:p>
        </p:txBody>
      </p:sp>
    </p:spTree>
    <p:extLst>
      <p:ext uri="{BB962C8B-B14F-4D97-AF65-F5344CB8AC3E}">
        <p14:creationId xmlns:p14="http://schemas.microsoft.com/office/powerpoint/2010/main" val="4897499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152A-8E3C-3067-CC75-5081F1BDE35E}"/>
              </a:ext>
            </a:extLst>
          </p:cNvPr>
          <p:cNvSpPr>
            <a:spLocks noGrp="1"/>
          </p:cNvSpPr>
          <p:nvPr>
            <p:ph type="title"/>
          </p:nvPr>
        </p:nvSpPr>
        <p:spPr/>
        <p:txBody>
          <a:bodyPr/>
          <a:lstStyle/>
          <a:p>
            <a:r>
              <a:rPr lang="en-ZA" dirty="0"/>
              <a:t>8. ACTIVITY</a:t>
            </a:r>
          </a:p>
        </p:txBody>
      </p:sp>
      <p:sp>
        <p:nvSpPr>
          <p:cNvPr id="3" name="Text Placeholder 2">
            <a:extLst>
              <a:ext uri="{FF2B5EF4-FFF2-40B4-BE49-F238E27FC236}">
                <a16:creationId xmlns:a16="http://schemas.microsoft.com/office/drawing/2014/main" id="{FE8E346C-1143-E5EA-374B-208A0676A572}"/>
              </a:ext>
            </a:extLst>
          </p:cNvPr>
          <p:cNvSpPr>
            <a:spLocks noGrp="1"/>
          </p:cNvSpPr>
          <p:nvPr>
            <p:ph type="body" sz="quarter" idx="11"/>
          </p:nvPr>
        </p:nvSpPr>
        <p:spPr/>
        <p:txBody>
          <a:bodyPr/>
          <a:lstStyle/>
          <a:p>
            <a:r>
              <a:rPr lang="en-GB" dirty="0"/>
              <a:t>Given the following entities and relationships, draw an Entity-Relationship Diagram:</a:t>
            </a:r>
          </a:p>
          <a:p>
            <a:endParaRPr lang="en-GB" dirty="0"/>
          </a:p>
          <a:p>
            <a:r>
              <a:rPr lang="en-GB" dirty="0"/>
              <a:t>Entities:</a:t>
            </a:r>
          </a:p>
          <a:p>
            <a:r>
              <a:rPr lang="en-GB" dirty="0"/>
              <a:t>Student (</a:t>
            </a:r>
            <a:r>
              <a:rPr lang="en-GB" dirty="0" err="1"/>
              <a:t>Student_ID</a:t>
            </a:r>
            <a:r>
              <a:rPr lang="en-GB" dirty="0"/>
              <a:t>, Name, Major)</a:t>
            </a:r>
          </a:p>
          <a:p>
            <a:r>
              <a:rPr lang="en-GB" dirty="0"/>
              <a:t>Course (</a:t>
            </a:r>
            <a:r>
              <a:rPr lang="en-GB" dirty="0" err="1"/>
              <a:t>Course_ID</a:t>
            </a:r>
            <a:r>
              <a:rPr lang="en-GB" dirty="0"/>
              <a:t>, </a:t>
            </a:r>
            <a:r>
              <a:rPr lang="en-GB" dirty="0" err="1"/>
              <a:t>Course_Name</a:t>
            </a:r>
            <a:r>
              <a:rPr lang="en-GB" dirty="0"/>
              <a:t>, Credits)</a:t>
            </a:r>
          </a:p>
          <a:p>
            <a:r>
              <a:rPr lang="en-GB" dirty="0"/>
              <a:t>Professor (</a:t>
            </a:r>
            <a:r>
              <a:rPr lang="en-GB" dirty="0" err="1"/>
              <a:t>Professor_ID</a:t>
            </a:r>
            <a:r>
              <a:rPr lang="en-GB" dirty="0"/>
              <a:t>, Name, Department)</a:t>
            </a:r>
          </a:p>
          <a:p>
            <a:endParaRPr lang="en-GB" dirty="0"/>
          </a:p>
          <a:p>
            <a:r>
              <a:rPr lang="en-GB" dirty="0"/>
              <a:t>Relationships:</a:t>
            </a:r>
          </a:p>
          <a:p>
            <a:r>
              <a:rPr lang="en-GB" dirty="0"/>
              <a:t>A Student "</a:t>
            </a:r>
            <a:r>
              <a:rPr lang="en-GB" dirty="0" err="1"/>
              <a:t>enrolls</a:t>
            </a:r>
            <a:r>
              <a:rPr lang="en-GB" dirty="0"/>
              <a:t> in" a Course</a:t>
            </a:r>
          </a:p>
          <a:p>
            <a:r>
              <a:rPr lang="en-GB" dirty="0"/>
              <a:t>A Professor "teaches" a Course</a:t>
            </a:r>
            <a:endParaRPr lang="en-ZA" dirty="0"/>
          </a:p>
        </p:txBody>
      </p:sp>
    </p:spTree>
    <p:extLst>
      <p:ext uri="{BB962C8B-B14F-4D97-AF65-F5344CB8AC3E}">
        <p14:creationId xmlns:p14="http://schemas.microsoft.com/office/powerpoint/2010/main" val="410431027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0C91-E159-3A50-77C8-064B4FC68814}"/>
              </a:ext>
            </a:extLst>
          </p:cNvPr>
          <p:cNvSpPr>
            <a:spLocks noGrp="1"/>
          </p:cNvSpPr>
          <p:nvPr>
            <p:ph type="title"/>
          </p:nvPr>
        </p:nvSpPr>
        <p:spPr/>
        <p:txBody>
          <a:bodyPr/>
          <a:lstStyle/>
          <a:p>
            <a:r>
              <a:rPr lang="en-ZA" dirty="0"/>
              <a:t>Solution</a:t>
            </a:r>
          </a:p>
        </p:txBody>
      </p:sp>
      <p:sp>
        <p:nvSpPr>
          <p:cNvPr id="3" name="Text Placeholder 2">
            <a:extLst>
              <a:ext uri="{FF2B5EF4-FFF2-40B4-BE49-F238E27FC236}">
                <a16:creationId xmlns:a16="http://schemas.microsoft.com/office/drawing/2014/main" id="{EBECAD18-91F8-E99E-C83B-444756DF90AA}"/>
              </a:ext>
            </a:extLst>
          </p:cNvPr>
          <p:cNvSpPr>
            <a:spLocks noGrp="1"/>
          </p:cNvSpPr>
          <p:nvPr>
            <p:ph type="body" sz="quarter" idx="11"/>
          </p:nvPr>
        </p:nvSpPr>
        <p:spPr/>
        <p:txBody>
          <a:bodyPr/>
          <a:lstStyle/>
          <a:p>
            <a:r>
              <a:rPr lang="en-GB" dirty="0"/>
              <a:t>Solution:</a:t>
            </a:r>
          </a:p>
          <a:p>
            <a:endParaRPr lang="en-GB" dirty="0"/>
          </a:p>
          <a:p>
            <a:r>
              <a:rPr lang="en-GB" dirty="0"/>
              <a:t>Draw the following components:</a:t>
            </a:r>
          </a:p>
          <a:p>
            <a:r>
              <a:rPr lang="en-GB" dirty="0"/>
              <a:t>Entities: Draw rectangles for Student, Course, and Professor.</a:t>
            </a:r>
          </a:p>
          <a:p>
            <a:r>
              <a:rPr lang="en-GB" dirty="0"/>
              <a:t>Attributes: For Student, connect ellipses for </a:t>
            </a:r>
            <a:r>
              <a:rPr lang="en-GB" dirty="0" err="1"/>
              <a:t>Student_ID</a:t>
            </a:r>
            <a:r>
              <a:rPr lang="en-GB" dirty="0"/>
              <a:t>, Name, and Major. Similarly, for Course, connect ellipses for </a:t>
            </a:r>
            <a:r>
              <a:rPr lang="en-GB" dirty="0" err="1"/>
              <a:t>Course_ID</a:t>
            </a:r>
            <a:r>
              <a:rPr lang="en-GB" dirty="0"/>
              <a:t>, </a:t>
            </a:r>
            <a:r>
              <a:rPr lang="en-GB" dirty="0" err="1"/>
              <a:t>Course_Name</a:t>
            </a:r>
            <a:r>
              <a:rPr lang="en-GB" dirty="0"/>
              <a:t>, and Credits. For Professor, connect ellipses for </a:t>
            </a:r>
            <a:r>
              <a:rPr lang="en-GB" dirty="0" err="1"/>
              <a:t>Professor_ID</a:t>
            </a:r>
            <a:r>
              <a:rPr lang="en-GB" dirty="0"/>
              <a:t>, Name, and Department.</a:t>
            </a:r>
          </a:p>
          <a:p>
            <a:r>
              <a:rPr lang="en-GB" dirty="0"/>
              <a:t>Relationships: Draw diamonds between the entities:</a:t>
            </a:r>
          </a:p>
          <a:p>
            <a:r>
              <a:rPr lang="en-GB" dirty="0"/>
              <a:t>A diamond </a:t>
            </a:r>
            <a:r>
              <a:rPr lang="en-GB" dirty="0" err="1"/>
              <a:t>labeled</a:t>
            </a:r>
            <a:r>
              <a:rPr lang="en-GB" dirty="0"/>
              <a:t> "</a:t>
            </a:r>
            <a:r>
              <a:rPr lang="en-GB" dirty="0" err="1"/>
              <a:t>enrolls</a:t>
            </a:r>
            <a:r>
              <a:rPr lang="en-GB" dirty="0"/>
              <a:t> in" between Student and Course.</a:t>
            </a:r>
          </a:p>
          <a:p>
            <a:r>
              <a:rPr lang="en-GB" dirty="0"/>
              <a:t>A diamond </a:t>
            </a:r>
            <a:r>
              <a:rPr lang="en-GB" dirty="0" err="1"/>
              <a:t>labeled</a:t>
            </a:r>
            <a:r>
              <a:rPr lang="en-GB" dirty="0"/>
              <a:t> "teaches" between Professor and Course.</a:t>
            </a:r>
          </a:p>
          <a:p>
            <a:r>
              <a:rPr lang="en-GB" dirty="0"/>
              <a:t>Connect the entities to their respective relationships with lines.</a:t>
            </a:r>
            <a:endParaRPr lang="en-ZA" dirty="0"/>
          </a:p>
        </p:txBody>
      </p:sp>
    </p:spTree>
    <p:extLst>
      <p:ext uri="{BB962C8B-B14F-4D97-AF65-F5344CB8AC3E}">
        <p14:creationId xmlns:p14="http://schemas.microsoft.com/office/powerpoint/2010/main" val="21854309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FAEE78-EFAC-93D8-DDA0-6A85F0A94A53}"/>
              </a:ext>
            </a:extLst>
          </p:cNvPr>
          <p:cNvSpPr>
            <a:spLocks noGrp="1"/>
          </p:cNvSpPr>
          <p:nvPr>
            <p:ph type="body" sz="quarter" idx="11"/>
          </p:nvPr>
        </p:nvSpPr>
        <p:spPr/>
        <p:txBody>
          <a:bodyPr/>
          <a:lstStyle/>
          <a:p>
            <a:r>
              <a:rPr lang="en-ZA" dirty="0"/>
              <a:t>[Student] ---</a:t>
            </a:r>
            <a:r>
              <a:rPr lang="en-ZA" dirty="0" err="1"/>
              <a:t>enrolls</a:t>
            </a:r>
            <a:r>
              <a:rPr lang="en-ZA" dirty="0"/>
              <a:t> in---&gt; [Course] &lt;---teaches-- [Professor]</a:t>
            </a:r>
          </a:p>
          <a:p>
            <a:r>
              <a:rPr lang="en-ZA" dirty="0"/>
              <a:t>  |                      |                           |</a:t>
            </a:r>
          </a:p>
          <a:p>
            <a:r>
              <a:rPr lang="en-ZA" dirty="0"/>
              <a:t>[</a:t>
            </a:r>
            <a:r>
              <a:rPr lang="en-ZA" dirty="0" err="1"/>
              <a:t>Student_ID</a:t>
            </a:r>
            <a:r>
              <a:rPr lang="en-ZA" dirty="0"/>
              <a:t>]           [</a:t>
            </a:r>
            <a:r>
              <a:rPr lang="en-ZA" dirty="0" err="1"/>
              <a:t>Course_ID</a:t>
            </a:r>
            <a:r>
              <a:rPr lang="en-ZA" dirty="0"/>
              <a:t>]                  [</a:t>
            </a:r>
            <a:r>
              <a:rPr lang="en-ZA" dirty="0" err="1"/>
              <a:t>Professor_ID</a:t>
            </a:r>
            <a:r>
              <a:rPr lang="en-ZA" dirty="0"/>
              <a:t>]</a:t>
            </a:r>
          </a:p>
          <a:p>
            <a:r>
              <a:rPr lang="en-ZA" dirty="0"/>
              <a:t>  |                      |                           |</a:t>
            </a:r>
          </a:p>
          <a:p>
            <a:r>
              <a:rPr lang="en-ZA" dirty="0"/>
              <a:t>[Name]                [</a:t>
            </a:r>
            <a:r>
              <a:rPr lang="en-ZA" dirty="0" err="1"/>
              <a:t>Course_Name</a:t>
            </a:r>
            <a:r>
              <a:rPr lang="en-ZA" dirty="0"/>
              <a:t>]                [Name]</a:t>
            </a:r>
          </a:p>
          <a:p>
            <a:r>
              <a:rPr lang="en-ZA" dirty="0"/>
              <a:t>  |                      |                           |</a:t>
            </a:r>
          </a:p>
          <a:p>
            <a:r>
              <a:rPr lang="en-ZA" dirty="0"/>
              <a:t>[Major]               [Credits]                   [Department]</a:t>
            </a:r>
          </a:p>
          <a:p>
            <a:endParaRPr lang="en-ZA" dirty="0"/>
          </a:p>
        </p:txBody>
      </p:sp>
    </p:spTree>
    <p:extLst>
      <p:ext uri="{BB962C8B-B14F-4D97-AF65-F5344CB8AC3E}">
        <p14:creationId xmlns:p14="http://schemas.microsoft.com/office/powerpoint/2010/main" val="220123971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tadio logo_Final.png">
            <a:extLst>
              <a:ext uri="{FF2B5EF4-FFF2-40B4-BE49-F238E27FC236}">
                <a16:creationId xmlns:a16="http://schemas.microsoft.com/office/drawing/2014/main" id="{8A2AE3BB-426D-4C29-AD64-69BE8CEB7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758" y="4407248"/>
            <a:ext cx="8136484" cy="3674888"/>
          </a:xfrm>
          <a:prstGeom prst="rect">
            <a:avLst/>
          </a:prstGeom>
          <a:ln w="12700">
            <a:miter lim="400000"/>
          </a:ln>
        </p:spPr>
      </p:pic>
      <p:pic>
        <p:nvPicPr>
          <p:cNvPr id="13" name="Picture 12" descr="STADIO_Formerly All Institutions_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9874651"/>
            <a:ext cx="11996928" cy="2432304"/>
          </a:xfrm>
          <a:prstGeom prst="rect">
            <a:avLst/>
          </a:prstGeom>
        </p:spPr>
      </p:pic>
    </p:spTree>
    <p:extLst>
      <p:ext uri="{BB962C8B-B14F-4D97-AF65-F5344CB8AC3E}">
        <p14:creationId xmlns:p14="http://schemas.microsoft.com/office/powerpoint/2010/main" val="1508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485D-9504-7CCB-7A54-7630FB8A8B42}"/>
              </a:ext>
            </a:extLst>
          </p:cNvPr>
          <p:cNvSpPr>
            <a:spLocks noGrp="1"/>
          </p:cNvSpPr>
          <p:nvPr>
            <p:ph type="title"/>
          </p:nvPr>
        </p:nvSpPr>
        <p:spPr/>
        <p:txBody>
          <a:bodyPr/>
          <a:lstStyle/>
          <a:p>
            <a:r>
              <a:rPr lang="en-GB" sz="4400" b="0" i="0" dirty="0">
                <a:effectLst/>
                <a:latin typeface="Arial" panose="020B0604020202020204" pitchFamily="34" charset="0"/>
                <a:cs typeface="Arial" panose="020B0604020202020204" pitchFamily="34" charset="0"/>
              </a:rPr>
              <a:t>Data modelling and logical database design</a:t>
            </a:r>
            <a:br>
              <a:rPr lang="en-GB" sz="4400" b="0" i="0" dirty="0">
                <a:effectLst/>
                <a:latin typeface="Arial" panose="020B0604020202020204" pitchFamily="34" charset="0"/>
                <a:cs typeface="Arial" panose="020B0604020202020204" pitchFamily="34" charset="0"/>
              </a:rPr>
            </a:br>
            <a:br>
              <a:rPr lang="en-GB" sz="4400" b="0" i="0" dirty="0">
                <a:effectLst/>
                <a:latin typeface="Arial" panose="020B0604020202020204" pitchFamily="34" charset="0"/>
                <a:cs typeface="Arial" panose="020B0604020202020204" pitchFamily="34" charset="0"/>
              </a:rPr>
            </a:br>
            <a:r>
              <a:rPr lang="en-GB" sz="4400" b="0" i="0" dirty="0">
                <a:effectLst/>
                <a:latin typeface="Arial" panose="020B0604020202020204" pitchFamily="34" charset="0"/>
                <a:cs typeface="Arial" panose="020B0604020202020204" pitchFamily="34" charset="0"/>
              </a:rPr>
              <a:t>Lesson 2: Conceptual </a:t>
            </a:r>
            <a:r>
              <a:rPr lang="en-GB" sz="4400" b="0" i="0" dirty="0" err="1">
                <a:effectLst/>
                <a:latin typeface="Arial" panose="020B0604020202020204" pitchFamily="34" charset="0"/>
                <a:cs typeface="Arial" panose="020B0604020202020204" pitchFamily="34" charset="0"/>
              </a:rPr>
              <a:t>Modeling</a:t>
            </a:r>
            <a:endParaRPr lang="en-ZA"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65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F940-87C5-236A-DA02-06E58BD72E87}"/>
              </a:ext>
            </a:extLst>
          </p:cNvPr>
          <p:cNvSpPr>
            <a:spLocks noGrp="1"/>
          </p:cNvSpPr>
          <p:nvPr>
            <p:ph type="title"/>
          </p:nvPr>
        </p:nvSpPr>
        <p:spPr/>
        <p:txBody>
          <a:bodyPr/>
          <a:lstStyle/>
          <a:p>
            <a:r>
              <a:rPr lang="en-GB" b="1" dirty="0"/>
              <a:t>Objective:</a:t>
            </a:r>
            <a:endParaRPr lang="en-ZA" dirty="0"/>
          </a:p>
        </p:txBody>
      </p:sp>
      <p:sp>
        <p:nvSpPr>
          <p:cNvPr id="3" name="Text Placeholder 2">
            <a:extLst>
              <a:ext uri="{FF2B5EF4-FFF2-40B4-BE49-F238E27FC236}">
                <a16:creationId xmlns:a16="http://schemas.microsoft.com/office/drawing/2014/main" id="{D798A92C-68E3-6F5A-28E7-E8ABE1F39965}"/>
              </a:ext>
            </a:extLst>
          </p:cNvPr>
          <p:cNvSpPr>
            <a:spLocks noGrp="1"/>
          </p:cNvSpPr>
          <p:nvPr>
            <p:ph type="body" sz="quarter" idx="11"/>
          </p:nvPr>
        </p:nvSpPr>
        <p:spPr/>
        <p:txBody>
          <a:bodyPr>
            <a:normAutofit/>
          </a:bodyPr>
          <a:lstStyle/>
          <a:p>
            <a:pPr>
              <a:buFont typeface="Arial" panose="020B0604020202020204" pitchFamily="34" charset="0"/>
              <a:buChar char="•"/>
            </a:pPr>
            <a:r>
              <a:rPr lang="en-GB" dirty="0">
                <a:latin typeface="Arial" panose="020B0604020202020204" pitchFamily="34" charset="0"/>
                <a:cs typeface="Arial" panose="020B0604020202020204" pitchFamily="34" charset="0"/>
              </a:rPr>
              <a:t>Understand the purpose of conceptual </a:t>
            </a:r>
            <a:r>
              <a:rPr lang="en-GB" dirty="0" err="1">
                <a:latin typeface="Arial" panose="020B0604020202020204" pitchFamily="34" charset="0"/>
                <a:cs typeface="Arial" panose="020B0604020202020204" pitchFamily="34" charset="0"/>
              </a:rPr>
              <a:t>modeling</a:t>
            </a:r>
            <a:r>
              <a:rPr lang="en-GB" dirty="0">
                <a:latin typeface="Arial" panose="020B0604020202020204" pitchFamily="34" charset="0"/>
                <a:cs typeface="Arial" panose="020B0604020202020204" pitchFamily="34" charset="0"/>
              </a:rPr>
              <a:t> and how it is used in database design.</a:t>
            </a:r>
          </a:p>
          <a:p>
            <a:pPr>
              <a:buFont typeface="Arial" panose="020B0604020202020204" pitchFamily="34" charset="0"/>
              <a:buChar char="•"/>
            </a:pPr>
            <a:r>
              <a:rPr lang="en-GB" dirty="0">
                <a:latin typeface="Arial" panose="020B0604020202020204" pitchFamily="34" charset="0"/>
                <a:cs typeface="Arial" panose="020B0604020202020204" pitchFamily="34" charset="0"/>
              </a:rPr>
              <a:t>Learn how to create and interpret Entity-Relationship Diagrams (ERDs).</a:t>
            </a:r>
          </a:p>
        </p:txBody>
      </p:sp>
    </p:spTree>
    <p:extLst>
      <p:ext uri="{BB962C8B-B14F-4D97-AF65-F5344CB8AC3E}">
        <p14:creationId xmlns:p14="http://schemas.microsoft.com/office/powerpoint/2010/main" val="32712358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D965-3B17-8FC6-517E-4DE2CD16F8F7}"/>
              </a:ext>
            </a:extLst>
          </p:cNvPr>
          <p:cNvSpPr>
            <a:spLocks noGrp="1"/>
          </p:cNvSpPr>
          <p:nvPr>
            <p:ph type="title"/>
          </p:nvPr>
        </p:nvSpPr>
        <p:spPr/>
        <p:txBody>
          <a:bodyPr/>
          <a:lstStyle/>
          <a:p>
            <a:r>
              <a:rPr lang="en-ZA" b="1" dirty="0">
                <a:solidFill>
                  <a:schemeClr val="tx1"/>
                </a:solidFill>
              </a:rPr>
              <a:t>Content</a:t>
            </a:r>
          </a:p>
        </p:txBody>
      </p:sp>
      <p:sp>
        <p:nvSpPr>
          <p:cNvPr id="3" name="Text Placeholder 2">
            <a:extLst>
              <a:ext uri="{FF2B5EF4-FFF2-40B4-BE49-F238E27FC236}">
                <a16:creationId xmlns:a16="http://schemas.microsoft.com/office/drawing/2014/main" id="{617B17DB-6467-189D-211D-18D3A96D330E}"/>
              </a:ext>
            </a:extLst>
          </p:cNvPr>
          <p:cNvSpPr>
            <a:spLocks noGrp="1"/>
          </p:cNvSpPr>
          <p:nvPr>
            <p:ph type="body" sz="quarter" idx="11"/>
          </p:nvPr>
        </p:nvSpPr>
        <p:spPr/>
        <p:txBody>
          <a:bodyPr>
            <a:normAutofit/>
          </a:bodyPr>
          <a:lstStyle/>
          <a:p>
            <a:pPr marL="742950" indent="-742950">
              <a:buAutoNum type="arabicPeriod"/>
            </a:pPr>
            <a:r>
              <a:rPr lang="en-ZA" dirty="0">
                <a:solidFill>
                  <a:schemeClr val="tx1"/>
                </a:solidFill>
                <a:latin typeface="Arial" panose="020B0604020202020204" pitchFamily="34" charset="0"/>
                <a:cs typeface="Arial" panose="020B0604020202020204" pitchFamily="34" charset="0"/>
              </a:rPr>
              <a:t>What is Conceptual </a:t>
            </a:r>
            <a:r>
              <a:rPr lang="en-ZA" dirty="0" err="1">
                <a:solidFill>
                  <a:schemeClr val="tx1"/>
                </a:solidFill>
                <a:latin typeface="Arial" panose="020B0604020202020204" pitchFamily="34" charset="0"/>
                <a:cs typeface="Arial" panose="020B0604020202020204" pitchFamily="34" charset="0"/>
              </a:rPr>
              <a:t>Modeling</a:t>
            </a:r>
            <a:r>
              <a:rPr lang="en-ZA"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GB" dirty="0">
                <a:solidFill>
                  <a:schemeClr val="tx1"/>
                </a:solidFill>
                <a:latin typeface="Arial" panose="020B0604020202020204" pitchFamily="34" charset="0"/>
                <a:cs typeface="Arial" panose="020B0604020202020204" pitchFamily="34" charset="0"/>
              </a:rPr>
              <a:t>Key Concepts in Conceptual </a:t>
            </a:r>
            <a:r>
              <a:rPr lang="en-GB" dirty="0" err="1">
                <a:solidFill>
                  <a:schemeClr val="tx1"/>
                </a:solidFill>
                <a:latin typeface="Arial" panose="020B0604020202020204" pitchFamily="34" charset="0"/>
                <a:cs typeface="Arial" panose="020B0604020202020204" pitchFamily="34" charset="0"/>
              </a:rPr>
              <a:t>Modeling</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ZA" dirty="0">
                <a:solidFill>
                  <a:schemeClr val="tx1"/>
                </a:solidFill>
                <a:latin typeface="Arial" panose="020B0604020202020204" pitchFamily="34" charset="0"/>
                <a:cs typeface="Arial" panose="020B0604020202020204" pitchFamily="34" charset="0"/>
              </a:rPr>
              <a:t>Entity-Relationship Diagram (ERD)</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ZA" dirty="0">
                <a:solidFill>
                  <a:schemeClr val="tx1"/>
                </a:solidFill>
                <a:latin typeface="Arial" panose="020B0604020202020204" pitchFamily="34" charset="0"/>
                <a:cs typeface="Arial" panose="020B0604020202020204" pitchFamily="34" charset="0"/>
              </a:rPr>
              <a:t>Steps in Conceptual </a:t>
            </a:r>
            <a:r>
              <a:rPr lang="en-ZA" dirty="0" err="1">
                <a:solidFill>
                  <a:schemeClr val="tx1"/>
                </a:solidFill>
                <a:latin typeface="Arial" panose="020B0604020202020204" pitchFamily="34" charset="0"/>
                <a:cs typeface="Arial" panose="020B0604020202020204" pitchFamily="34" charset="0"/>
              </a:rPr>
              <a:t>Modeling</a:t>
            </a:r>
            <a:endParaRPr lang="en-US" dirty="0">
              <a:solidFill>
                <a:schemeClr val="tx1"/>
              </a:solidFill>
              <a:latin typeface="Arial" panose="020B0604020202020204" pitchFamily="34" charset="0"/>
              <a:cs typeface="Arial" panose="020B0604020202020204" pitchFamily="34" charset="0"/>
            </a:endParaRPr>
          </a:p>
          <a:p>
            <a:pPr marL="742950" indent="-742950">
              <a:buFontTx/>
              <a:buAutoNum type="arabicPeriod"/>
            </a:pPr>
            <a:r>
              <a:rPr lang="en-GB" dirty="0">
                <a:solidFill>
                  <a:schemeClr val="tx1"/>
                </a:solidFill>
                <a:latin typeface="Arial" panose="020B0604020202020204" pitchFamily="34" charset="0"/>
                <a:cs typeface="Arial" panose="020B0604020202020204" pitchFamily="34" charset="0"/>
              </a:rPr>
              <a:t>Example of Conceptual </a:t>
            </a:r>
            <a:r>
              <a:rPr lang="en-GB" dirty="0" err="1">
                <a:solidFill>
                  <a:schemeClr val="tx1"/>
                </a:solidFill>
                <a:latin typeface="Arial" panose="020B0604020202020204" pitchFamily="34" charset="0"/>
                <a:cs typeface="Arial" panose="020B0604020202020204" pitchFamily="34" charset="0"/>
              </a:rPr>
              <a:t>Modeling</a:t>
            </a:r>
            <a:r>
              <a:rPr lang="en-GB" dirty="0">
                <a:solidFill>
                  <a:schemeClr val="tx1"/>
                </a:solidFill>
                <a:latin typeface="Arial" panose="020B0604020202020204" pitchFamily="34" charset="0"/>
                <a:cs typeface="Arial" panose="020B0604020202020204" pitchFamily="34" charset="0"/>
              </a:rPr>
              <a:t> (University Database)</a:t>
            </a:r>
          </a:p>
          <a:p>
            <a:pPr marL="742950" indent="-742950">
              <a:buAutoNum type="arabicPeriod"/>
            </a:pPr>
            <a:r>
              <a:rPr lang="en-GB" dirty="0">
                <a:solidFill>
                  <a:schemeClr val="tx1"/>
                </a:solidFill>
                <a:latin typeface="Arial" panose="020B0604020202020204" pitchFamily="34" charset="0"/>
                <a:cs typeface="Arial" panose="020B0604020202020204" pitchFamily="34" charset="0"/>
              </a:rPr>
              <a:t>Why is Conceptual </a:t>
            </a:r>
            <a:r>
              <a:rPr lang="en-GB" dirty="0" err="1">
                <a:solidFill>
                  <a:schemeClr val="tx1"/>
                </a:solidFill>
                <a:latin typeface="Arial" panose="020B0604020202020204" pitchFamily="34" charset="0"/>
                <a:cs typeface="Arial" panose="020B0604020202020204" pitchFamily="34" charset="0"/>
              </a:rPr>
              <a:t>Modeling</a:t>
            </a:r>
            <a:r>
              <a:rPr lang="en-GB" dirty="0">
                <a:solidFill>
                  <a:schemeClr val="tx1"/>
                </a:solidFill>
                <a:latin typeface="Arial" panose="020B0604020202020204" pitchFamily="34" charset="0"/>
                <a:cs typeface="Arial" panose="020B0604020202020204" pitchFamily="34" charset="0"/>
              </a:rPr>
              <a:t> Important?</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US" dirty="0">
                <a:solidFill>
                  <a:schemeClr val="tx1"/>
                </a:solidFill>
                <a:latin typeface="Arial" panose="020B0604020202020204" pitchFamily="34" charset="0"/>
                <a:cs typeface="Arial" panose="020B0604020202020204" pitchFamily="34" charset="0"/>
              </a:rPr>
              <a:t>Summary</a:t>
            </a:r>
          </a:p>
          <a:p>
            <a:pPr marL="742950" indent="-742950">
              <a:buAutoNum type="arabicPeriod"/>
            </a:pPr>
            <a:r>
              <a:rPr lang="en-US" dirty="0">
                <a:solidFill>
                  <a:schemeClr val="tx1"/>
                </a:solidFill>
                <a:latin typeface="Arial" panose="020B0604020202020204" pitchFamily="34" charset="0"/>
                <a:cs typeface="Arial" panose="020B0604020202020204" pitchFamily="34" charset="0"/>
              </a:rPr>
              <a:t>Activity</a:t>
            </a:r>
          </a:p>
          <a:p>
            <a:pPr marL="742950" indent="-742950">
              <a:buAutoNum type="arabicPeriod"/>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3197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4818F5-965A-EE03-7521-5C61937AD2CB}"/>
              </a:ext>
            </a:extLst>
          </p:cNvPr>
          <p:cNvSpPr>
            <a:spLocks noGrp="1"/>
          </p:cNvSpPr>
          <p:nvPr>
            <p:ph type="body" sz="quarter" idx="11"/>
          </p:nvPr>
        </p:nvSpPr>
        <p:spPr/>
        <p:txBody>
          <a:bodyPr/>
          <a:lstStyle/>
          <a:p>
            <a:r>
              <a:rPr lang="en-GB" dirty="0"/>
              <a:t>Conceptual </a:t>
            </a:r>
            <a:r>
              <a:rPr lang="en-GB" dirty="0" err="1"/>
              <a:t>modeling</a:t>
            </a:r>
            <a:r>
              <a:rPr lang="en-GB" dirty="0"/>
              <a:t> is the process of creating a high-level blueprint or diagram that maps out the data and its relationships in a database. This step helps database designers understand the core structure and relationships of the data without worrying about how the data will be stored or processed. It helps in aligning the data with business needs and requirements before diving into the actual implementation phase.</a:t>
            </a:r>
          </a:p>
          <a:p>
            <a:r>
              <a:rPr lang="en-GB" dirty="0"/>
              <a:t>At its core, conceptual </a:t>
            </a:r>
            <a:r>
              <a:rPr lang="en-GB" dirty="0" err="1"/>
              <a:t>modeling</a:t>
            </a:r>
            <a:r>
              <a:rPr lang="en-GB" dirty="0"/>
              <a:t> is all about understanding what the data represents and how different data points relate to each other. This model serves as the foundation for the physical design of the database in later stages.</a:t>
            </a:r>
          </a:p>
          <a:p>
            <a:endParaRPr lang="en-ZA" dirty="0"/>
          </a:p>
        </p:txBody>
      </p:sp>
      <p:sp>
        <p:nvSpPr>
          <p:cNvPr id="3" name="Title 2">
            <a:extLst>
              <a:ext uri="{FF2B5EF4-FFF2-40B4-BE49-F238E27FC236}">
                <a16:creationId xmlns:a16="http://schemas.microsoft.com/office/drawing/2014/main" id="{A1D75C35-4973-08E7-A79E-C46337B44E79}"/>
              </a:ext>
            </a:extLst>
          </p:cNvPr>
          <p:cNvSpPr>
            <a:spLocks noGrp="1"/>
          </p:cNvSpPr>
          <p:nvPr>
            <p:ph type="title"/>
          </p:nvPr>
        </p:nvSpPr>
        <p:spPr/>
        <p:txBody>
          <a:bodyPr/>
          <a:lstStyle/>
          <a:p>
            <a:r>
              <a:rPr lang="en-ZA" b="1" dirty="0">
                <a:solidFill>
                  <a:schemeClr val="tx1"/>
                </a:solidFill>
                <a:latin typeface="Arial" panose="020B0604020202020204" pitchFamily="34" charset="0"/>
                <a:cs typeface="Arial" panose="020B0604020202020204" pitchFamily="34" charset="0"/>
              </a:rPr>
              <a:t>1. What is Conceptual </a:t>
            </a:r>
            <a:r>
              <a:rPr lang="en-ZA" b="1" dirty="0" err="1">
                <a:solidFill>
                  <a:schemeClr val="tx1"/>
                </a:solidFill>
                <a:latin typeface="Arial" panose="020B0604020202020204" pitchFamily="34" charset="0"/>
                <a:cs typeface="Arial" panose="020B0604020202020204" pitchFamily="34" charset="0"/>
              </a:rPr>
              <a:t>Modeling</a:t>
            </a:r>
            <a:r>
              <a:rPr lang="en-ZA" b="1" dirty="0">
                <a:solidFill>
                  <a:schemeClr val="tx1"/>
                </a:solidFill>
                <a:latin typeface="Arial" panose="020B0604020202020204" pitchFamily="34" charset="0"/>
                <a:cs typeface="Arial" panose="020B0604020202020204" pitchFamily="34" charset="0"/>
              </a:rPr>
              <a:t>?</a:t>
            </a:r>
            <a:endParaRPr lang="en-ZA" b="1" dirty="0"/>
          </a:p>
        </p:txBody>
      </p:sp>
    </p:spTree>
    <p:extLst>
      <p:ext uri="{BB962C8B-B14F-4D97-AF65-F5344CB8AC3E}">
        <p14:creationId xmlns:p14="http://schemas.microsoft.com/office/powerpoint/2010/main" val="361177618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EE92-9498-0A3B-9B0C-8FF7D791BAAF}"/>
              </a:ext>
            </a:extLst>
          </p:cNvPr>
          <p:cNvSpPr>
            <a:spLocks noGrp="1"/>
          </p:cNvSpPr>
          <p:nvPr>
            <p:ph type="title"/>
          </p:nvPr>
        </p:nvSpPr>
        <p:spPr/>
        <p:txBody>
          <a:bodyPr/>
          <a:lstStyle/>
          <a:p>
            <a:r>
              <a:rPr lang="en-GB" b="1" dirty="0">
                <a:solidFill>
                  <a:schemeClr val="tx1"/>
                </a:solidFill>
                <a:latin typeface="Arial" panose="020B0604020202020204" pitchFamily="34" charset="0"/>
                <a:cs typeface="Arial" panose="020B0604020202020204" pitchFamily="34" charset="0"/>
              </a:rPr>
              <a:t>2. Key Concepts in Conceptual </a:t>
            </a:r>
            <a:r>
              <a:rPr lang="en-GB" b="1" dirty="0" err="1">
                <a:solidFill>
                  <a:schemeClr val="tx1"/>
                </a:solidFill>
                <a:latin typeface="Arial" panose="020B0604020202020204" pitchFamily="34" charset="0"/>
                <a:cs typeface="Arial" panose="020B0604020202020204" pitchFamily="34" charset="0"/>
              </a:rPr>
              <a:t>Modeling</a:t>
            </a:r>
            <a:endParaRPr lang="en-ZA" b="1" dirty="0"/>
          </a:p>
        </p:txBody>
      </p:sp>
      <p:sp>
        <p:nvSpPr>
          <p:cNvPr id="3" name="Text Placeholder 2">
            <a:extLst>
              <a:ext uri="{FF2B5EF4-FFF2-40B4-BE49-F238E27FC236}">
                <a16:creationId xmlns:a16="http://schemas.microsoft.com/office/drawing/2014/main" id="{ACEBF835-8FA2-DA0E-CC34-3158FEB7DABC}"/>
              </a:ext>
            </a:extLst>
          </p:cNvPr>
          <p:cNvSpPr>
            <a:spLocks noGrp="1"/>
          </p:cNvSpPr>
          <p:nvPr>
            <p:ph type="body" sz="quarter" idx="11"/>
          </p:nvPr>
        </p:nvSpPr>
        <p:spPr/>
        <p:txBody>
          <a:bodyPr/>
          <a:lstStyle/>
          <a:p>
            <a:r>
              <a:rPr lang="en-GB" dirty="0"/>
              <a:t>Entities</a:t>
            </a:r>
          </a:p>
          <a:p>
            <a:r>
              <a:rPr lang="en-GB" dirty="0"/>
              <a:t>Definition: Entities are objects or things within the domain that have distinct existence and can be identified. They represent real-world objects, concepts, or events that need to be stored in a database.</a:t>
            </a:r>
          </a:p>
          <a:p>
            <a:r>
              <a:rPr lang="en-GB" dirty="0"/>
              <a:t>Example:</a:t>
            </a:r>
          </a:p>
          <a:p>
            <a:r>
              <a:rPr lang="en-GB" dirty="0"/>
              <a:t>In a university database: Student, Course, and Professor are entities.</a:t>
            </a:r>
          </a:p>
          <a:p>
            <a:r>
              <a:rPr lang="en-GB" dirty="0"/>
              <a:t>In a company database: Employee, Department, and Project are entities.</a:t>
            </a:r>
            <a:endParaRPr lang="en-ZA" dirty="0"/>
          </a:p>
        </p:txBody>
      </p:sp>
    </p:spTree>
    <p:extLst>
      <p:ext uri="{BB962C8B-B14F-4D97-AF65-F5344CB8AC3E}">
        <p14:creationId xmlns:p14="http://schemas.microsoft.com/office/powerpoint/2010/main" val="32023862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28A5FE-7592-0096-9D9C-A2B2D87C7659}"/>
              </a:ext>
            </a:extLst>
          </p:cNvPr>
          <p:cNvSpPr>
            <a:spLocks noGrp="1"/>
          </p:cNvSpPr>
          <p:nvPr>
            <p:ph type="body" sz="quarter" idx="11"/>
          </p:nvPr>
        </p:nvSpPr>
        <p:spPr/>
        <p:txBody>
          <a:bodyPr/>
          <a:lstStyle/>
          <a:p>
            <a:r>
              <a:rPr lang="en-GB" dirty="0"/>
              <a:t>Attributes</a:t>
            </a:r>
          </a:p>
          <a:p>
            <a:r>
              <a:rPr lang="en-GB" dirty="0"/>
              <a:t>Definition: Attributes are the details or properties that describe an entity. They provide more information about the entity and can be stored as fields in the database.</a:t>
            </a:r>
          </a:p>
          <a:p>
            <a:r>
              <a:rPr lang="en-GB" dirty="0"/>
              <a:t>Example:</a:t>
            </a:r>
          </a:p>
          <a:p>
            <a:r>
              <a:rPr lang="en-GB" dirty="0"/>
              <a:t>For a Student entity: attributes could be </a:t>
            </a:r>
            <a:r>
              <a:rPr lang="en-GB" dirty="0" err="1"/>
              <a:t>Student_ID</a:t>
            </a:r>
            <a:r>
              <a:rPr lang="en-GB" dirty="0"/>
              <a:t>, Name, Email, </a:t>
            </a:r>
            <a:r>
              <a:rPr lang="en-GB" dirty="0" err="1"/>
              <a:t>Date_of_Birth</a:t>
            </a:r>
            <a:r>
              <a:rPr lang="en-GB" dirty="0"/>
              <a:t>.</a:t>
            </a:r>
          </a:p>
          <a:p>
            <a:r>
              <a:rPr lang="en-GB" dirty="0"/>
              <a:t>For a Course entity: attributes could be </a:t>
            </a:r>
            <a:r>
              <a:rPr lang="en-GB" dirty="0" err="1"/>
              <a:t>Course_ID</a:t>
            </a:r>
            <a:r>
              <a:rPr lang="en-GB" dirty="0"/>
              <a:t>, </a:t>
            </a:r>
            <a:r>
              <a:rPr lang="en-GB" dirty="0" err="1"/>
              <a:t>Course_Name</a:t>
            </a:r>
            <a:r>
              <a:rPr lang="en-GB" dirty="0"/>
              <a:t>, Credits.</a:t>
            </a:r>
            <a:endParaRPr lang="en-ZA" dirty="0"/>
          </a:p>
        </p:txBody>
      </p:sp>
    </p:spTree>
    <p:extLst>
      <p:ext uri="{BB962C8B-B14F-4D97-AF65-F5344CB8AC3E}">
        <p14:creationId xmlns:p14="http://schemas.microsoft.com/office/powerpoint/2010/main" val="28865671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46D7AB-AED7-0AA9-1E2A-EA8372F9686E}"/>
              </a:ext>
            </a:extLst>
          </p:cNvPr>
          <p:cNvSpPr>
            <a:spLocks noGrp="1"/>
          </p:cNvSpPr>
          <p:nvPr>
            <p:ph type="body" sz="quarter" idx="11"/>
          </p:nvPr>
        </p:nvSpPr>
        <p:spPr/>
        <p:txBody>
          <a:bodyPr/>
          <a:lstStyle/>
          <a:p>
            <a:r>
              <a:rPr lang="en-GB" dirty="0"/>
              <a:t>Relationships</a:t>
            </a:r>
          </a:p>
          <a:p>
            <a:r>
              <a:rPr lang="en-GB" dirty="0"/>
              <a:t>Definition: Relationships define how entities are related to each other. A relationship shows the connection or interaction between two or more entities in the system.</a:t>
            </a:r>
          </a:p>
          <a:p>
            <a:r>
              <a:rPr lang="en-GB" dirty="0"/>
              <a:t>Example:</a:t>
            </a:r>
          </a:p>
          <a:p>
            <a:r>
              <a:rPr lang="en-GB" dirty="0"/>
              <a:t>A Student might "</a:t>
            </a:r>
            <a:r>
              <a:rPr lang="en-GB" dirty="0" err="1"/>
              <a:t>enroll</a:t>
            </a:r>
            <a:r>
              <a:rPr lang="en-GB" dirty="0"/>
              <a:t> in" a Course.</a:t>
            </a:r>
          </a:p>
          <a:p>
            <a:r>
              <a:rPr lang="en-GB" dirty="0"/>
              <a:t>A Professor might "teach" a Course.</a:t>
            </a:r>
          </a:p>
          <a:p>
            <a:r>
              <a:rPr lang="en-GB" dirty="0"/>
              <a:t>These are the relationships between the Student and Course, and between the Professor and Course.</a:t>
            </a:r>
            <a:endParaRPr lang="en-ZA" dirty="0"/>
          </a:p>
        </p:txBody>
      </p:sp>
    </p:spTree>
    <p:extLst>
      <p:ext uri="{BB962C8B-B14F-4D97-AF65-F5344CB8AC3E}">
        <p14:creationId xmlns:p14="http://schemas.microsoft.com/office/powerpoint/2010/main" val="238024218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2DE8-85AC-0FA8-CF7C-76E61A2F29D7}"/>
              </a:ext>
            </a:extLst>
          </p:cNvPr>
          <p:cNvSpPr>
            <a:spLocks noGrp="1"/>
          </p:cNvSpPr>
          <p:nvPr>
            <p:ph type="title"/>
          </p:nvPr>
        </p:nvSpPr>
        <p:spPr/>
        <p:txBody>
          <a:bodyPr/>
          <a:lstStyle/>
          <a:p>
            <a:r>
              <a:rPr lang="en-ZA" b="1" dirty="0">
                <a:solidFill>
                  <a:schemeClr val="tx1"/>
                </a:solidFill>
                <a:latin typeface="Arial" panose="020B0604020202020204" pitchFamily="34" charset="0"/>
                <a:cs typeface="Arial" panose="020B0604020202020204" pitchFamily="34" charset="0"/>
              </a:rPr>
              <a:t>3. Entity-Relationship Diagram (ERD)</a:t>
            </a:r>
            <a:endParaRPr lang="en-ZA" b="1" dirty="0"/>
          </a:p>
        </p:txBody>
      </p:sp>
      <p:sp>
        <p:nvSpPr>
          <p:cNvPr id="3" name="Text Placeholder 2">
            <a:extLst>
              <a:ext uri="{FF2B5EF4-FFF2-40B4-BE49-F238E27FC236}">
                <a16:creationId xmlns:a16="http://schemas.microsoft.com/office/drawing/2014/main" id="{B6CE3F69-523B-1CA1-13AA-82D6EA909D7E}"/>
              </a:ext>
            </a:extLst>
          </p:cNvPr>
          <p:cNvSpPr>
            <a:spLocks noGrp="1"/>
          </p:cNvSpPr>
          <p:nvPr>
            <p:ph type="body" sz="quarter" idx="11"/>
          </p:nvPr>
        </p:nvSpPr>
        <p:spPr/>
        <p:txBody>
          <a:bodyPr/>
          <a:lstStyle/>
          <a:p>
            <a:r>
              <a:rPr lang="en-GB" dirty="0"/>
              <a:t>An Entity-Relationship Diagram (ERD) is a visual representation of the entities, their attributes, and the relationships between them. The ERD allows database designers and stakeholders to clearly see the structure of the system. The following symbols are used in ERDs:</a:t>
            </a:r>
          </a:p>
          <a:p>
            <a:endParaRPr lang="en-GB" dirty="0"/>
          </a:p>
          <a:p>
            <a:r>
              <a:rPr lang="en-GB" dirty="0"/>
              <a:t>Rectangle: Represents an entity.</a:t>
            </a:r>
          </a:p>
          <a:p>
            <a:r>
              <a:rPr lang="en-GB" dirty="0"/>
              <a:t>Ellipse: Represents an attribute.</a:t>
            </a:r>
          </a:p>
          <a:p>
            <a:r>
              <a:rPr lang="en-GB" dirty="0"/>
              <a:t>Diamond: Represents a relationship between entities.</a:t>
            </a:r>
          </a:p>
          <a:p>
            <a:r>
              <a:rPr lang="en-GB" dirty="0"/>
              <a:t>Line: Connects entities to relationships or attributes, showing the associations.</a:t>
            </a:r>
          </a:p>
          <a:p>
            <a:r>
              <a:rPr lang="en-GB" dirty="0"/>
              <a:t>Example ERD Symbols in a University Database:</a:t>
            </a:r>
          </a:p>
          <a:p>
            <a:r>
              <a:rPr lang="en-GB" dirty="0"/>
              <a:t>Entities: Student, Professor, Course will be represented by rectangles.</a:t>
            </a:r>
          </a:p>
          <a:p>
            <a:r>
              <a:rPr lang="en-GB" dirty="0"/>
              <a:t>Attributes: </a:t>
            </a:r>
            <a:r>
              <a:rPr lang="en-GB" dirty="0" err="1"/>
              <a:t>Student_ID</a:t>
            </a:r>
            <a:r>
              <a:rPr lang="en-GB" dirty="0"/>
              <a:t>, Name, </a:t>
            </a:r>
            <a:r>
              <a:rPr lang="en-GB" dirty="0" err="1"/>
              <a:t>Course_Name</a:t>
            </a:r>
            <a:r>
              <a:rPr lang="en-GB" dirty="0"/>
              <a:t>, Credits will be represented by ellipses.</a:t>
            </a:r>
          </a:p>
          <a:p>
            <a:r>
              <a:rPr lang="en-GB" dirty="0"/>
              <a:t>Relationships: A Student "</a:t>
            </a:r>
            <a:r>
              <a:rPr lang="en-GB" dirty="0" err="1"/>
              <a:t>enrolls</a:t>
            </a:r>
            <a:r>
              <a:rPr lang="en-GB" dirty="0"/>
              <a:t> in" a Course, and a Professor "teaches" a Course, represented by diamonds.</a:t>
            </a:r>
            <a:endParaRPr lang="en-ZA" dirty="0"/>
          </a:p>
        </p:txBody>
      </p:sp>
    </p:spTree>
    <p:extLst>
      <p:ext uri="{BB962C8B-B14F-4D97-AF65-F5344CB8AC3E}">
        <p14:creationId xmlns:p14="http://schemas.microsoft.com/office/powerpoint/2010/main" val="2802726616"/>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9">
      <a:majorFont>
        <a:latin typeface="Brandon Grotesque Medium"/>
        <a:ea typeface="Helvetica Neue Medium"/>
        <a:cs typeface="Helvetica Neue Medium"/>
      </a:majorFont>
      <a:minorFont>
        <a:latin typeface="Brandon Grotesq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no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dirty="0" smtClean="0">
            <a:ln>
              <a:noFill/>
            </a:ln>
            <a:solidFill>
              <a:srgbClr val="FFFFFF"/>
            </a:solidFill>
            <a:effectLst/>
            <a:uFillTx/>
            <a:latin typeface="+mn-lt"/>
            <a:ea typeface="+mn-ea"/>
            <a:cs typeface="+mn-cs"/>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78422d3-3646-4865-8717-6c44b94ebf2e">
      <UserInfo>
        <DisplayName>Estelle</DisplayName>
        <AccountId>49</AccountId>
        <AccountType/>
      </UserInfo>
      <UserInfo>
        <DisplayName>Heino Gallowitz</DisplayName>
        <AccountId>67</AccountId>
        <AccountType/>
      </UserInfo>
      <UserInfo>
        <DisplayName>Amelia Blom</DisplayName>
        <AccountId>35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84BF50B698364E8A61C643870F5B84" ma:contentTypeVersion="12" ma:contentTypeDescription="Create a new document." ma:contentTypeScope="" ma:versionID="570c6d52167d08bb3ea7b288a7e02856">
  <xsd:schema xmlns:xsd="http://www.w3.org/2001/XMLSchema" xmlns:xs="http://www.w3.org/2001/XMLSchema" xmlns:p="http://schemas.microsoft.com/office/2006/metadata/properties" xmlns:ns2="b00d9c13-3fa8-4c46-bb81-32a948587a0b" xmlns:ns3="278422d3-3646-4865-8717-6c44b94ebf2e" targetNamespace="http://schemas.microsoft.com/office/2006/metadata/properties" ma:root="true" ma:fieldsID="7ad8043fe2e7f50d54728fa8024b162b" ns2:_="" ns3:_="">
    <xsd:import namespace="b00d9c13-3fa8-4c46-bb81-32a948587a0b"/>
    <xsd:import namespace="278422d3-3646-4865-8717-6c44b94eb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d9c13-3fa8-4c46-bb81-32a948587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422d3-3646-4865-8717-6c44b94ebf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2CFFC2-78A8-4251-86A2-20B3A3C08CC1}">
  <ds:schemaRefs>
    <ds:schemaRef ds:uri="http://schemas.microsoft.com/sharepoint/v3/contenttype/forms"/>
  </ds:schemaRefs>
</ds:datastoreItem>
</file>

<file path=customXml/itemProps2.xml><?xml version="1.0" encoding="utf-8"?>
<ds:datastoreItem xmlns:ds="http://schemas.openxmlformats.org/officeDocument/2006/customXml" ds:itemID="{7DA9D798-552E-412B-81A4-147A54248997}">
  <ds:schemaRefs>
    <ds:schemaRef ds:uri="cb8895df-c8a0-45c7-8fc6-557d3eae41af"/>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 ds:uri="0cb3eb33-1d70-4244-8ae4-b1f279a642ca"/>
    <ds:schemaRef ds:uri="http://schemas.openxmlformats.org/package/2006/metadata/core-properties"/>
    <ds:schemaRef ds:uri="http://www.w3.org/XML/1998/namespace"/>
    <ds:schemaRef ds:uri="http://purl.org/dc/dcmitype/"/>
    <ds:schemaRef ds:uri="278422d3-3646-4865-8717-6c44b94ebf2e"/>
  </ds:schemaRefs>
</ds:datastoreItem>
</file>

<file path=customXml/itemProps3.xml><?xml version="1.0" encoding="utf-8"?>
<ds:datastoreItem xmlns:ds="http://schemas.openxmlformats.org/officeDocument/2006/customXml" ds:itemID="{5EB146ED-9640-4E6D-A757-4DA40DB34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0d9c13-3fa8-4c46-bb81-32a948587a0b"/>
    <ds:schemaRef ds:uri="278422d3-3646-4865-8717-6c44b94eb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1378</Words>
  <Application>Microsoft Office PowerPoint</Application>
  <PresentationFormat>Custom</PresentationFormat>
  <Paragraphs>118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Brandon Grotesque Bold</vt:lpstr>
      <vt:lpstr>Brandon Grotesque Regular</vt:lpstr>
      <vt:lpstr>Wingdings</vt:lpstr>
      <vt:lpstr>Brandon Grotesque Medium</vt:lpstr>
      <vt:lpstr>Helvetica Neue</vt:lpstr>
      <vt:lpstr>Brandon Grotesque Light</vt:lpstr>
      <vt:lpstr>Arial</vt:lpstr>
      <vt:lpstr>White</vt:lpstr>
      <vt:lpstr>PowerPoint Presentation</vt:lpstr>
      <vt:lpstr>Data modelling and logical database design  Lesson 2: Conceptual Modeling</vt:lpstr>
      <vt:lpstr>Objective:</vt:lpstr>
      <vt:lpstr>Content</vt:lpstr>
      <vt:lpstr>1. What is Conceptual Modeling?</vt:lpstr>
      <vt:lpstr>2. Key Concepts in Conceptual Modeling</vt:lpstr>
      <vt:lpstr>PowerPoint Presentation</vt:lpstr>
      <vt:lpstr>PowerPoint Presentation</vt:lpstr>
      <vt:lpstr>3. Entity-Relationship Diagram (ERD)</vt:lpstr>
      <vt:lpstr>4. Steps in Conceptual Modeling</vt:lpstr>
      <vt:lpstr>PowerPoint Presentation</vt:lpstr>
      <vt:lpstr>PowerPoint Presentation</vt:lpstr>
      <vt:lpstr>5. Example of Conceptual Modeling (University Database)</vt:lpstr>
      <vt:lpstr>6. Why is Conceptual Modeling Important?</vt:lpstr>
      <vt:lpstr>7. Summary</vt:lpstr>
      <vt:lpstr>8. ACTIVITY</vt:lpstr>
      <vt:lpstr>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 Totaram - EXCO Embury - EHO</dc:creator>
  <cp:lastModifiedBy>Marcus Lamola (STADIO - Bellville)</cp:lastModifiedBy>
  <cp:revision>1165</cp:revision>
  <cp:lastPrinted>2019-08-20T11:14:22Z</cp:lastPrinted>
  <dcterms:modified xsi:type="dcterms:W3CDTF">2025-03-18T09:06:13Z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0x010100A084BF50B698364E8A61C643870F5B84</vt:lpwstr>
  </property>
</Properties>
</file>