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ppt/theme/themeOverride21.xml" ContentType="application/vnd.openxmlformats-officedocument.themeOverride+xml"/>
  <Override PartName="/ppt/notesSlides/notesSlide23.xml" ContentType="application/vnd.openxmlformats-officedocument.presentationml.notesSlide+xml"/>
  <Override PartName="/ppt/theme/themeOverride22.xml" ContentType="application/vnd.openxmlformats-officedocument.themeOverride+xml"/>
  <Override PartName="/ppt/notesSlides/notesSlide24.xml" ContentType="application/vnd.openxmlformats-officedocument.presentationml.notesSlide+xml"/>
  <Override PartName="/ppt/theme/themeOverride23.xml" ContentType="application/vnd.openxmlformats-officedocument.themeOverride+xml"/>
  <Override PartName="/ppt/notesSlides/notesSlide25.xml" ContentType="application/vnd.openxmlformats-officedocument.presentationml.notesSlide+xml"/>
  <Override PartName="/ppt/theme/themeOverride24.xml" ContentType="application/vnd.openxmlformats-officedocument.themeOverride+xml"/>
  <Override PartName="/ppt/notesSlides/notesSlide26.xml" ContentType="application/vnd.openxmlformats-officedocument.presentationml.notesSlide+xml"/>
  <Override PartName="/ppt/theme/themeOverride25.xml" ContentType="application/vnd.openxmlformats-officedocument.themeOverride+xml"/>
  <Override PartName="/ppt/notesSlides/notesSlide27.xml" ContentType="application/vnd.openxmlformats-officedocument.presentationml.notesSlide+xml"/>
  <Override PartName="/ppt/theme/themeOverride26.xml" ContentType="application/vnd.openxmlformats-officedocument.themeOverride+xml"/>
  <Override PartName="/ppt/notesSlides/notesSlide28.xml" ContentType="application/vnd.openxmlformats-officedocument.presentationml.notesSlide+xml"/>
  <Override PartName="/ppt/theme/themeOverride27.xml" ContentType="application/vnd.openxmlformats-officedocument.themeOverride+xml"/>
  <Override PartName="/ppt/notesSlides/notesSlide29.xml" ContentType="application/vnd.openxmlformats-officedocument.presentationml.notesSlide+xml"/>
  <Override PartName="/ppt/theme/themeOverride28.xml" ContentType="application/vnd.openxmlformats-officedocument.themeOverride+xml"/>
  <Override PartName="/ppt/notesSlides/notesSlide30.xml" ContentType="application/vnd.openxmlformats-officedocument.presentationml.notesSlide+xml"/>
  <Override PartName="/ppt/theme/themeOverride29.xml" ContentType="application/vnd.openxmlformats-officedocument.themeOverride+xml"/>
  <Override PartName="/ppt/notesSlides/notesSlide31.xml" ContentType="application/vnd.openxmlformats-officedocument.presentationml.notesSlide+xml"/>
  <Override PartName="/ppt/theme/themeOverride30.xml" ContentType="application/vnd.openxmlformats-officedocument.themeOverride+xml"/>
  <Override PartName="/ppt/notesSlides/notesSlide32.xml" ContentType="application/vnd.openxmlformats-officedocument.presentationml.notesSlide+xml"/>
  <Override PartName="/ppt/theme/themeOverride31.xml" ContentType="application/vnd.openxmlformats-officedocument.themeOverride+xml"/>
  <Override PartName="/ppt/notesSlides/notesSlide33.xml" ContentType="application/vnd.openxmlformats-officedocument.presentationml.notesSlide+xml"/>
  <Override PartName="/ppt/theme/themeOverride32.xml" ContentType="application/vnd.openxmlformats-officedocument.themeOverride+xml"/>
  <Override PartName="/ppt/notesSlides/notesSlide34.xml" ContentType="application/vnd.openxmlformats-officedocument.presentationml.notesSlide+xml"/>
  <Override PartName="/ppt/theme/themeOverride33.xml" ContentType="application/vnd.openxmlformats-officedocument.themeOverride+xml"/>
  <Override PartName="/ppt/notesSlides/notesSlide35.xml" ContentType="application/vnd.openxmlformats-officedocument.presentationml.notesSlide+xml"/>
  <Override PartName="/ppt/theme/themeOverride34.xml" ContentType="application/vnd.openxmlformats-officedocument.themeOverride+xml"/>
  <Override PartName="/ppt/notesSlides/notesSlide36.xml" ContentType="application/vnd.openxmlformats-officedocument.presentationml.notesSlide+xml"/>
  <Override PartName="/ppt/theme/themeOverride35.xml" ContentType="application/vnd.openxmlformats-officedocument.themeOverride+xml"/>
  <Override PartName="/ppt/notesSlides/notesSlide37.xml" ContentType="application/vnd.openxmlformats-officedocument.presentationml.notesSlide+xml"/>
  <Override PartName="/ppt/theme/themeOverride36.xml" ContentType="application/vnd.openxmlformats-officedocument.themeOverride+xml"/>
  <Override PartName="/ppt/notesSlides/notesSlide38.xml" ContentType="application/vnd.openxmlformats-officedocument.presentationml.notesSlide+xml"/>
  <Override PartName="/ppt/theme/themeOverride37.xml" ContentType="application/vnd.openxmlformats-officedocument.themeOverride+xml"/>
  <Override PartName="/ppt/notesSlides/notesSlide39.xml" ContentType="application/vnd.openxmlformats-officedocument.presentationml.notesSlide+xml"/>
  <Override PartName="/ppt/theme/themeOverride38.xml" ContentType="application/vnd.openxmlformats-officedocument.themeOverride+xml"/>
  <Override PartName="/ppt/notesSlides/notesSlide40.xml" ContentType="application/vnd.openxmlformats-officedocument.presentationml.notesSlide+xml"/>
  <Override PartName="/ppt/theme/themeOverride39.xml" ContentType="application/vnd.openxmlformats-officedocument.themeOverride+xml"/>
  <Override PartName="/ppt/notesSlides/notesSlide41.xml" ContentType="application/vnd.openxmlformats-officedocument.presentationml.notesSlide+xml"/>
  <Override PartName="/ppt/theme/themeOverride40.xml" ContentType="application/vnd.openxmlformats-officedocument.themeOverride+xml"/>
  <Override PartName="/ppt/notesSlides/notesSlide42.xml" ContentType="application/vnd.openxmlformats-officedocument.presentationml.notesSlide+xml"/>
  <Override PartName="/ppt/theme/themeOverride41.xml" ContentType="application/vnd.openxmlformats-officedocument.themeOverride+xml"/>
  <Override PartName="/ppt/notesSlides/notesSlide43.xml" ContentType="application/vnd.openxmlformats-officedocument.presentationml.notesSlide+xml"/>
  <Override PartName="/ppt/theme/themeOverride42.xml" ContentType="application/vnd.openxmlformats-officedocument.themeOverride+xml"/>
  <Override PartName="/ppt/notesSlides/notesSlide44.xml" ContentType="application/vnd.openxmlformats-officedocument.presentationml.notesSlide+xml"/>
  <Override PartName="/ppt/theme/themeOverride43.xml" ContentType="application/vnd.openxmlformats-officedocument.themeOverride+xml"/>
  <Override PartName="/ppt/notesSlides/notesSlide45.xml" ContentType="application/vnd.openxmlformats-officedocument.presentationml.notesSlide+xml"/>
  <Override PartName="/ppt/theme/themeOverride44.xml" ContentType="application/vnd.openxmlformats-officedocument.themeOverride+xml"/>
  <Override PartName="/ppt/notesSlides/notesSlide46.xml" ContentType="application/vnd.openxmlformats-officedocument.presentationml.notesSlide+xml"/>
  <Override PartName="/ppt/theme/themeOverride45.xml" ContentType="application/vnd.openxmlformats-officedocument.themeOverride+xml"/>
  <Override PartName="/ppt/notesSlides/notesSlide47.xml" ContentType="application/vnd.openxmlformats-officedocument.presentationml.notesSlide+xml"/>
  <Override PartName="/ppt/theme/themeOverride46.xml" ContentType="application/vnd.openxmlformats-officedocument.themeOverride+xml"/>
  <Override PartName="/ppt/notesSlides/notesSlide48.xml" ContentType="application/vnd.openxmlformats-officedocument.presentationml.notesSlide+xml"/>
  <Override PartName="/ppt/theme/themeOverride47.xml" ContentType="application/vnd.openxmlformats-officedocument.themeOverride+xml"/>
  <Override PartName="/ppt/notesSlides/notesSlide49.xml" ContentType="application/vnd.openxmlformats-officedocument.presentationml.notesSlide+xml"/>
  <Override PartName="/ppt/theme/themeOverride48.xml" ContentType="application/vnd.openxmlformats-officedocument.themeOverride+xml"/>
  <Override PartName="/ppt/notesSlides/notesSlide50.xml" ContentType="application/vnd.openxmlformats-officedocument.presentationml.notesSlide+xml"/>
  <Override PartName="/ppt/theme/themeOverride49.xml" ContentType="application/vnd.openxmlformats-officedocument.themeOverride+xml"/>
  <Override PartName="/ppt/notesSlides/notesSlide51.xml" ContentType="application/vnd.openxmlformats-officedocument.presentationml.notesSlide+xml"/>
  <Override PartName="/ppt/theme/themeOverride50.xml" ContentType="application/vnd.openxmlformats-officedocument.themeOverride+xml"/>
  <Override PartName="/ppt/notesSlides/notesSlide52.xml" ContentType="application/vnd.openxmlformats-officedocument.presentationml.notesSlide+xml"/>
  <Override PartName="/ppt/theme/themeOverride51.xml" ContentType="application/vnd.openxmlformats-officedocument.themeOverr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63"/>
  </p:notesMasterIdLst>
  <p:handoutMasterIdLst>
    <p:handoutMasterId r:id="rId64"/>
  </p:handoutMasterIdLst>
  <p:sldIdLst>
    <p:sldId id="820" r:id="rId5"/>
    <p:sldId id="1064" r:id="rId6"/>
    <p:sldId id="887" r:id="rId7"/>
    <p:sldId id="1245" r:id="rId8"/>
    <p:sldId id="1243" r:id="rId9"/>
    <p:sldId id="1233" r:id="rId10"/>
    <p:sldId id="1288" r:id="rId11"/>
    <p:sldId id="1287" r:id="rId12"/>
    <p:sldId id="1236" r:id="rId13"/>
    <p:sldId id="1237" r:id="rId14"/>
    <p:sldId id="1238" r:id="rId15"/>
    <p:sldId id="1239" r:id="rId16"/>
    <p:sldId id="1289" r:id="rId17"/>
    <p:sldId id="1290" r:id="rId18"/>
    <p:sldId id="1241" r:id="rId19"/>
    <p:sldId id="1240" r:id="rId20"/>
    <p:sldId id="1242" r:id="rId21"/>
    <p:sldId id="1246" r:id="rId22"/>
    <p:sldId id="1247" r:id="rId23"/>
    <p:sldId id="1248" r:id="rId24"/>
    <p:sldId id="1249" r:id="rId25"/>
    <p:sldId id="1250" r:id="rId26"/>
    <p:sldId id="1251" r:id="rId27"/>
    <p:sldId id="1252" r:id="rId28"/>
    <p:sldId id="1253" r:id="rId29"/>
    <p:sldId id="1254" r:id="rId30"/>
    <p:sldId id="1255" r:id="rId31"/>
    <p:sldId id="1256" r:id="rId32"/>
    <p:sldId id="1257" r:id="rId33"/>
    <p:sldId id="1258" r:id="rId34"/>
    <p:sldId id="1260" r:id="rId35"/>
    <p:sldId id="1259" r:id="rId36"/>
    <p:sldId id="1261" r:id="rId37"/>
    <p:sldId id="1262" r:id="rId38"/>
    <p:sldId id="1263" r:id="rId39"/>
    <p:sldId id="1265" r:id="rId40"/>
    <p:sldId id="1264" r:id="rId41"/>
    <p:sldId id="1266" r:id="rId42"/>
    <p:sldId id="1267" r:id="rId43"/>
    <p:sldId id="1268" r:id="rId44"/>
    <p:sldId id="1269" r:id="rId45"/>
    <p:sldId id="1270" r:id="rId46"/>
    <p:sldId id="1271" r:id="rId47"/>
    <p:sldId id="1272" r:id="rId48"/>
    <p:sldId id="1273" r:id="rId49"/>
    <p:sldId id="1274" r:id="rId50"/>
    <p:sldId id="1275" r:id="rId51"/>
    <p:sldId id="1276" r:id="rId52"/>
    <p:sldId id="1277" r:id="rId53"/>
    <p:sldId id="1278" r:id="rId54"/>
    <p:sldId id="1279" r:id="rId55"/>
    <p:sldId id="1280" r:id="rId56"/>
    <p:sldId id="1281" r:id="rId57"/>
    <p:sldId id="1282" r:id="rId58"/>
    <p:sldId id="1283" r:id="rId59"/>
    <p:sldId id="1284" r:id="rId60"/>
    <p:sldId id="1285" r:id="rId61"/>
    <p:sldId id="845" r:id="rId62"/>
  </p:sldIdLst>
  <p:sldSz cx="24384000" cy="13716000"/>
  <p:notesSz cx="6797675" cy="9926638"/>
  <p:embeddedFontLst>
    <p:embeddedFont>
      <p:font typeface="Brandon Grotesque Bold" panose="020B0803020203060202" charset="0"/>
      <p:regular r:id="rId65"/>
      <p:bold r:id="rId66"/>
      <p:italic r:id="rId67"/>
      <p:boldItalic r:id="rId68"/>
    </p:embeddedFont>
    <p:embeddedFont>
      <p:font typeface="Brandon Grotesque Light" panose="020B0303020203060202" charset="0"/>
      <p:regular r:id="rId69"/>
      <p:italic r:id="rId70"/>
    </p:embeddedFont>
    <p:embeddedFont>
      <p:font typeface="Brandon Grotesque Medium" panose="020B0603020203060202" charset="0"/>
      <p:regular r:id="rId71"/>
      <p:italic r:id="rId72"/>
    </p:embeddedFont>
    <p:embeddedFont>
      <p:font typeface="Brandon Grotesque Regular" panose="020B0503020203060202" charset="0"/>
      <p:regular r:id="rId73"/>
      <p:italic r:id="rId74"/>
    </p:embeddedFont>
    <p:embeddedFont>
      <p:font typeface="Cascadia Mono" panose="020B0609020000020004" pitchFamily="49" charset="0"/>
      <p:regular r:id="rId75"/>
      <p:bold r:id="rId76"/>
      <p:italic r:id="rId77"/>
      <p:boldItalic r:id="rId78"/>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A23"/>
    <a:srgbClr val="D3D3D3"/>
    <a:srgbClr val="55585B"/>
    <a:srgbClr val="1779A0"/>
    <a:srgbClr val="207DA0"/>
    <a:srgbClr val="98C93C"/>
    <a:srgbClr val="FFCF00"/>
    <a:srgbClr val="0083CA"/>
    <a:srgbClr val="AB2940"/>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302AEA-77F7-4FF3-A458-D90565C03E3C}" v="1" dt="2024-07-25T15:08:20.88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09" autoAdjust="0"/>
  </p:normalViewPr>
  <p:slideViewPr>
    <p:cSldViewPr snapToGrid="0">
      <p:cViewPr varScale="1">
        <p:scale>
          <a:sx n="35" d="100"/>
          <a:sy n="35" d="100"/>
        </p:scale>
        <p:origin x="1099" y="58"/>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font" Target="fonts/font4.fntdata"/><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10.fntdata"/><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8.fntdata"/><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2.fntdata"/><Relationship Id="rId7" Type="http://schemas.openxmlformats.org/officeDocument/2006/relationships/slide" Target="slides/slide3.xml"/><Relationship Id="rId71" Type="http://schemas.openxmlformats.org/officeDocument/2006/relationships/font" Target="fonts/font7.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7/4/2025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918504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1C550-3A3D-EDCD-A79B-4EC14E9FD8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BF16B8-4C15-1181-E635-72954EA45F9B}"/>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C2DE02B0-7215-44AD-B113-A8282DD9EA42}"/>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326036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46017-283F-E4D1-AEB7-92624A5C40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0CC399-31F9-C765-942D-2160AC266E2A}"/>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C569C799-CB6F-B972-31B4-AF2846C97E80}"/>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06168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689090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2031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95979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94796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105702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10400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3580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96800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9626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43809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73717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276250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1808687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3652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063248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79452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582912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83506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42907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448519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296475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01810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3416532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59437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551377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08996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258408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176924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582697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55653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29ABA-0B33-9B61-FDF4-008CC3D4B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D03B9B-D380-B3C8-7770-8116FAF5EEE2}"/>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2FD481E0-81E0-71B4-1EE2-AA0E5FC05F2B}"/>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118426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06334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629957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615194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0660292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403912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5149235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542558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5011251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84013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76351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56603-27B3-D0EF-39F7-D37AB05907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CCAF85-5C46-A0BB-F85E-0DACDACFC05E}"/>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BEFDA568-D2FE-C498-8733-277212368196}"/>
              </a:ext>
            </a:extLst>
          </p:cNvPr>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2032713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1180489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5451820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2163534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04883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9077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2442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17816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10291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a:t>Click to edit Master title style</a:t>
            </a:r>
            <a:br>
              <a:rPr lang="en-US"/>
            </a:br>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p>
            <a:r>
              <a:t>Body Level One</a:t>
            </a:r>
          </a:p>
          <a:p>
            <a:pPr lvl="1"/>
            <a:r>
              <a:t>Body Level Two</a:t>
            </a:r>
          </a:p>
          <a:p>
            <a:pPr lvl="2"/>
            <a:r>
              <a:t>Body Level Three</a:t>
            </a:r>
          </a:p>
          <a:p>
            <a:pPr lvl="3"/>
            <a:r>
              <a:t>Body Level Four</a:t>
            </a:r>
          </a:p>
          <a:p>
            <a:pPr lvl="4"/>
            <a:r>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11.xml"/><Relationship Id="rId5" Type="http://schemas.openxmlformats.org/officeDocument/2006/relationships/image" Target="../media/image8.emf"/><Relationship Id="rId4" Type="http://schemas.openxmlformats.org/officeDocument/2006/relationships/package" Target="../embeddings/Microsoft_Word_Document.docx"/></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hemeOverride" Target="../theme/themeOverride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hemeOverride" Target="../theme/themeOverride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hemeOverride" Target="../theme/themeOverride18.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hemeOverride" Target="../theme/themeOverride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hemeOverride" Target="../theme/themeOverride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hemeOverride" Target="../theme/themeOverride2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hemeOverride" Target="../theme/themeOverride2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hemeOverride" Target="../theme/themeOverride2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hemeOverride" Target="../theme/themeOverride2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hemeOverride" Target="../theme/themeOverride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2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hemeOverride" Target="../theme/themeOverride2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hemeOverride" Target="../theme/themeOverride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hemeOverride" Target="../theme/themeOverride3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hemeOverride" Target="../theme/themeOverride3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hemeOverride" Target="../theme/themeOverride3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hemeOverride" Target="../theme/themeOverride3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hemeOverride" Target="../theme/themeOverride3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hemeOverride" Target="../theme/themeOverride3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hemeOverride" Target="../theme/themeOverride3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hemeOverride" Target="../theme/themeOverride3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hemeOverride" Target="../theme/themeOverride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hemeOverride" Target="../theme/themeOverride4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hemeOverride" Target="../theme/themeOverride4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hemeOverride" Target="../theme/themeOverride4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hemeOverride" Target="../theme/themeOverride4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hemeOverride" Target="../theme/themeOverride4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hemeOverride" Target="../theme/themeOverride4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hemeOverride" Target="../theme/themeOverride4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hemeOverride" Target="../theme/themeOverride4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hemeOverride" Target="../theme/themeOverride4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hemeOverride" Target="../theme/themeOverride4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hemeOverride" Target="../theme/themeOverride50.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hemeOverride" Target="../theme/themeOverride51.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90467" y="8010128"/>
            <a:ext cx="21003065" cy="864096"/>
          </a:xfrm>
        </p:spPr>
        <p:txBody>
          <a:bodyPr/>
          <a:lstStyle/>
          <a:p>
            <a:r>
              <a:rPr lang="en-US" b="1" dirty="0"/>
              <a:t>OOP152 – OBJECT-ORIENTED PROGRAMMING</a:t>
            </a:r>
          </a:p>
        </p:txBody>
      </p:sp>
      <p:sp>
        <p:nvSpPr>
          <p:cNvPr id="3" name="Text Placeholder 14">
            <a:extLst>
              <a:ext uri="{FF2B5EF4-FFF2-40B4-BE49-F238E27FC236}">
                <a16:creationId xmlns:a16="http://schemas.microsoft.com/office/drawing/2014/main" id="{1042DE35-7AB1-45E7-893C-96913BB74A66}"/>
              </a:ext>
            </a:extLst>
          </p:cNvPr>
          <p:cNvSpPr txBox="1">
            <a:spLocks/>
          </p:cNvSpPr>
          <p:nvPr/>
        </p:nvSpPr>
        <p:spPr>
          <a:xfrm>
            <a:off x="10833895" y="12025834"/>
            <a:ext cx="2713033" cy="86409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lvl1pPr marL="0" marR="0" indent="0" algn="ctr"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9BA0A6"/>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en-US" sz="2000" b="1" dirty="0"/>
              <a:t>2024</a:t>
            </a:r>
          </a:p>
          <a:p>
            <a:pPr hangingPunct="1"/>
            <a:endParaRPr lang="en-US" sz="2000" b="1" dirty="0"/>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Declaring Variables:</a:t>
            </a:r>
          </a:p>
          <a:p>
            <a:pPr marL="685800" indent="-685800" rtl="0">
              <a:spcBef>
                <a:spcPts val="1200"/>
              </a:spcBef>
              <a:spcAft>
                <a:spcPts val="600"/>
              </a:spcAft>
              <a:buFont typeface="Arial" panose="020B0604020202020204" pitchFamily="34" charset="0"/>
              <a:buChar char="•"/>
            </a:pPr>
            <a:r>
              <a:rPr lang="en-GB" sz="5400" dirty="0"/>
              <a:t>Naming Conventions:</a:t>
            </a:r>
          </a:p>
          <a:p>
            <a:pPr marL="1314450" lvl="1" indent="-685800" rtl="0">
              <a:spcBef>
                <a:spcPts val="1200"/>
              </a:spcBef>
              <a:spcAft>
                <a:spcPts val="600"/>
              </a:spcAft>
              <a:buFont typeface="Wingdings" panose="05000000000000000000" pitchFamily="2" charset="2"/>
              <a:buChar char="q"/>
            </a:pPr>
            <a:r>
              <a:rPr lang="en-GB" sz="5400" dirty="0"/>
              <a:t>Variable names are case-sensitive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firstName</a:t>
            </a:r>
            <a:r>
              <a:rPr lang="en-GB" sz="5400" dirty="0"/>
              <a:t> is different from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firstname</a:t>
            </a:r>
            <a:r>
              <a:rPr lang="en-GB" sz="5400" dirty="0"/>
              <a:t>).</a:t>
            </a:r>
          </a:p>
          <a:p>
            <a:pPr marL="1314450" lvl="1" indent="-685800" rtl="0">
              <a:spcBef>
                <a:spcPts val="1200"/>
              </a:spcBef>
              <a:spcAft>
                <a:spcPts val="600"/>
              </a:spcAft>
              <a:buFont typeface="Wingdings" panose="05000000000000000000" pitchFamily="2" charset="2"/>
              <a:buChar char="q"/>
            </a:pPr>
            <a:r>
              <a:rPr lang="en-GB" sz="5400" dirty="0"/>
              <a:t>Use descriptive names to indicate the purpose (e.g.,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firstName</a:t>
            </a:r>
            <a:r>
              <a:rPr lang="en-GB" sz="5400" dirty="0"/>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lastName</a:t>
            </a:r>
            <a:r>
              <a:rPr lang="en-GB" sz="5400" dirty="0"/>
              <a:t>).</a:t>
            </a:r>
          </a:p>
          <a:p>
            <a:pPr marL="1314450" lvl="1" indent="-685800" rtl="0">
              <a:spcBef>
                <a:spcPts val="1200"/>
              </a:spcBef>
              <a:spcAft>
                <a:spcPts val="600"/>
              </a:spcAft>
              <a:buFont typeface="Wingdings" panose="05000000000000000000" pitchFamily="2" charset="2"/>
              <a:buChar char="q"/>
            </a:pPr>
            <a:r>
              <a:rPr lang="en-GB" sz="5400" dirty="0"/>
              <a:t>Multi-word variable names should follow </a:t>
            </a:r>
            <a:r>
              <a:rPr lang="en-GB" sz="3800" b="1" dirty="0">
                <a:solidFill>
                  <a:srgbClr val="FF0000"/>
                </a:solidFill>
                <a:latin typeface="Cascadia Mono" panose="020B0609020000020004" pitchFamily="49" charset="0"/>
                <a:cs typeface="Cascadia Mono" panose="020B0609020000020004" pitchFamily="49" charset="0"/>
              </a:rPr>
              <a:t>camelCase</a:t>
            </a:r>
            <a:r>
              <a:rPr lang="en-GB" sz="5400" dirty="0"/>
              <a:t> (e.g.,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firstName</a:t>
            </a:r>
            <a:r>
              <a:rPr lang="en-GB" sz="5400" dirty="0"/>
              <a:t>, </a:t>
            </a:r>
            <a:r>
              <a:rPr lang="en-GB" sz="3800" b="1" dirty="0" err="1">
                <a:solidFill>
                  <a:schemeClr val="accent1">
                    <a:lumMod val="75000"/>
                  </a:schemeClr>
                </a:solidFill>
                <a:latin typeface="Cascadia Mono" panose="020B0609020000020004" pitchFamily="49" charset="0"/>
                <a:cs typeface="Cascadia Mono" panose="020B0609020000020004" pitchFamily="49" charset="0"/>
              </a:rPr>
              <a:t>hourMinute</a:t>
            </a:r>
            <a:r>
              <a:rPr lang="en-GB" sz="5400" dirty="0"/>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013828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Declaring Variables:</a:t>
            </a:r>
          </a:p>
          <a:p>
            <a:pPr marL="685800" indent="-685800" rtl="0">
              <a:spcBef>
                <a:spcPts val="1200"/>
              </a:spcBef>
              <a:spcAft>
                <a:spcPts val="600"/>
              </a:spcAft>
              <a:buFont typeface="Arial" panose="020B0604020202020204" pitchFamily="34" charset="0"/>
              <a:buChar char="•"/>
            </a:pPr>
            <a:r>
              <a:rPr lang="en-GB" sz="5400" dirty="0"/>
              <a:t>Declaring Multiple Variables:</a:t>
            </a:r>
          </a:p>
          <a:p>
            <a:pPr marL="1314450" lvl="1" indent="-685800" rtl="0">
              <a:spcBef>
                <a:spcPts val="1200"/>
              </a:spcBef>
              <a:spcAft>
                <a:spcPts val="600"/>
              </a:spcAft>
              <a:buFont typeface="Wingdings" panose="05000000000000000000" pitchFamily="2" charset="2"/>
              <a:buChar char="q"/>
            </a:pPr>
            <a:r>
              <a:rPr lang="en-GB" sz="5400" dirty="0"/>
              <a:t>You can declare multiple variables of the same type on a single line.</a:t>
            </a:r>
          </a:p>
          <a:p>
            <a:pPr marL="1314450" lvl="1" indent="-685800" rtl="0">
              <a:spcBef>
                <a:spcPts val="1200"/>
              </a:spcBef>
              <a:spcAft>
                <a:spcPts val="600"/>
              </a:spcAft>
              <a:buFont typeface="Wingdings" panose="05000000000000000000" pitchFamily="2" charset="2"/>
              <a:buChar char="q"/>
            </a:pPr>
            <a:r>
              <a:rPr lang="en-GB" sz="5400" dirty="0"/>
              <a:t>Example: </a:t>
            </a:r>
            <a:r>
              <a:rPr lang="en-GB" sz="3800" b="1" dirty="0">
                <a:solidFill>
                  <a:schemeClr val="accent1">
                    <a:lumMod val="75000"/>
                  </a:schemeClr>
                </a:solidFill>
                <a:latin typeface="Cascadia Mono" panose="020B0609020000020004" pitchFamily="49" charset="0"/>
                <a:cs typeface="Cascadia Mono" panose="020B0609020000020004" pitchFamily="49" charset="0"/>
              </a:rPr>
              <a:t>int hour, minute; </a:t>
            </a:r>
            <a:r>
              <a:rPr lang="en-GB" sz="5400" dirty="0"/>
              <a:t>declares two integer variables.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0988480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Declaring Variables:</a:t>
            </a:r>
          </a:p>
          <a:p>
            <a:pPr marL="685800" indent="-685800" rtl="0">
              <a:spcBef>
                <a:spcPts val="1200"/>
              </a:spcBef>
              <a:spcAft>
                <a:spcPts val="600"/>
              </a:spcAft>
              <a:buFont typeface="Arial" panose="020B0604020202020204" pitchFamily="34" charset="0"/>
              <a:buChar char="•"/>
            </a:pPr>
            <a:r>
              <a:rPr lang="en-GB" sz="5400" dirty="0"/>
              <a:t>Syntax Rules:</a:t>
            </a:r>
          </a:p>
          <a:p>
            <a:pPr marL="1314450" lvl="1" indent="-685800" rtl="0">
              <a:spcBef>
                <a:spcPts val="1200"/>
              </a:spcBef>
              <a:spcAft>
                <a:spcPts val="600"/>
              </a:spcAft>
              <a:buFont typeface="Wingdings" panose="05000000000000000000" pitchFamily="2" charset="2"/>
              <a:buChar char="q"/>
            </a:pPr>
            <a:r>
              <a:rPr lang="en-GB" sz="5400" dirty="0"/>
              <a:t>Declarations must end with a semicolon </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5400" dirty="0"/>
              <a:t>.</a:t>
            </a:r>
          </a:p>
          <a:p>
            <a:pPr marL="1314450" lvl="1" indent="-685800" rtl="0">
              <a:spcBef>
                <a:spcPts val="1200"/>
              </a:spcBef>
              <a:spcAft>
                <a:spcPts val="600"/>
              </a:spcAft>
              <a:buFont typeface="Wingdings" panose="05000000000000000000" pitchFamily="2" charset="2"/>
              <a:buChar char="q"/>
            </a:pPr>
            <a:r>
              <a:rPr lang="en-GB" sz="5400" dirty="0"/>
              <a:t>Capitalization is significant (</a:t>
            </a:r>
            <a:r>
              <a:rPr lang="en-GB" sz="3800" b="1" dirty="0">
                <a:solidFill>
                  <a:schemeClr val="accent1">
                    <a:lumMod val="75000"/>
                  </a:schemeClr>
                </a:solidFill>
                <a:latin typeface="Cascadia Mono" panose="020B0609020000020004" pitchFamily="49" charset="0"/>
                <a:cs typeface="Cascadia Mono" panose="020B0609020000020004" pitchFamily="49" charset="0"/>
              </a:rPr>
              <a:t>int </a:t>
            </a:r>
            <a:r>
              <a:rPr lang="en-GB" sz="5400" dirty="0"/>
              <a:t>not </a:t>
            </a:r>
            <a:r>
              <a:rPr lang="en-GB" sz="3800" b="1" dirty="0">
                <a:solidFill>
                  <a:schemeClr val="accent1">
                    <a:lumMod val="75000"/>
                  </a:schemeClr>
                </a:solidFill>
                <a:latin typeface="Cascadia Mono" panose="020B0609020000020004" pitchFamily="49" charset="0"/>
                <a:cs typeface="Cascadia Mono" panose="020B0609020000020004" pitchFamily="49" charset="0"/>
              </a:rPr>
              <a:t>Int</a:t>
            </a:r>
            <a:r>
              <a:rPr lang="en-GB" sz="5400" dirty="0"/>
              <a:t>; </a:t>
            </a:r>
            <a:r>
              <a:rPr lang="en-GB" sz="3800" b="1" dirty="0">
                <a:solidFill>
                  <a:schemeClr val="accent1">
                    <a:lumMod val="75000"/>
                  </a:schemeClr>
                </a:solidFill>
                <a:latin typeface="Cascadia Mono" panose="020B0609020000020004" pitchFamily="49" charset="0"/>
                <a:cs typeface="Cascadia Mono" panose="020B0609020000020004" pitchFamily="49" charset="0"/>
              </a:rPr>
              <a:t>String </a:t>
            </a:r>
            <a:r>
              <a:rPr lang="en-GB" sz="5400" dirty="0"/>
              <a:t>not </a:t>
            </a:r>
            <a:r>
              <a:rPr lang="en-GB" sz="3800" b="1" dirty="0">
                <a:solidFill>
                  <a:schemeClr val="accent1">
                    <a:lumMod val="75000"/>
                  </a:schemeClr>
                </a:solidFill>
                <a:latin typeface="Cascadia Mono" panose="020B0609020000020004" pitchFamily="49" charset="0"/>
                <a:cs typeface="Cascadia Mono" panose="020B0609020000020004" pitchFamily="49" charset="0"/>
              </a:rPr>
              <a:t>string</a:t>
            </a:r>
            <a:r>
              <a:rPr lang="en-GB" sz="5400" dirty="0"/>
              <a:t>).</a:t>
            </a:r>
          </a:p>
          <a:p>
            <a:pPr marL="1314450" lvl="1" indent="-685800" rtl="0">
              <a:spcBef>
                <a:spcPts val="1200"/>
              </a:spcBef>
              <a:spcAft>
                <a:spcPts val="600"/>
              </a:spcAft>
              <a:buFont typeface="Wingdings" panose="05000000000000000000" pitchFamily="2" charset="2"/>
              <a:buChar char="q"/>
            </a:pPr>
            <a:r>
              <a:rPr lang="en-US" sz="5400" b="1" dirty="0" err="1">
                <a:solidFill>
                  <a:srgbClr val="FF0000"/>
                </a:solidFill>
              </a:rPr>
              <a:t>Sytax</a:t>
            </a:r>
            <a:r>
              <a:rPr lang="en-US" sz="5400" dirty="0"/>
              <a:t> :Data Type  &lt;</a:t>
            </a:r>
            <a:r>
              <a:rPr lang="en-US" sz="5400" dirty="0" err="1"/>
              <a:t>VariableName</a:t>
            </a:r>
            <a:r>
              <a:rPr lang="en-US" sz="5400" dirty="0"/>
              <a:t>&gt;;</a:t>
            </a:r>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927674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864C458-6C55-7510-3990-976C9157C8C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4F0A81-40EF-9D47-D178-34724D539CD7}"/>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B323FDA5-9B25-4FD8-76C2-1790051B83BB}"/>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Java Variable Naming Conventions:</a:t>
            </a:r>
          </a:p>
          <a:p>
            <a:pPr marL="1314450" lvl="1" indent="-685800" rtl="0">
              <a:spcBef>
                <a:spcPts val="1200"/>
              </a:spcBef>
              <a:spcAft>
                <a:spcPts val="600"/>
              </a:spcAft>
              <a:buFont typeface="Wingdings" panose="05000000000000000000" pitchFamily="2" charset="2"/>
              <a:buChar char="q"/>
            </a:pPr>
            <a:r>
              <a:rPr lang="en-GB" sz="5400" dirty="0">
                <a:solidFill>
                  <a:schemeClr val="tx1"/>
                </a:solidFill>
              </a:rPr>
              <a:t>Java variable names are case sensitive. The variable name money is not the same as Money or MONEY.</a:t>
            </a:r>
          </a:p>
          <a:p>
            <a:pPr marL="1314450" lvl="1" indent="-685800" rtl="0">
              <a:spcBef>
                <a:spcPts val="1200"/>
              </a:spcBef>
              <a:spcAft>
                <a:spcPts val="600"/>
              </a:spcAft>
              <a:buFont typeface="Wingdings" panose="05000000000000000000" pitchFamily="2" charset="2"/>
              <a:buChar char="q"/>
            </a:pPr>
            <a:r>
              <a:rPr lang="en-GB" sz="5400" dirty="0">
                <a:solidFill>
                  <a:schemeClr val="tx1"/>
                </a:solidFill>
              </a:rPr>
              <a:t>Java variable names must start with a letter, or the $ or _ character.</a:t>
            </a:r>
          </a:p>
          <a:p>
            <a:pPr marL="1314450" lvl="1" indent="-685800" rtl="0">
              <a:spcBef>
                <a:spcPts val="1200"/>
              </a:spcBef>
              <a:spcAft>
                <a:spcPts val="600"/>
              </a:spcAft>
              <a:buFont typeface="Wingdings" panose="05000000000000000000" pitchFamily="2" charset="2"/>
              <a:buChar char="q"/>
            </a:pPr>
            <a:r>
              <a:rPr lang="en-GB" sz="5400" dirty="0">
                <a:solidFill>
                  <a:schemeClr val="tx1"/>
                </a:solidFill>
              </a:rPr>
              <a:t>After the first character in a Java variable name, the name can also contain numbers</a:t>
            </a:r>
          </a:p>
          <a:p>
            <a:pPr marL="1314450" lvl="1" indent="-685800" rtl="0">
              <a:spcBef>
                <a:spcPts val="1200"/>
              </a:spcBef>
              <a:spcAft>
                <a:spcPts val="600"/>
              </a:spcAft>
              <a:buFont typeface="Wingdings" panose="05000000000000000000" pitchFamily="2" charset="2"/>
              <a:buChar char="q"/>
            </a:pPr>
            <a:r>
              <a:rPr lang="en-GB" sz="5400" dirty="0">
                <a:solidFill>
                  <a:schemeClr val="tx1"/>
                </a:solidFill>
              </a:rPr>
              <a:t>Variable names cannot be equal to reserved key words in Java. For instance, the words int or for are reserved words in Java. </a:t>
            </a:r>
          </a:p>
          <a:p>
            <a:pPr marL="1314450" lvl="1" indent="-685800" rtl="0">
              <a:spcBef>
                <a:spcPts val="1200"/>
              </a:spcBef>
              <a:spcAft>
                <a:spcPts val="600"/>
              </a:spcAft>
              <a:buFont typeface="Wingdings" panose="05000000000000000000" pitchFamily="2" charset="2"/>
              <a:buChar char="q"/>
            </a:pPr>
            <a:endParaRPr lang="en-US" sz="5400" dirty="0">
              <a:solidFill>
                <a:schemeClr val="tx1"/>
              </a:solidFill>
            </a:endParaRPr>
          </a:p>
          <a:p>
            <a:pPr marL="1314450" lvl="1" indent="-685800" rtl="0">
              <a:spcBef>
                <a:spcPts val="1200"/>
              </a:spcBef>
              <a:spcAft>
                <a:spcPts val="600"/>
              </a:spcAft>
              <a:buFont typeface="Wingdings" panose="05000000000000000000" pitchFamily="2" charset="2"/>
              <a:buChar char="q"/>
            </a:pPr>
            <a:endParaRPr lang="en-US" sz="5400" dirty="0">
              <a:solidFill>
                <a:schemeClr val="tx1"/>
              </a:solidFill>
            </a:endParaRPr>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13EA30DF-F716-312E-6A88-56F28AB18320}"/>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375953EA-6C7D-F9DB-B2FD-17AA9F0D2B08}"/>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09557E04-EDA9-45CC-9882-217007E9306E}"/>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E3D9BF4D-A4C0-30A2-3FFE-27A06329A63D}"/>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5A363BF3-C7D6-8F53-F24E-F9953D453C44}"/>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8F05CFB5-C8ED-0C5D-EEF5-3E6339A281EA}"/>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877F52FF-9611-7E94-4512-5417D442970A}"/>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43BC5007-312E-C58D-2954-FB69B6B85ED0}"/>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05964E6C-1625-0BCF-80FB-216390D7D8E6}"/>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7787D4B0-E12A-8DC7-3D56-CF239645E267}"/>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92888573-9CAD-D801-6283-DDFF65ECF8DC}"/>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063766D5-FC7A-DF89-F643-32A4CD76E68B}"/>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2793888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A0043A8-8D46-958D-9F1F-18863A9BF9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BFDAC4A-95F2-D29F-A3B0-5457910D8A5E}"/>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1AF01BD9-5027-9AA8-A3DF-5DA4114ADE9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Declaring Variables:</a:t>
            </a:r>
          </a:p>
          <a:p>
            <a:pPr marL="1314450" lvl="1" indent="-685800" rtl="0">
              <a:spcBef>
                <a:spcPts val="1200"/>
              </a:spcBef>
              <a:spcAft>
                <a:spcPts val="600"/>
              </a:spcAft>
              <a:buFont typeface="Wingdings" panose="05000000000000000000" pitchFamily="2" charset="2"/>
              <a:buChar char="q"/>
            </a:pPr>
            <a:r>
              <a:rPr lang="en-US" sz="5400" b="1" dirty="0" err="1">
                <a:solidFill>
                  <a:schemeClr val="tx1"/>
                </a:solidFill>
              </a:rPr>
              <a:t>Sytax</a:t>
            </a:r>
            <a:r>
              <a:rPr lang="en-US" sz="5400" dirty="0">
                <a:solidFill>
                  <a:schemeClr val="tx1"/>
                </a:solidFill>
              </a:rPr>
              <a:t> :Data Type  &lt;</a:t>
            </a:r>
            <a:r>
              <a:rPr lang="en-US" sz="5400" dirty="0" err="1">
                <a:solidFill>
                  <a:schemeClr val="tx1"/>
                </a:solidFill>
              </a:rPr>
              <a:t>VariableName</a:t>
            </a:r>
            <a:r>
              <a:rPr lang="en-US" sz="5400" dirty="0">
                <a:solidFill>
                  <a:schemeClr val="tx1"/>
                </a:solidFill>
              </a:rPr>
              <a:t>&gt;;</a:t>
            </a:r>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C01EC1FD-A8D2-0856-B181-1C75B6B03F59}"/>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38C622F3-4235-E6D5-5DE5-CDF32250DF38}"/>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1E9C89C3-A975-43B6-C444-50ABCCA07F39}"/>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8E97EA14-E48D-48DD-5542-9E3200ACA469}"/>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4326741B-BCBB-1D64-49F6-D2F9F3A51892}"/>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B5E4066E-461E-3A28-96AF-5F34E19A9ACC}"/>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4CEFACFE-30E8-EEC7-EC5B-B0200A352EB1}"/>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52F64936-781B-D191-1991-AC58E9F6019D}"/>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836D4304-26D0-CF43-918E-0F6090C97B49}"/>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DD81651D-4E70-0AE3-1784-E0D3814C91AA}"/>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21C50D81-70ED-ADF9-2E02-375BCF23B3CE}"/>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D4F26A38-DDAC-F0C4-7659-EFB4202B8BF8}"/>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8805374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Declaring Variables:</a:t>
            </a:r>
          </a:p>
          <a:p>
            <a:pPr marL="685800" indent="-685800" rtl="0">
              <a:spcBef>
                <a:spcPts val="1200"/>
              </a:spcBef>
              <a:spcAft>
                <a:spcPts val="600"/>
              </a:spcAft>
              <a:buFont typeface="Arial" panose="020B0604020202020204" pitchFamily="34" charset="0"/>
              <a:buChar char="•"/>
            </a:pPr>
            <a:r>
              <a:rPr lang="en-GB" sz="5400" dirty="0"/>
              <a:t>Keywords and Reserved Words:</a:t>
            </a:r>
          </a:p>
          <a:p>
            <a:pPr marL="1314450" lvl="1" indent="-685800" rtl="0">
              <a:spcBef>
                <a:spcPts val="1200"/>
              </a:spcBef>
              <a:spcAft>
                <a:spcPts val="600"/>
              </a:spcAft>
              <a:buFont typeface="Wingdings" panose="05000000000000000000" pitchFamily="2" charset="2"/>
              <a:buChar char="q"/>
            </a:pPr>
            <a:r>
              <a:rPr lang="en-GB" sz="5400" dirty="0"/>
              <a:t>Certain words are reserved by the programming language (e.g., </a:t>
            </a:r>
            <a:r>
              <a:rPr lang="en-GB" sz="3800" b="1" dirty="0">
                <a:solidFill>
                  <a:schemeClr val="accent1">
                    <a:lumMod val="75000"/>
                  </a:schemeClr>
                </a:solidFill>
                <a:latin typeface="Cascadia Mono" panose="020B0609020000020004" pitchFamily="49" charset="0"/>
                <a:cs typeface="Cascadia Mono" panose="020B0609020000020004" pitchFamily="49" charset="0"/>
              </a:rPr>
              <a:t>public, class, static, void, int</a:t>
            </a:r>
            <a:r>
              <a:rPr lang="en-GB" sz="5400" dirty="0"/>
              <a:t>).</a:t>
            </a:r>
          </a:p>
          <a:p>
            <a:pPr marL="1314450" lvl="1" indent="-685800" rtl="0">
              <a:spcBef>
                <a:spcPts val="1200"/>
              </a:spcBef>
              <a:spcAft>
                <a:spcPts val="600"/>
              </a:spcAft>
              <a:buFont typeface="Wingdings" panose="05000000000000000000" pitchFamily="2" charset="2"/>
              <a:buChar char="q"/>
            </a:pPr>
            <a:r>
              <a:rPr lang="en-GB" sz="5400" dirty="0"/>
              <a:t>These reserved words cannot be used as variable names.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0754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Declaring Variables:</a:t>
            </a:r>
          </a:p>
          <a:p>
            <a:pPr marL="685800" indent="-685800" rtl="0">
              <a:spcBef>
                <a:spcPts val="1200"/>
              </a:spcBef>
              <a:spcAft>
                <a:spcPts val="600"/>
              </a:spcAft>
              <a:buFont typeface="Arial" panose="020B0604020202020204" pitchFamily="34" charset="0"/>
              <a:buChar char="•"/>
            </a:pPr>
            <a:r>
              <a:rPr lang="en-GB" sz="5400" dirty="0"/>
              <a:t>More Keywords and Reserved Words:</a:t>
            </a:r>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graphicFrame>
        <p:nvGraphicFramePr>
          <p:cNvPr id="2" name="Object 1">
            <a:extLst>
              <a:ext uri="{FF2B5EF4-FFF2-40B4-BE49-F238E27FC236}">
                <a16:creationId xmlns:a16="http://schemas.microsoft.com/office/drawing/2014/main" id="{557B2436-4D66-8CB1-F5E6-311667CBED89}"/>
              </a:ext>
            </a:extLst>
          </p:cNvPr>
          <p:cNvGraphicFramePr>
            <a:graphicFrameLocks noChangeAspect="1"/>
          </p:cNvGraphicFramePr>
          <p:nvPr>
            <p:extLst>
              <p:ext uri="{D42A27DB-BD31-4B8C-83A1-F6EECF244321}">
                <p14:modId xmlns:p14="http://schemas.microsoft.com/office/powerpoint/2010/main" val="2529324001"/>
              </p:ext>
            </p:extLst>
          </p:nvPr>
        </p:nvGraphicFramePr>
        <p:xfrm>
          <a:off x="5263978" y="5643563"/>
          <a:ext cx="14803395" cy="8037801"/>
        </p:xfrm>
        <a:graphic>
          <a:graphicData uri="http://schemas.openxmlformats.org/presentationml/2006/ole">
            <mc:AlternateContent xmlns:mc="http://schemas.openxmlformats.org/markup-compatibility/2006">
              <mc:Choice xmlns:v="urn:schemas-microsoft-com:vml" Requires="v">
                <p:oleObj name="Document" r:id="rId4" imgW="5966161" imgH="3669563" progId="Word.Document.12">
                  <p:embed/>
                </p:oleObj>
              </mc:Choice>
              <mc:Fallback>
                <p:oleObj name="Document" r:id="rId4" imgW="5966161" imgH="3669563" progId="Word.Document.12">
                  <p:embed/>
                  <p:pic>
                    <p:nvPicPr>
                      <p:cNvPr id="2" name="Object 1">
                        <a:extLst>
                          <a:ext uri="{FF2B5EF4-FFF2-40B4-BE49-F238E27FC236}">
                            <a16:creationId xmlns:a16="http://schemas.microsoft.com/office/drawing/2014/main" id="{557B2436-4D66-8CB1-F5E6-311667CBED89}"/>
                          </a:ext>
                        </a:extLst>
                      </p:cNvPr>
                      <p:cNvPicPr/>
                      <p:nvPr/>
                    </p:nvPicPr>
                    <p:blipFill>
                      <a:blip r:embed="rId5"/>
                      <a:stretch>
                        <a:fillRect/>
                      </a:stretch>
                    </p:blipFill>
                    <p:spPr>
                      <a:xfrm>
                        <a:off x="5263978" y="5643563"/>
                        <a:ext cx="14803395" cy="8037801"/>
                      </a:xfrm>
                      <a:prstGeom prst="rect">
                        <a:avLst/>
                      </a:prstGeom>
                    </p:spPr>
                  </p:pic>
                </p:oleObj>
              </mc:Fallback>
            </mc:AlternateContent>
          </a:graphicData>
        </a:graphic>
      </p:graphicFrame>
    </p:spTree>
    <p:extLst>
      <p:ext uri="{BB962C8B-B14F-4D97-AF65-F5344CB8AC3E}">
        <p14:creationId xmlns:p14="http://schemas.microsoft.com/office/powerpoint/2010/main" val="14516376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20000"/>
          </a:bodyPr>
          <a:lstStyle/>
          <a:p>
            <a:pPr rtl="0">
              <a:spcBef>
                <a:spcPts val="1200"/>
              </a:spcBef>
              <a:spcAft>
                <a:spcPts val="600"/>
              </a:spcAft>
            </a:pPr>
            <a:r>
              <a:rPr lang="en-ZA" sz="6000" b="1" dirty="0">
                <a:solidFill>
                  <a:srgbClr val="FF0000"/>
                </a:solidFill>
              </a:rPr>
              <a:t>Assignment:</a:t>
            </a:r>
          </a:p>
          <a:p>
            <a:pPr marL="685800" indent="-685800" rtl="0">
              <a:spcBef>
                <a:spcPts val="1200"/>
              </a:spcBef>
              <a:spcAft>
                <a:spcPts val="600"/>
              </a:spcAft>
              <a:buFont typeface="Arial" panose="020B0604020202020204" pitchFamily="34" charset="0"/>
              <a:buChar char="•"/>
            </a:pPr>
            <a:r>
              <a:rPr lang="en-GB" sz="5400" dirty="0"/>
              <a:t>Variable Declaration:</a:t>
            </a:r>
          </a:p>
          <a:p>
            <a:pPr marL="1314450" lvl="1" indent="-685800" rtl="0">
              <a:spcBef>
                <a:spcPts val="1200"/>
              </a:spcBef>
              <a:spcAft>
                <a:spcPts val="600"/>
              </a:spcAft>
              <a:buFont typeface="Wingdings" panose="05000000000000000000" pitchFamily="2" charset="2"/>
              <a:buChar char="q"/>
            </a:pPr>
            <a:r>
              <a:rPr lang="en-GB" sz="5400" dirty="0"/>
              <a:t>Declaring a variable creates a named storage location.</a:t>
            </a:r>
          </a:p>
          <a:p>
            <a:pPr marL="685800" indent="-685800" rtl="0">
              <a:spcBef>
                <a:spcPts val="1200"/>
              </a:spcBef>
              <a:spcAft>
                <a:spcPts val="600"/>
              </a:spcAft>
              <a:buFont typeface="Arial" panose="020B0604020202020204" pitchFamily="34" charset="0"/>
              <a:buChar char="•"/>
            </a:pPr>
            <a:r>
              <a:rPr lang="en-GB" sz="5400" dirty="0"/>
              <a:t>Assignment Statements:</a:t>
            </a:r>
          </a:p>
          <a:p>
            <a:pPr marL="1314450" lvl="1" indent="-685800" rtl="0">
              <a:spcBef>
                <a:spcPts val="1200"/>
              </a:spcBef>
              <a:spcAft>
                <a:spcPts val="600"/>
              </a:spcAft>
              <a:buFont typeface="Wingdings" panose="05000000000000000000" pitchFamily="2" charset="2"/>
              <a:buChar char="q"/>
            </a:pPr>
            <a:r>
              <a:rPr lang="en-GB" sz="5400" dirty="0"/>
              <a:t>Assignment statements are used to store values in the variables.</a:t>
            </a:r>
          </a:p>
          <a:p>
            <a:pPr marL="1314450" lvl="1" indent="-685800" rtl="0">
              <a:spcBef>
                <a:spcPts val="1200"/>
              </a:spcBef>
              <a:spcAft>
                <a:spcPts val="600"/>
              </a:spcAft>
              <a:buFont typeface="Wingdings" panose="05000000000000000000" pitchFamily="2" charset="2"/>
              <a:buChar char="q"/>
            </a:pPr>
            <a:r>
              <a:rPr lang="en-GB" sz="5400" dirty="0"/>
              <a:t>Example:</a:t>
            </a:r>
          </a:p>
          <a:p>
            <a:pPr marL="2114550" lvl="2"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message = "Hello!"; </a:t>
            </a:r>
            <a:r>
              <a:rPr lang="en-GB" sz="5400" dirty="0"/>
              <a:t>// assigns the </a:t>
            </a:r>
            <a:r>
              <a:rPr lang="en-GB" sz="4100" b="1" dirty="0">
                <a:solidFill>
                  <a:schemeClr val="accent1">
                    <a:lumMod val="75000"/>
                  </a:schemeClr>
                </a:solidFill>
                <a:latin typeface="Cascadia Mono" panose="020B0609020000020004" pitchFamily="49" charset="0"/>
                <a:cs typeface="Cascadia Mono" panose="020B0609020000020004" pitchFamily="49" charset="0"/>
              </a:rPr>
              <a:t>string "Hello!" </a:t>
            </a:r>
            <a:r>
              <a:rPr lang="en-GB" sz="5400" dirty="0"/>
              <a:t>to the variable message.</a:t>
            </a:r>
          </a:p>
          <a:p>
            <a:pPr marL="2114550" lvl="2"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hour = 11; </a:t>
            </a:r>
            <a:r>
              <a:rPr lang="en-GB" sz="5400" dirty="0"/>
              <a:t>// assigns the </a:t>
            </a:r>
            <a:r>
              <a:rPr lang="en-GB" sz="4100" b="1" dirty="0">
                <a:solidFill>
                  <a:schemeClr val="accent1">
                    <a:lumMod val="75000"/>
                  </a:schemeClr>
                </a:solidFill>
                <a:latin typeface="Cascadia Mono" panose="020B0609020000020004" pitchFamily="49" charset="0"/>
                <a:cs typeface="Cascadia Mono" panose="020B0609020000020004" pitchFamily="49" charset="0"/>
              </a:rPr>
              <a:t>integer 11 </a:t>
            </a:r>
            <a:r>
              <a:rPr lang="en-GB" sz="5400" dirty="0"/>
              <a:t>to the variable hour.</a:t>
            </a:r>
          </a:p>
          <a:p>
            <a:pPr marL="2114550" lvl="2"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minute = 59; </a:t>
            </a:r>
            <a:r>
              <a:rPr lang="en-GB" sz="5400" dirty="0"/>
              <a:t>// assigns the </a:t>
            </a:r>
            <a:r>
              <a:rPr lang="en-GB" sz="4100" b="1" dirty="0">
                <a:solidFill>
                  <a:schemeClr val="accent1">
                    <a:lumMod val="75000"/>
                  </a:schemeClr>
                </a:solidFill>
                <a:latin typeface="Cascadia Mono" panose="020B0609020000020004" pitchFamily="49" charset="0"/>
                <a:cs typeface="Cascadia Mono" panose="020B0609020000020004" pitchFamily="49" charset="0"/>
              </a:rPr>
              <a:t>integer 59 </a:t>
            </a:r>
            <a:r>
              <a:rPr lang="en-GB" sz="5400" dirty="0"/>
              <a:t>to the variable minute.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45143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Assignment:</a:t>
            </a:r>
          </a:p>
          <a:p>
            <a:pPr marL="685800" indent="-685800" rtl="0">
              <a:spcBef>
                <a:spcPts val="1200"/>
              </a:spcBef>
              <a:spcAft>
                <a:spcPts val="600"/>
              </a:spcAft>
              <a:buFont typeface="Arial" panose="020B0604020202020204" pitchFamily="34" charset="0"/>
              <a:buChar char="•"/>
            </a:pPr>
            <a:r>
              <a:rPr lang="en-GB" sz="5400" dirty="0"/>
              <a:t>Vocabulary and Usage:</a:t>
            </a:r>
          </a:p>
          <a:p>
            <a:pPr marL="1314450" lvl="1" indent="-685800" rtl="0">
              <a:spcBef>
                <a:spcPts val="1200"/>
              </a:spcBef>
              <a:spcAft>
                <a:spcPts val="600"/>
              </a:spcAft>
              <a:buFont typeface="Arial" panose="020B0604020202020204" pitchFamily="34" charset="0"/>
              <a:buChar char="•"/>
            </a:pPr>
            <a:r>
              <a:rPr lang="en-GB" sz="5400" dirty="0"/>
              <a:t>Different terms are used to describe assignment statements, such as </a:t>
            </a:r>
            <a:r>
              <a:rPr lang="en-GB" sz="5400" dirty="0">
                <a:solidFill>
                  <a:srgbClr val="FF0000"/>
                </a:solidFill>
              </a:rPr>
              <a:t>"give value", "assign value", and "set value".</a:t>
            </a:r>
          </a:p>
          <a:p>
            <a:pPr marL="1314450" lvl="1" indent="-685800" rtl="0">
              <a:spcBef>
                <a:spcPts val="1200"/>
              </a:spcBef>
              <a:spcAft>
                <a:spcPts val="600"/>
              </a:spcAft>
              <a:buFont typeface="Arial" panose="020B0604020202020204" pitchFamily="34" charset="0"/>
              <a:buChar char="•"/>
            </a:pPr>
            <a:r>
              <a:rPr lang="en-GB" sz="5400" dirty="0"/>
              <a:t>This can lead to confusion, but the underlying concept is straightforward.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6590391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ZA" sz="6000" b="1" dirty="0">
                <a:solidFill>
                  <a:srgbClr val="FF0000"/>
                </a:solidFill>
              </a:rPr>
              <a:t>Assignment:</a:t>
            </a:r>
          </a:p>
          <a:p>
            <a:pPr marL="685800" indent="-685800" rtl="0">
              <a:spcBef>
                <a:spcPts val="1200"/>
              </a:spcBef>
              <a:spcAft>
                <a:spcPts val="600"/>
              </a:spcAft>
              <a:buFont typeface="Arial" panose="020B0604020202020204" pitchFamily="34" charset="0"/>
              <a:buChar char="•"/>
            </a:pPr>
            <a:r>
              <a:rPr lang="en-GB" sz="5400" dirty="0"/>
              <a:t>Type Consistency:</a:t>
            </a:r>
          </a:p>
          <a:p>
            <a:pPr marL="1314450" lvl="1" indent="-685800" rtl="0">
              <a:spcBef>
                <a:spcPts val="1200"/>
              </a:spcBef>
              <a:spcAft>
                <a:spcPts val="600"/>
              </a:spcAft>
              <a:buFont typeface="Wingdings" panose="05000000000000000000" pitchFamily="2" charset="2"/>
              <a:buChar char="q"/>
            </a:pPr>
            <a:r>
              <a:rPr lang="en-GB" sz="5400" dirty="0"/>
              <a:t>The type of the variable must match the type of the value assigned to it.</a:t>
            </a:r>
          </a:p>
          <a:p>
            <a:pPr marL="2114550" lvl="2" indent="-685800" rtl="0">
              <a:spcBef>
                <a:spcPts val="1200"/>
              </a:spcBef>
              <a:spcAft>
                <a:spcPts val="600"/>
              </a:spcAft>
              <a:buFont typeface="Wingdings" panose="05000000000000000000" pitchFamily="2" charset="2"/>
              <a:buChar char="q"/>
            </a:pPr>
            <a:r>
              <a:rPr lang="en-GB" sz="5400" dirty="0"/>
              <a:t>For instance, you cannot assign a string to a variable declared as an integer.</a:t>
            </a:r>
          </a:p>
          <a:p>
            <a:pPr marL="2114550" lvl="2" indent="-685800" rtl="0">
              <a:spcBef>
                <a:spcPts val="1200"/>
              </a:spcBef>
              <a:spcAft>
                <a:spcPts val="600"/>
              </a:spcAft>
              <a:buFont typeface="Wingdings" panose="05000000000000000000" pitchFamily="2" charset="2"/>
              <a:buChar char="q"/>
            </a:pPr>
            <a:r>
              <a:rPr lang="en-GB" sz="5400" dirty="0"/>
              <a:t>Example:</a:t>
            </a:r>
          </a:p>
          <a:p>
            <a:pPr marL="3009900" lvl="3"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message = "123"; </a:t>
            </a:r>
            <a:r>
              <a:rPr lang="en-GB" sz="5400" dirty="0"/>
              <a:t>// </a:t>
            </a:r>
            <a:r>
              <a:rPr lang="en-GB" sz="5400" dirty="0">
                <a:solidFill>
                  <a:srgbClr val="FF0000"/>
                </a:solidFill>
              </a:rPr>
              <a:t>legal, </a:t>
            </a:r>
            <a:r>
              <a:rPr lang="en-GB" sz="5400" dirty="0"/>
              <a:t>assigns a string to message.</a:t>
            </a:r>
          </a:p>
          <a:p>
            <a:pPr marL="3009900" lvl="3"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message = 123; </a:t>
            </a:r>
            <a:r>
              <a:rPr lang="en-GB" sz="5400" dirty="0"/>
              <a:t>// </a:t>
            </a:r>
            <a:r>
              <a:rPr lang="en-GB" sz="5400" dirty="0">
                <a:solidFill>
                  <a:srgbClr val="FF0000"/>
                </a:solidFill>
              </a:rPr>
              <a:t>not legal</a:t>
            </a:r>
            <a:r>
              <a:rPr lang="en-GB" sz="5400" dirty="0"/>
              <a:t>, attempts to assign an integer to a string variable.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32110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GB" b="0" dirty="0"/>
              <a:t>Overview of imperative concepts in Java </a:t>
            </a: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20335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Assignment:</a:t>
            </a:r>
          </a:p>
          <a:p>
            <a:pPr marL="685800" indent="-685800" rtl="0">
              <a:spcBef>
                <a:spcPts val="1200"/>
              </a:spcBef>
              <a:spcAft>
                <a:spcPts val="600"/>
              </a:spcAft>
              <a:buFont typeface="Arial" panose="020B0604020202020204" pitchFamily="34" charset="0"/>
              <a:buChar char="•"/>
            </a:pPr>
            <a:r>
              <a:rPr lang="en-GB" sz="5400" dirty="0"/>
              <a:t>Variable Initialization:</a:t>
            </a:r>
          </a:p>
          <a:p>
            <a:pPr marL="1314450" lvl="1" indent="-685800" rtl="0">
              <a:spcBef>
                <a:spcPts val="1200"/>
              </a:spcBef>
              <a:spcAft>
                <a:spcPts val="600"/>
              </a:spcAft>
              <a:buFont typeface="Wingdings" panose="05000000000000000000" pitchFamily="2" charset="2"/>
              <a:buChar char="q"/>
            </a:pPr>
            <a:r>
              <a:rPr lang="en-GB" sz="5400" dirty="0"/>
              <a:t>Variables must be initialized before they can be used.</a:t>
            </a:r>
          </a:p>
          <a:p>
            <a:pPr marL="2114550" lvl="2" indent="-685800" rtl="0">
              <a:spcBef>
                <a:spcPts val="1200"/>
              </a:spcBef>
              <a:spcAft>
                <a:spcPts val="600"/>
              </a:spcAft>
              <a:buFont typeface="Wingdings" panose="05000000000000000000" pitchFamily="2" charset="2"/>
              <a:buChar char="q"/>
            </a:pPr>
            <a:r>
              <a:rPr lang="en-GB" sz="5400" dirty="0"/>
              <a:t>Initialization can occur immediately upon declaration or via a separate assignment statement.</a:t>
            </a:r>
          </a:p>
          <a:p>
            <a:pPr marL="2114550" lvl="2" indent="-685800" rtl="0">
              <a:spcBef>
                <a:spcPts val="1200"/>
              </a:spcBef>
              <a:spcAft>
                <a:spcPts val="600"/>
              </a:spcAft>
              <a:buFont typeface="Wingdings" panose="05000000000000000000" pitchFamily="2" charset="2"/>
              <a:buChar char="q"/>
            </a:pPr>
            <a:r>
              <a:rPr lang="en-GB" sz="5400" dirty="0"/>
              <a:t>Example:</a:t>
            </a:r>
          </a:p>
          <a:p>
            <a:pPr marL="3009900" lvl="3"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String message = "Hello!"; </a:t>
            </a:r>
            <a:r>
              <a:rPr lang="en-GB" sz="5400" dirty="0"/>
              <a:t>// declares and initializes message in one line.</a:t>
            </a:r>
          </a:p>
          <a:p>
            <a:pPr marL="3009900" lvl="3"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int hour = 11; </a:t>
            </a:r>
            <a:r>
              <a:rPr lang="en-GB" sz="5400" dirty="0"/>
              <a:t>// declares and initializes hour.</a:t>
            </a:r>
          </a:p>
          <a:p>
            <a:pPr marL="3009900" lvl="3"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int minute = 59; </a:t>
            </a:r>
            <a:r>
              <a:rPr lang="en-GB" sz="5400" dirty="0"/>
              <a:t>// declares and initializes minute.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672025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Assignment:</a:t>
            </a:r>
          </a:p>
          <a:p>
            <a:pPr marL="685800" indent="-685800" rtl="0">
              <a:spcBef>
                <a:spcPts val="1200"/>
              </a:spcBef>
              <a:spcAft>
                <a:spcPts val="600"/>
              </a:spcAft>
              <a:buFont typeface="Arial" panose="020B0604020202020204" pitchFamily="34" charset="0"/>
              <a:buChar char="•"/>
            </a:pPr>
            <a:r>
              <a:rPr lang="en-GB" sz="5400" dirty="0"/>
              <a:t>Clarification on Data Types:</a:t>
            </a:r>
          </a:p>
          <a:p>
            <a:pPr marL="1314450" lvl="1" indent="-685800" rtl="0">
              <a:spcBef>
                <a:spcPts val="1200"/>
              </a:spcBef>
              <a:spcAft>
                <a:spcPts val="600"/>
              </a:spcAft>
              <a:buFont typeface="Wingdings" panose="05000000000000000000" pitchFamily="2" charset="2"/>
              <a:buChar char="q"/>
            </a:pPr>
            <a:r>
              <a:rPr lang="en-GB" sz="5400" dirty="0"/>
              <a:t>It's important to distinguish between data types, especially in cases where string representations of numbers differ from actual numeric values.</a:t>
            </a:r>
          </a:p>
          <a:p>
            <a:pPr marL="2114550" lvl="2" indent="-685800" rtl="0">
              <a:spcBef>
                <a:spcPts val="1200"/>
              </a:spcBef>
              <a:spcAft>
                <a:spcPts val="600"/>
              </a:spcAft>
              <a:buFont typeface="Wingdings" panose="05000000000000000000" pitchFamily="2" charset="2"/>
              <a:buChar char="q"/>
            </a:pPr>
            <a:r>
              <a:rPr lang="en-GB" sz="5400" b="1" dirty="0">
                <a:solidFill>
                  <a:srgbClr val="FF0000"/>
                </a:solidFill>
              </a:rPr>
              <a:t>"123" is a string </a:t>
            </a:r>
            <a:r>
              <a:rPr lang="en-GB" sz="5400" dirty="0"/>
              <a:t>made up of the </a:t>
            </a:r>
            <a:r>
              <a:rPr lang="en-GB" sz="5400" b="1" dirty="0">
                <a:solidFill>
                  <a:srgbClr val="FF0000"/>
                </a:solidFill>
              </a:rPr>
              <a:t>characters '1', '2', and '3', </a:t>
            </a:r>
            <a:r>
              <a:rPr lang="en-GB" sz="5400" dirty="0"/>
              <a:t>different from the </a:t>
            </a:r>
            <a:r>
              <a:rPr lang="en-GB" sz="5400" b="1" dirty="0">
                <a:solidFill>
                  <a:srgbClr val="FF0000"/>
                </a:solidFill>
              </a:rPr>
              <a:t>integer 123</a:t>
            </a:r>
            <a:r>
              <a:rPr lang="en-GB" sz="5400" dirty="0">
                <a:solidFill>
                  <a:srgbClr val="FF0000"/>
                </a:solidFill>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7675100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State Diagrams:</a:t>
            </a:r>
          </a:p>
          <a:p>
            <a:pPr marL="685800" indent="-685800" rtl="0">
              <a:spcBef>
                <a:spcPts val="1200"/>
              </a:spcBef>
              <a:spcAft>
                <a:spcPts val="600"/>
              </a:spcAft>
              <a:buFont typeface="Arial" panose="020B0604020202020204" pitchFamily="34" charset="0"/>
              <a:buChar char="•"/>
            </a:pPr>
            <a:r>
              <a:rPr lang="en-GB" sz="5400" dirty="0"/>
              <a:t>Assignment vs. Equality in Java:</a:t>
            </a:r>
          </a:p>
          <a:p>
            <a:pPr marL="1314450" lvl="1" indent="-685800" rtl="0">
              <a:spcBef>
                <a:spcPts val="1200"/>
              </a:spcBef>
              <a:spcAft>
                <a:spcPts val="600"/>
              </a:spcAft>
              <a:buFont typeface="Wingdings" panose="05000000000000000000" pitchFamily="2" charset="2"/>
              <a:buChar char="q"/>
            </a:pPr>
            <a:r>
              <a:rPr lang="en-GB" sz="5400" dirty="0"/>
              <a:t>Java uses the </a:t>
            </a:r>
            <a:r>
              <a:rPr lang="en-GB" sz="3800" b="1" dirty="0">
                <a:solidFill>
                  <a:schemeClr val="accent1">
                    <a:lumMod val="75000"/>
                  </a:schemeClr>
                </a:solidFill>
                <a:latin typeface="Cascadia Mono" panose="020B0609020000020004" pitchFamily="49" charset="0"/>
                <a:cs typeface="Cascadia Mono" panose="020B0609020000020004" pitchFamily="49" charset="0"/>
              </a:rPr>
              <a:t>=</a:t>
            </a:r>
            <a:r>
              <a:rPr lang="en-GB" sz="5400" dirty="0"/>
              <a:t> symbol for assignment, not as a statement of equality.</a:t>
            </a:r>
          </a:p>
          <a:p>
            <a:pPr marL="1314450" lvl="1" indent="-685800" rtl="0">
              <a:spcBef>
                <a:spcPts val="1200"/>
              </a:spcBef>
              <a:spcAft>
                <a:spcPts val="600"/>
              </a:spcAft>
              <a:buFont typeface="Wingdings" panose="05000000000000000000" pitchFamily="2" charset="2"/>
              <a:buChar char="q"/>
            </a:pPr>
            <a:r>
              <a:rPr lang="en-GB" sz="5400" dirty="0"/>
              <a:t>In mathematics, if </a:t>
            </a:r>
            <a:r>
              <a:rPr lang="en-GB" sz="3800" b="1" dirty="0">
                <a:solidFill>
                  <a:schemeClr val="accent1">
                    <a:lumMod val="75000"/>
                  </a:schemeClr>
                </a:solidFill>
                <a:latin typeface="Cascadia Mono" panose="020B0609020000020004" pitchFamily="49" charset="0"/>
                <a:cs typeface="Cascadia Mono" panose="020B0609020000020004" pitchFamily="49" charset="0"/>
              </a:rPr>
              <a:t>a = 7 </a:t>
            </a:r>
            <a:r>
              <a:rPr lang="en-GB" sz="5400" dirty="0"/>
              <a:t>then </a:t>
            </a:r>
            <a:r>
              <a:rPr lang="en-GB" sz="3800" b="1" dirty="0">
                <a:solidFill>
                  <a:schemeClr val="accent1">
                    <a:lumMod val="75000"/>
                  </a:schemeClr>
                </a:solidFill>
                <a:latin typeface="Cascadia Mono" panose="020B0609020000020004" pitchFamily="49" charset="0"/>
                <a:cs typeface="Cascadia Mono" panose="020B0609020000020004" pitchFamily="49" charset="0"/>
              </a:rPr>
              <a:t>7 = a </a:t>
            </a:r>
            <a:r>
              <a:rPr lang="en-GB" sz="5400" dirty="0"/>
              <a:t>is also true, illustrating commutative equality.</a:t>
            </a:r>
          </a:p>
          <a:p>
            <a:pPr marL="1314450" lvl="1" indent="-685800" rtl="0">
              <a:spcBef>
                <a:spcPts val="1200"/>
              </a:spcBef>
              <a:spcAft>
                <a:spcPts val="600"/>
              </a:spcAft>
              <a:buFont typeface="Wingdings" panose="05000000000000000000" pitchFamily="2" charset="2"/>
              <a:buChar char="q"/>
            </a:pPr>
            <a:r>
              <a:rPr lang="en-GB" sz="5400" dirty="0"/>
              <a:t>In Java, </a:t>
            </a:r>
            <a:r>
              <a:rPr lang="en-GB" sz="3800" b="1" dirty="0">
                <a:solidFill>
                  <a:schemeClr val="accent1">
                    <a:lumMod val="75000"/>
                  </a:schemeClr>
                </a:solidFill>
                <a:latin typeface="Cascadia Mono" panose="020B0609020000020004" pitchFamily="49" charset="0"/>
                <a:cs typeface="Cascadia Mono" panose="020B0609020000020004" pitchFamily="49" charset="0"/>
              </a:rPr>
              <a:t>a = 7</a:t>
            </a:r>
            <a:r>
              <a:rPr lang="en-GB" sz="5400" dirty="0"/>
              <a:t>; is a </a:t>
            </a:r>
            <a:r>
              <a:rPr lang="en-GB" sz="5400" b="1" dirty="0">
                <a:solidFill>
                  <a:srgbClr val="FF0000"/>
                </a:solidFill>
              </a:rPr>
              <a:t>valid assignment</a:t>
            </a:r>
            <a:r>
              <a:rPr lang="en-GB" sz="5400" dirty="0"/>
              <a:t>, but </a:t>
            </a:r>
            <a:r>
              <a:rPr lang="en-GB" sz="3800" b="1" dirty="0">
                <a:solidFill>
                  <a:schemeClr val="accent1">
                    <a:lumMod val="75000"/>
                  </a:schemeClr>
                </a:solidFill>
                <a:latin typeface="Cascadia Mono" panose="020B0609020000020004" pitchFamily="49" charset="0"/>
                <a:cs typeface="Cascadia Mono" panose="020B0609020000020004" pitchFamily="49" charset="0"/>
              </a:rPr>
              <a:t>7 = a</a:t>
            </a:r>
            <a:r>
              <a:rPr lang="en-GB" sz="5400" dirty="0"/>
              <a:t>; is </a:t>
            </a:r>
            <a:r>
              <a:rPr lang="en-GB" sz="5400" b="1" dirty="0">
                <a:solidFill>
                  <a:srgbClr val="FF0000"/>
                </a:solidFill>
              </a:rPr>
              <a:t>invalid</a:t>
            </a:r>
            <a:r>
              <a:rPr lang="en-GB" sz="5400" dirty="0"/>
              <a:t> because the </a:t>
            </a:r>
            <a:r>
              <a:rPr lang="en-GB" sz="5400" b="1" dirty="0">
                <a:solidFill>
                  <a:srgbClr val="FF0000"/>
                </a:solidFill>
              </a:rPr>
              <a:t>left side of an assignment must be a variable name, not a constant.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12230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State Diagrams:</a:t>
            </a:r>
          </a:p>
          <a:p>
            <a:pPr marL="685800" indent="-685800" rtl="0">
              <a:spcBef>
                <a:spcPts val="1200"/>
              </a:spcBef>
              <a:spcAft>
                <a:spcPts val="600"/>
              </a:spcAft>
              <a:buFont typeface="Arial" panose="020B0604020202020204" pitchFamily="34" charset="0"/>
              <a:buChar char="•"/>
            </a:pPr>
            <a:r>
              <a:rPr lang="en-GB" sz="5400" dirty="0"/>
              <a:t>Impermanence of Assignment:</a:t>
            </a:r>
          </a:p>
          <a:p>
            <a:pPr marL="1314450" lvl="1" indent="-685800" rtl="0">
              <a:spcBef>
                <a:spcPts val="1200"/>
              </a:spcBef>
              <a:spcAft>
                <a:spcPts val="600"/>
              </a:spcAft>
              <a:buFont typeface="Wingdings" panose="05000000000000000000" pitchFamily="2" charset="2"/>
              <a:buChar char="q"/>
            </a:pPr>
            <a:r>
              <a:rPr lang="en-GB" sz="5400" dirty="0"/>
              <a:t>In mathematics, a statement of equality like </a:t>
            </a:r>
            <a:r>
              <a:rPr lang="en-GB" sz="4100" b="1" dirty="0">
                <a:solidFill>
                  <a:schemeClr val="accent1">
                    <a:lumMod val="75000"/>
                  </a:schemeClr>
                </a:solidFill>
                <a:latin typeface="Cascadia Mono" panose="020B0609020000020004" pitchFamily="49" charset="0"/>
                <a:cs typeface="Cascadia Mono" panose="020B0609020000020004" pitchFamily="49" charset="0"/>
              </a:rPr>
              <a:t>a = b </a:t>
            </a:r>
            <a:r>
              <a:rPr lang="en-GB" sz="5400" dirty="0"/>
              <a:t>implies that </a:t>
            </a:r>
            <a:r>
              <a:rPr lang="en-GB" sz="4100" b="1" dirty="0">
                <a:solidFill>
                  <a:schemeClr val="accent1">
                    <a:lumMod val="75000"/>
                  </a:schemeClr>
                </a:solidFill>
                <a:latin typeface="Cascadia Mono" panose="020B0609020000020004" pitchFamily="49" charset="0"/>
                <a:cs typeface="Cascadia Mono" panose="020B0609020000020004" pitchFamily="49" charset="0"/>
              </a:rPr>
              <a:t>a</a:t>
            </a:r>
            <a:r>
              <a:rPr lang="en-GB" sz="5400" dirty="0"/>
              <a:t> will always equal </a:t>
            </a:r>
            <a:r>
              <a:rPr lang="en-GB" sz="4100" b="1" dirty="0">
                <a:solidFill>
                  <a:schemeClr val="accent1">
                    <a:lumMod val="75000"/>
                  </a:schemeClr>
                </a:solidFill>
                <a:latin typeface="Cascadia Mono" panose="020B0609020000020004" pitchFamily="49" charset="0"/>
                <a:cs typeface="Cascadia Mono" panose="020B0609020000020004" pitchFamily="49" charset="0"/>
              </a:rPr>
              <a:t>b</a:t>
            </a:r>
            <a:r>
              <a:rPr lang="en-GB" sz="5400" dirty="0"/>
              <a:t>.</a:t>
            </a:r>
          </a:p>
          <a:p>
            <a:pPr marL="1314450" lvl="1" indent="-685800" rtl="0">
              <a:spcBef>
                <a:spcPts val="1200"/>
              </a:spcBef>
              <a:spcAft>
                <a:spcPts val="600"/>
              </a:spcAft>
              <a:buFont typeface="Wingdings" panose="05000000000000000000" pitchFamily="2" charset="2"/>
              <a:buChar char="q"/>
            </a:pPr>
            <a:r>
              <a:rPr lang="en-GB" sz="5400" dirty="0"/>
              <a:t>In Java, assignment is temporary; </a:t>
            </a:r>
            <a:r>
              <a:rPr lang="en-GB" sz="4100" b="1" dirty="0">
                <a:solidFill>
                  <a:schemeClr val="accent1">
                    <a:lumMod val="75000"/>
                  </a:schemeClr>
                </a:solidFill>
                <a:latin typeface="Cascadia Mono" panose="020B0609020000020004" pitchFamily="49" charset="0"/>
                <a:cs typeface="Cascadia Mono" panose="020B0609020000020004" pitchFamily="49" charset="0"/>
              </a:rPr>
              <a:t>a = b </a:t>
            </a:r>
            <a:r>
              <a:rPr lang="en-GB" sz="5400" dirty="0"/>
              <a:t>only means a and b are equal at the moment of assignment.</a:t>
            </a:r>
          </a:p>
          <a:p>
            <a:pPr marL="1314450" lvl="1" indent="-685800" rtl="0">
              <a:spcBef>
                <a:spcPts val="1200"/>
              </a:spcBef>
              <a:spcAft>
                <a:spcPts val="600"/>
              </a:spcAft>
              <a:buFont typeface="Wingdings" panose="05000000000000000000" pitchFamily="2" charset="2"/>
              <a:buChar char="q"/>
            </a:pPr>
            <a:r>
              <a:rPr lang="en-GB" sz="5400" dirty="0"/>
              <a:t>For example:</a:t>
            </a:r>
          </a:p>
          <a:p>
            <a:pPr marL="2114550" lvl="2"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int a = 5;</a:t>
            </a:r>
          </a:p>
          <a:p>
            <a:pPr marL="2114550" lvl="2"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int b = a; </a:t>
            </a:r>
            <a:r>
              <a:rPr lang="en-GB" sz="5400" b="1" dirty="0">
                <a:solidFill>
                  <a:srgbClr val="FF0000"/>
                </a:solidFill>
              </a:rPr>
              <a:t>(Now a and b are equal)</a:t>
            </a:r>
          </a:p>
          <a:p>
            <a:pPr marL="2114550" lvl="2"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a = 3; </a:t>
            </a:r>
            <a:r>
              <a:rPr lang="en-GB" sz="5400" b="1" dirty="0">
                <a:solidFill>
                  <a:srgbClr val="FF0000"/>
                </a:solidFill>
              </a:rPr>
              <a:t>(Now a and b are no longer equal)</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pic>
        <p:nvPicPr>
          <p:cNvPr id="4" name="Picture 3">
            <a:extLst>
              <a:ext uri="{FF2B5EF4-FFF2-40B4-BE49-F238E27FC236}">
                <a16:creationId xmlns:a16="http://schemas.microsoft.com/office/drawing/2014/main" id="{C733B36D-3A0B-151D-A4F4-9FD5B9F28DDD}"/>
              </a:ext>
            </a:extLst>
          </p:cNvPr>
          <p:cNvPicPr>
            <a:picLocks noChangeAspect="1"/>
          </p:cNvPicPr>
          <p:nvPr/>
        </p:nvPicPr>
        <p:blipFill>
          <a:blip r:embed="rId4"/>
          <a:stretch>
            <a:fillRect/>
          </a:stretch>
        </p:blipFill>
        <p:spPr>
          <a:xfrm>
            <a:off x="14019695" y="8501449"/>
            <a:ext cx="7802338" cy="3113903"/>
          </a:xfrm>
          <a:prstGeom prst="rect">
            <a:avLst/>
          </a:prstGeom>
        </p:spPr>
      </p:pic>
    </p:spTree>
    <p:extLst>
      <p:ext uri="{BB962C8B-B14F-4D97-AF65-F5344CB8AC3E}">
        <p14:creationId xmlns:p14="http://schemas.microsoft.com/office/powerpoint/2010/main" val="38437575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ZA" sz="6000" b="1" dirty="0">
                <a:solidFill>
                  <a:srgbClr val="FF0000"/>
                </a:solidFill>
              </a:rPr>
              <a:t>State Diagrams:</a:t>
            </a:r>
          </a:p>
          <a:p>
            <a:pPr marL="685800" indent="-685800" rtl="0">
              <a:spcBef>
                <a:spcPts val="1200"/>
              </a:spcBef>
              <a:spcAft>
                <a:spcPts val="600"/>
              </a:spcAft>
              <a:buFont typeface="Arial" panose="020B0604020202020204" pitchFamily="34" charset="0"/>
              <a:buChar char="•"/>
            </a:pPr>
            <a:r>
              <a:rPr lang="en-GB" sz="5400" dirty="0"/>
              <a:t>Understanding Program State:</a:t>
            </a:r>
          </a:p>
          <a:p>
            <a:pPr marL="1314450" lvl="1" indent="-685800" rtl="0">
              <a:spcBef>
                <a:spcPts val="1200"/>
              </a:spcBef>
              <a:spcAft>
                <a:spcPts val="600"/>
              </a:spcAft>
              <a:buFont typeface="Wingdings" panose="05000000000000000000" pitchFamily="2" charset="2"/>
              <a:buChar char="q"/>
            </a:pPr>
            <a:r>
              <a:rPr lang="en-GB" sz="5400" dirty="0"/>
              <a:t>The concept of program state involves the current values of all variables in the program.</a:t>
            </a:r>
          </a:p>
          <a:p>
            <a:pPr marL="1314450" lvl="1" indent="-685800" rtl="0">
              <a:spcBef>
                <a:spcPts val="1200"/>
              </a:spcBef>
              <a:spcAft>
                <a:spcPts val="600"/>
              </a:spcAft>
              <a:buFont typeface="Wingdings" panose="05000000000000000000" pitchFamily="2" charset="2"/>
              <a:buChar char="q"/>
            </a:pPr>
            <a:r>
              <a:rPr lang="en-GB" sz="5400" dirty="0"/>
              <a:t>State diagrams, like Figure 2.1, visually represent the state of a program at a specific point.</a:t>
            </a:r>
          </a:p>
          <a:p>
            <a:pPr marL="1314450" lvl="1" indent="-685800" rtl="0">
              <a:spcBef>
                <a:spcPts val="1200"/>
              </a:spcBef>
              <a:spcAft>
                <a:spcPts val="600"/>
              </a:spcAft>
              <a:buFont typeface="Wingdings" panose="05000000000000000000" pitchFamily="2" charset="2"/>
              <a:buChar char="q"/>
            </a:pPr>
            <a:r>
              <a:rPr lang="en-GB" sz="5400" dirty="0"/>
              <a:t>Variables are shown in boxes, with the variable name outside and the value inside.</a:t>
            </a:r>
          </a:p>
          <a:p>
            <a:pPr marL="1314450" lvl="1" indent="-685800" rtl="0">
              <a:spcBef>
                <a:spcPts val="1200"/>
              </a:spcBef>
              <a:spcAft>
                <a:spcPts val="600"/>
              </a:spcAft>
              <a:buFont typeface="Wingdings" panose="05000000000000000000" pitchFamily="2" charset="2"/>
              <a:buChar char="q"/>
            </a:pPr>
            <a:r>
              <a:rPr lang="en-GB" sz="5400" dirty="0"/>
              <a:t>State diagrams are snapshots of the program's state at particular moments, highlighting how state changes over time.</a:t>
            </a:r>
            <a:endParaRPr lang="en-GB" sz="54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0290439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7500" lnSpcReduction="20000"/>
          </a:bodyPr>
          <a:lstStyle/>
          <a:p>
            <a:pPr rtl="0">
              <a:spcBef>
                <a:spcPts val="1200"/>
              </a:spcBef>
              <a:spcAft>
                <a:spcPts val="600"/>
              </a:spcAft>
            </a:pPr>
            <a:r>
              <a:rPr lang="en-ZA" sz="6000" b="1" dirty="0">
                <a:solidFill>
                  <a:srgbClr val="FF0000"/>
                </a:solidFill>
              </a:rPr>
              <a:t>Printing Variables:</a:t>
            </a:r>
          </a:p>
          <a:p>
            <a:pPr marL="685800" indent="-685800" rtl="0">
              <a:spcBef>
                <a:spcPts val="1200"/>
              </a:spcBef>
              <a:spcAft>
                <a:spcPts val="600"/>
              </a:spcAft>
              <a:buFont typeface="Arial" panose="020B0604020202020204" pitchFamily="34" charset="0"/>
              <a:buChar char="•"/>
            </a:pPr>
            <a:r>
              <a:rPr lang="en-GB" sz="5400" dirty="0"/>
              <a:t>Declaring and Displaying Variables:</a:t>
            </a:r>
          </a:p>
          <a:p>
            <a:pPr marL="1314450" lvl="1" indent="-685800" rtl="0">
              <a:spcBef>
                <a:spcPts val="1200"/>
              </a:spcBef>
              <a:spcAft>
                <a:spcPts val="600"/>
              </a:spcAft>
              <a:buFont typeface="Wingdings" panose="05000000000000000000" pitchFamily="2" charset="2"/>
              <a:buChar char="q"/>
            </a:pPr>
            <a:r>
              <a:rPr lang="en-GB" sz="5400" dirty="0"/>
              <a:t>Declare a String variable and assign it a value:</a:t>
            </a:r>
          </a:p>
          <a:p>
            <a:pPr marL="2114550" lvl="2" indent="-685800" rtl="0">
              <a:spcBef>
                <a:spcPts val="1200"/>
              </a:spcBef>
              <a:spcAft>
                <a:spcPts val="600"/>
              </a:spcAft>
              <a:buFont typeface="Wingdings" panose="05000000000000000000" pitchFamily="2" charset="2"/>
              <a:buChar char="v"/>
            </a:pPr>
            <a:r>
              <a:rPr lang="en-GB" sz="4500" b="1" dirty="0">
                <a:solidFill>
                  <a:schemeClr val="accent1">
                    <a:lumMod val="75000"/>
                  </a:schemeClr>
                </a:solidFill>
                <a:latin typeface="Cascadia Mono" panose="020B0609020000020004" pitchFamily="49" charset="0"/>
                <a:cs typeface="Cascadia Mono" panose="020B0609020000020004" pitchFamily="49" charset="0"/>
              </a:rPr>
              <a:t>String </a:t>
            </a:r>
            <a:r>
              <a:rPr lang="en-GB" sz="4500" b="1" dirty="0" err="1">
                <a:solidFill>
                  <a:schemeClr val="accent1">
                    <a:lumMod val="75000"/>
                  </a:schemeClr>
                </a:solidFill>
                <a:latin typeface="Cascadia Mono" panose="020B0609020000020004" pitchFamily="49" charset="0"/>
                <a:cs typeface="Cascadia Mono" panose="020B0609020000020004" pitchFamily="49" charset="0"/>
              </a:rPr>
              <a:t>firstLine</a:t>
            </a:r>
            <a:r>
              <a:rPr lang="en-GB" sz="4500" b="1" dirty="0">
                <a:solidFill>
                  <a:schemeClr val="accent1">
                    <a:lumMod val="75000"/>
                  </a:schemeClr>
                </a:solidFill>
                <a:latin typeface="Cascadia Mono" panose="020B0609020000020004" pitchFamily="49" charset="0"/>
                <a:cs typeface="Cascadia Mono" panose="020B0609020000020004" pitchFamily="49" charset="0"/>
              </a:rPr>
              <a:t> = "Hello, again!";</a:t>
            </a:r>
          </a:p>
          <a:p>
            <a:pPr marL="1314450" lvl="1" indent="-685800" rtl="0">
              <a:spcBef>
                <a:spcPts val="1200"/>
              </a:spcBef>
              <a:spcAft>
                <a:spcPts val="600"/>
              </a:spcAft>
              <a:buFont typeface="Wingdings" panose="05000000000000000000" pitchFamily="2" charset="2"/>
              <a:buChar char="q"/>
            </a:pPr>
            <a:r>
              <a:rPr lang="en-GB" sz="5400" dirty="0"/>
              <a:t>Display the value using System.out.println:</a:t>
            </a:r>
          </a:p>
          <a:p>
            <a:pPr marL="2114550" lvl="2" indent="-685800" rtl="0">
              <a:spcBef>
                <a:spcPts val="1200"/>
              </a:spcBef>
              <a:spcAft>
                <a:spcPts val="600"/>
              </a:spcAft>
              <a:buFont typeface="Wingdings" panose="05000000000000000000" pitchFamily="2" charset="2"/>
              <a:buChar char="v"/>
            </a:pPr>
            <a:r>
              <a:rPr lang="en-GB" sz="4500" b="1" dirty="0">
                <a:solidFill>
                  <a:schemeClr val="accent1">
                    <a:lumMod val="75000"/>
                  </a:schemeClr>
                </a:solidFill>
                <a:latin typeface="Cascadia Mono" panose="020B0609020000020004" pitchFamily="49" charset="0"/>
                <a:cs typeface="Cascadia Mono" panose="020B0609020000020004" pitchFamily="49" charset="0"/>
              </a:rPr>
              <a:t>System.out.println(</a:t>
            </a:r>
            <a:r>
              <a:rPr lang="en-GB" sz="4500" b="1" dirty="0" err="1">
                <a:solidFill>
                  <a:schemeClr val="accent1">
                    <a:lumMod val="75000"/>
                  </a:schemeClr>
                </a:solidFill>
                <a:latin typeface="Cascadia Mono" panose="020B0609020000020004" pitchFamily="49" charset="0"/>
                <a:cs typeface="Cascadia Mono" panose="020B0609020000020004" pitchFamily="49" charset="0"/>
              </a:rPr>
              <a:t>firstLine</a:t>
            </a:r>
            <a:r>
              <a:rPr lang="en-GB" sz="4500" b="1" dirty="0">
                <a:solidFill>
                  <a:schemeClr val="accent1">
                    <a:lumMod val="75000"/>
                  </a:schemeClr>
                </a:solidFill>
                <a:latin typeface="Cascadia Mono" panose="020B0609020000020004" pitchFamily="49" charset="0"/>
                <a:cs typeface="Cascadia Mono" panose="020B0609020000020004" pitchFamily="49" charset="0"/>
              </a:rPr>
              <a:t>);</a:t>
            </a:r>
          </a:p>
          <a:p>
            <a:pPr marL="685800" indent="-685800" rtl="0">
              <a:spcBef>
                <a:spcPts val="1200"/>
              </a:spcBef>
              <a:spcAft>
                <a:spcPts val="600"/>
              </a:spcAft>
              <a:buFont typeface="Arial" panose="020B0604020202020204" pitchFamily="34" charset="0"/>
              <a:buChar char="•"/>
            </a:pPr>
            <a:r>
              <a:rPr lang="en-GB" sz="5400" dirty="0"/>
              <a:t>Displaying Variable Names and Values:</a:t>
            </a:r>
          </a:p>
          <a:p>
            <a:pPr marL="1314450" lvl="1" indent="-685800" rtl="0">
              <a:spcBef>
                <a:spcPts val="1200"/>
              </a:spcBef>
              <a:spcAft>
                <a:spcPts val="600"/>
              </a:spcAft>
              <a:buFont typeface="Wingdings" panose="05000000000000000000" pitchFamily="2" charset="2"/>
              <a:buChar char="q"/>
            </a:pPr>
            <a:r>
              <a:rPr lang="en-GB" sz="5400" dirty="0"/>
              <a:t>To display the name of a variable explicitly, use quotes</a:t>
            </a:r>
          </a:p>
          <a:p>
            <a:pPr marL="2114550" lvl="2" indent="-685800" rtl="0">
              <a:spcBef>
                <a:spcPts val="1200"/>
              </a:spcBef>
              <a:spcAft>
                <a:spcPts val="600"/>
              </a:spcAft>
              <a:buFont typeface="Wingdings" panose="05000000000000000000" pitchFamily="2" charset="2"/>
              <a:buChar char="v"/>
            </a:pPr>
            <a:r>
              <a:rPr lang="en-GB" sz="45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4500" b="1" dirty="0">
                <a:solidFill>
                  <a:schemeClr val="accent1">
                    <a:lumMod val="75000"/>
                  </a:schemeClr>
                </a:solidFill>
                <a:latin typeface="Cascadia Mono" panose="020B0609020000020004" pitchFamily="49" charset="0"/>
                <a:cs typeface="Cascadia Mono" panose="020B0609020000020004" pitchFamily="49" charset="0"/>
              </a:rPr>
              <a:t>("The value of </a:t>
            </a:r>
            <a:r>
              <a:rPr lang="en-GB" sz="4500" b="1" dirty="0" err="1">
                <a:solidFill>
                  <a:schemeClr val="accent1">
                    <a:lumMod val="75000"/>
                  </a:schemeClr>
                </a:solidFill>
                <a:latin typeface="Cascadia Mono" panose="020B0609020000020004" pitchFamily="49" charset="0"/>
                <a:cs typeface="Cascadia Mono" panose="020B0609020000020004" pitchFamily="49" charset="0"/>
              </a:rPr>
              <a:t>firstLine</a:t>
            </a:r>
            <a:r>
              <a:rPr lang="en-GB" sz="4500" b="1" dirty="0">
                <a:solidFill>
                  <a:schemeClr val="accent1">
                    <a:lumMod val="75000"/>
                  </a:schemeClr>
                </a:solidFill>
                <a:latin typeface="Cascadia Mono" panose="020B0609020000020004" pitchFamily="49" charset="0"/>
                <a:cs typeface="Cascadia Mono" panose="020B0609020000020004" pitchFamily="49" charset="0"/>
              </a:rPr>
              <a:t> is ");</a:t>
            </a:r>
          </a:p>
          <a:p>
            <a:pPr marL="2114550" lvl="2" indent="-685800" rtl="0">
              <a:spcBef>
                <a:spcPts val="1200"/>
              </a:spcBef>
              <a:spcAft>
                <a:spcPts val="600"/>
              </a:spcAft>
              <a:buFont typeface="Wingdings" panose="05000000000000000000" pitchFamily="2" charset="2"/>
              <a:buChar char="v"/>
            </a:pPr>
            <a:r>
              <a:rPr lang="en-GB" sz="4500" b="1" dirty="0">
                <a:solidFill>
                  <a:schemeClr val="accent1">
                    <a:lumMod val="75000"/>
                  </a:schemeClr>
                </a:solidFill>
                <a:latin typeface="Cascadia Mono" panose="020B0609020000020004" pitchFamily="49" charset="0"/>
                <a:cs typeface="Cascadia Mono" panose="020B0609020000020004" pitchFamily="49" charset="0"/>
              </a:rPr>
              <a:t>System.out.println(</a:t>
            </a:r>
            <a:r>
              <a:rPr lang="en-GB" sz="4500" b="1" dirty="0" err="1">
                <a:solidFill>
                  <a:schemeClr val="accent1">
                    <a:lumMod val="75000"/>
                  </a:schemeClr>
                </a:solidFill>
                <a:latin typeface="Cascadia Mono" panose="020B0609020000020004" pitchFamily="49" charset="0"/>
                <a:cs typeface="Cascadia Mono" panose="020B0609020000020004" pitchFamily="49" charset="0"/>
              </a:rPr>
              <a:t>firstLine</a:t>
            </a:r>
            <a:r>
              <a:rPr lang="en-GB" sz="45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Wingdings" panose="05000000000000000000" pitchFamily="2" charset="2"/>
              <a:buChar char="q"/>
            </a:pPr>
            <a:r>
              <a:rPr lang="en-ZA" sz="5400" dirty="0"/>
              <a:t>Output example:</a:t>
            </a:r>
            <a:endParaRPr lang="en-GB" sz="5400" dirty="0"/>
          </a:p>
          <a:p>
            <a:pPr marL="2114550" lvl="2" indent="-685800" rtl="0">
              <a:spcBef>
                <a:spcPts val="1200"/>
              </a:spcBef>
              <a:spcAft>
                <a:spcPts val="600"/>
              </a:spcAft>
              <a:buFont typeface="Wingdings" panose="05000000000000000000" pitchFamily="2" charset="2"/>
              <a:buChar char="v"/>
            </a:pPr>
            <a:r>
              <a:rPr lang="en-GB" sz="4500" b="1" dirty="0">
                <a:solidFill>
                  <a:schemeClr val="accent1">
                    <a:lumMod val="75000"/>
                  </a:schemeClr>
                </a:solidFill>
                <a:latin typeface="Cascadia Mono" panose="020B0609020000020004" pitchFamily="49" charset="0"/>
                <a:cs typeface="Cascadia Mono" panose="020B0609020000020004" pitchFamily="49" charset="0"/>
              </a:rPr>
              <a:t>The value of </a:t>
            </a:r>
            <a:r>
              <a:rPr lang="en-GB" sz="4500" b="1" dirty="0" err="1">
                <a:solidFill>
                  <a:schemeClr val="accent1">
                    <a:lumMod val="75000"/>
                  </a:schemeClr>
                </a:solidFill>
                <a:latin typeface="Cascadia Mono" panose="020B0609020000020004" pitchFamily="49" charset="0"/>
                <a:cs typeface="Cascadia Mono" panose="020B0609020000020004" pitchFamily="49" charset="0"/>
              </a:rPr>
              <a:t>firstLine</a:t>
            </a:r>
            <a:r>
              <a:rPr lang="en-GB" sz="4500" b="1" dirty="0">
                <a:solidFill>
                  <a:schemeClr val="accent1">
                    <a:lumMod val="75000"/>
                  </a:schemeClr>
                </a:solidFill>
                <a:latin typeface="Cascadia Mono" panose="020B0609020000020004" pitchFamily="49" charset="0"/>
                <a:cs typeface="Cascadia Mono" panose="020B0609020000020004" pitchFamily="49" charset="0"/>
              </a:rPr>
              <a:t> is Hello, again!</a:t>
            </a:r>
          </a:p>
          <a:p>
            <a:pPr marL="685800"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88789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7500" lnSpcReduction="20000"/>
          </a:bodyPr>
          <a:lstStyle/>
          <a:p>
            <a:pPr rtl="0">
              <a:spcBef>
                <a:spcPts val="1200"/>
              </a:spcBef>
              <a:spcAft>
                <a:spcPts val="600"/>
              </a:spcAft>
            </a:pPr>
            <a:r>
              <a:rPr lang="en-ZA" sz="6000" b="1" dirty="0">
                <a:solidFill>
                  <a:srgbClr val="FF0000"/>
                </a:solidFill>
              </a:rPr>
              <a:t>Printing Variables:</a:t>
            </a:r>
          </a:p>
          <a:p>
            <a:pPr marL="685800" indent="-685800" rtl="0">
              <a:spcBef>
                <a:spcPts val="1200"/>
              </a:spcBef>
              <a:spcAft>
                <a:spcPts val="600"/>
              </a:spcAft>
              <a:buFont typeface="Arial" panose="020B0604020202020204" pitchFamily="34" charset="0"/>
              <a:buChar char="•"/>
            </a:pPr>
            <a:r>
              <a:rPr lang="en-GB" sz="5400" dirty="0"/>
              <a:t>Handling Different Variable Types:</a:t>
            </a:r>
          </a:p>
          <a:p>
            <a:pPr marL="1314450" lvl="1" indent="-685800" rtl="0">
              <a:spcBef>
                <a:spcPts val="1200"/>
              </a:spcBef>
              <a:spcAft>
                <a:spcPts val="600"/>
              </a:spcAft>
              <a:buFont typeface="Wingdings" panose="05000000000000000000" pitchFamily="2" charset="2"/>
              <a:buChar char="q"/>
            </a:pPr>
            <a:r>
              <a:rPr lang="en-GB" sz="5400" dirty="0"/>
              <a:t>Example with integer variables:</a:t>
            </a:r>
          </a:p>
          <a:p>
            <a:pPr marL="2114550" lvl="2" indent="-685800" rtl="0">
              <a:spcBef>
                <a:spcPts val="1200"/>
              </a:spcBef>
              <a:spcAft>
                <a:spcPts val="600"/>
              </a:spcAft>
              <a:buFont typeface="Wingdings" panose="05000000000000000000" pitchFamily="2" charset="2"/>
              <a:buChar char="v"/>
            </a:pPr>
            <a:r>
              <a:rPr lang="en-GB" sz="5000" b="1" dirty="0">
                <a:solidFill>
                  <a:schemeClr val="accent1">
                    <a:lumMod val="75000"/>
                  </a:schemeClr>
                </a:solidFill>
                <a:latin typeface="Cascadia Mono" panose="020B0609020000020004" pitchFamily="49" charset="0"/>
                <a:cs typeface="Cascadia Mono" panose="020B0609020000020004" pitchFamily="49" charset="0"/>
              </a:rPr>
              <a:t>int hour = 11;</a:t>
            </a:r>
          </a:p>
          <a:p>
            <a:pPr marL="2114550" lvl="2" indent="-685800" rtl="0">
              <a:spcBef>
                <a:spcPts val="1200"/>
              </a:spcBef>
              <a:spcAft>
                <a:spcPts val="600"/>
              </a:spcAft>
              <a:buFont typeface="Wingdings" panose="05000000000000000000" pitchFamily="2" charset="2"/>
              <a:buChar char="v"/>
            </a:pPr>
            <a:r>
              <a:rPr lang="en-GB" sz="5000" b="1" dirty="0">
                <a:solidFill>
                  <a:schemeClr val="accent1">
                    <a:lumMod val="75000"/>
                  </a:schemeClr>
                </a:solidFill>
                <a:latin typeface="Cascadia Mono" panose="020B0609020000020004" pitchFamily="49" charset="0"/>
                <a:cs typeface="Cascadia Mono" panose="020B0609020000020004" pitchFamily="49" charset="0"/>
              </a:rPr>
              <a:t>int minute = 59;</a:t>
            </a:r>
          </a:p>
          <a:p>
            <a:pPr marL="2114550" lvl="2" indent="-685800" rtl="0">
              <a:spcBef>
                <a:spcPts val="1200"/>
              </a:spcBef>
              <a:spcAft>
                <a:spcPts val="600"/>
              </a:spcAft>
              <a:buFont typeface="Wingdings" panose="05000000000000000000" pitchFamily="2" charset="2"/>
              <a:buChar char="v"/>
            </a:pPr>
            <a:r>
              <a:rPr lang="en-GB" sz="50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5000" b="1" dirty="0">
                <a:solidFill>
                  <a:schemeClr val="accent1">
                    <a:lumMod val="75000"/>
                  </a:schemeClr>
                </a:solidFill>
                <a:latin typeface="Cascadia Mono" panose="020B0609020000020004" pitchFamily="49" charset="0"/>
                <a:cs typeface="Cascadia Mono" panose="020B0609020000020004" pitchFamily="49" charset="0"/>
              </a:rPr>
              <a:t>("The current time is ");</a:t>
            </a:r>
          </a:p>
          <a:p>
            <a:pPr marL="2114550" lvl="2" indent="-685800" rtl="0">
              <a:spcBef>
                <a:spcPts val="1200"/>
              </a:spcBef>
              <a:spcAft>
                <a:spcPts val="600"/>
              </a:spcAft>
              <a:buFont typeface="Wingdings" panose="05000000000000000000" pitchFamily="2" charset="2"/>
              <a:buChar char="v"/>
            </a:pPr>
            <a:r>
              <a:rPr lang="en-GB" sz="50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5000" b="1" dirty="0">
                <a:solidFill>
                  <a:schemeClr val="accent1">
                    <a:lumMod val="75000"/>
                  </a:schemeClr>
                </a:solidFill>
                <a:latin typeface="Cascadia Mono" panose="020B0609020000020004" pitchFamily="49" charset="0"/>
                <a:cs typeface="Cascadia Mono" panose="020B0609020000020004" pitchFamily="49" charset="0"/>
              </a:rPr>
              <a:t>(hour);</a:t>
            </a:r>
          </a:p>
          <a:p>
            <a:pPr marL="2114550" lvl="2" indent="-685800" rtl="0">
              <a:spcBef>
                <a:spcPts val="1200"/>
              </a:spcBef>
              <a:spcAft>
                <a:spcPts val="600"/>
              </a:spcAft>
              <a:buFont typeface="Wingdings" panose="05000000000000000000" pitchFamily="2" charset="2"/>
              <a:buChar char="v"/>
            </a:pPr>
            <a:r>
              <a:rPr lang="en-GB" sz="50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5000" b="1" dirty="0">
                <a:solidFill>
                  <a:schemeClr val="accent1">
                    <a:lumMod val="75000"/>
                  </a:schemeClr>
                </a:solidFill>
                <a:latin typeface="Cascadia Mono" panose="020B0609020000020004" pitchFamily="49" charset="0"/>
                <a:cs typeface="Cascadia Mono" panose="020B0609020000020004" pitchFamily="49" charset="0"/>
              </a:rPr>
              <a:t>(":");</a:t>
            </a:r>
          </a:p>
          <a:p>
            <a:pPr marL="2114550" lvl="2" indent="-685800" rtl="0">
              <a:spcBef>
                <a:spcPts val="1200"/>
              </a:spcBef>
              <a:spcAft>
                <a:spcPts val="600"/>
              </a:spcAft>
              <a:buFont typeface="Wingdings" panose="05000000000000000000" pitchFamily="2" charset="2"/>
              <a:buChar char="v"/>
            </a:pPr>
            <a:r>
              <a:rPr lang="en-GB" sz="50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5000" b="1" dirty="0">
                <a:solidFill>
                  <a:schemeClr val="accent1">
                    <a:lumMod val="75000"/>
                  </a:schemeClr>
                </a:solidFill>
                <a:latin typeface="Cascadia Mono" panose="020B0609020000020004" pitchFamily="49" charset="0"/>
                <a:cs typeface="Cascadia Mono" panose="020B0609020000020004" pitchFamily="49" charset="0"/>
              </a:rPr>
              <a:t>(minute);</a:t>
            </a:r>
          </a:p>
          <a:p>
            <a:pPr marL="2114550" lvl="2" indent="-685800" rtl="0">
              <a:spcBef>
                <a:spcPts val="1200"/>
              </a:spcBef>
              <a:spcAft>
                <a:spcPts val="600"/>
              </a:spcAft>
              <a:buFont typeface="Wingdings" panose="05000000000000000000" pitchFamily="2" charset="2"/>
              <a:buChar char="v"/>
            </a:pPr>
            <a:r>
              <a:rPr lang="en-GB" sz="5000" b="1" dirty="0">
                <a:solidFill>
                  <a:schemeClr val="accent1">
                    <a:lumMod val="75000"/>
                  </a:schemeClr>
                </a:solidFill>
                <a:latin typeface="Cascadia Mono" panose="020B0609020000020004" pitchFamily="49" charset="0"/>
                <a:cs typeface="Cascadia Mono" panose="020B0609020000020004" pitchFamily="49" charset="0"/>
              </a:rPr>
              <a:t>System.out.println(".");</a:t>
            </a:r>
          </a:p>
          <a:p>
            <a:pPr marL="1314450" lvl="1" indent="-685800" rtl="0">
              <a:spcBef>
                <a:spcPts val="1200"/>
              </a:spcBef>
              <a:spcAft>
                <a:spcPts val="600"/>
              </a:spcAft>
              <a:buFont typeface="Wingdings" panose="05000000000000000000" pitchFamily="2" charset="2"/>
              <a:buChar char="q"/>
            </a:pPr>
            <a:r>
              <a:rPr lang="en-GB" sz="5400" dirty="0"/>
              <a:t>Output for the above code</a:t>
            </a:r>
          </a:p>
          <a:p>
            <a:pPr marL="2114550" lvl="2" indent="-685800" rtl="0">
              <a:spcBef>
                <a:spcPts val="1200"/>
              </a:spcBef>
              <a:spcAft>
                <a:spcPts val="600"/>
              </a:spcAft>
              <a:buFont typeface="Wingdings" panose="05000000000000000000" pitchFamily="2" charset="2"/>
              <a:buChar char="v"/>
            </a:pPr>
            <a:r>
              <a:rPr lang="en-GB" sz="5000" b="1" dirty="0">
                <a:solidFill>
                  <a:schemeClr val="accent1">
                    <a:lumMod val="75000"/>
                  </a:schemeClr>
                </a:solidFill>
                <a:latin typeface="Cascadia Mono" panose="020B0609020000020004" pitchFamily="49" charset="0"/>
                <a:cs typeface="Cascadia Mono" panose="020B0609020000020004" pitchFamily="49" charset="0"/>
              </a:rPr>
              <a:t>The current time is 11:59.</a:t>
            </a:r>
          </a:p>
          <a:p>
            <a:pPr marL="685800" indent="-685800" rtl="0">
              <a:spcBef>
                <a:spcPts val="1200"/>
              </a:spcBef>
              <a:spcAft>
                <a:spcPts val="600"/>
              </a:spcAft>
              <a:buFont typeface="Arial" panose="020B0604020202020204" pitchFamily="34" charset="0"/>
              <a:buChar char="•"/>
            </a:pPr>
            <a:endParaRPr lang="en-GB" sz="5400" dirty="0"/>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323619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Printing Variables:</a:t>
            </a:r>
          </a:p>
          <a:p>
            <a:pPr marL="685800" indent="-685800" rtl="0">
              <a:spcBef>
                <a:spcPts val="1200"/>
              </a:spcBef>
              <a:spcAft>
                <a:spcPts val="600"/>
              </a:spcAft>
              <a:buFont typeface="Arial" panose="020B0604020202020204" pitchFamily="34" charset="0"/>
              <a:buChar char="•"/>
            </a:pPr>
            <a:r>
              <a:rPr lang="en-GB" sz="5400" dirty="0"/>
              <a:t>Using Multiple Print Statements:</a:t>
            </a:r>
          </a:p>
          <a:p>
            <a:pPr marL="1314450" lvl="1" indent="-685800" rtl="0">
              <a:spcBef>
                <a:spcPts val="1200"/>
              </a:spcBef>
              <a:spcAft>
                <a:spcPts val="600"/>
              </a:spcAft>
              <a:buFont typeface="Wingdings" panose="05000000000000000000" pitchFamily="2" charset="2"/>
              <a:buChar char="q"/>
            </a:pPr>
            <a:r>
              <a:rPr lang="en-GB" sz="5400" dirty="0"/>
              <a:t>To output multiple values on the same line, use multiple print statements and end with a </a:t>
            </a:r>
            <a:r>
              <a:rPr lang="en-GB" sz="3900" b="1" dirty="0" err="1">
                <a:solidFill>
                  <a:schemeClr val="accent1">
                    <a:lumMod val="75000"/>
                  </a:schemeClr>
                </a:solidFill>
                <a:latin typeface="Cascadia Mono" panose="020B0609020000020004" pitchFamily="49" charset="0"/>
                <a:cs typeface="Cascadia Mono" panose="020B0609020000020004" pitchFamily="49" charset="0"/>
              </a:rPr>
              <a:t>println</a:t>
            </a:r>
            <a:r>
              <a:rPr lang="en-GB" sz="5400" dirty="0"/>
              <a:t> to ensure proper output display:</a:t>
            </a:r>
          </a:p>
          <a:p>
            <a:pPr marL="2114550" lvl="2" indent="-685800" rtl="0">
              <a:spcBef>
                <a:spcPts val="1200"/>
              </a:spcBef>
              <a:spcAft>
                <a:spcPts val="600"/>
              </a:spcAft>
              <a:buFont typeface="Wingdings" panose="05000000000000000000" pitchFamily="2" charset="2"/>
              <a:buChar char="q"/>
            </a:pPr>
            <a:r>
              <a:rPr lang="en-GB" sz="5400" dirty="0"/>
              <a:t>Note: Without </a:t>
            </a:r>
            <a:r>
              <a:rPr lang="en-GB" sz="3900" b="1" dirty="0" err="1">
                <a:solidFill>
                  <a:schemeClr val="accent1">
                    <a:lumMod val="75000"/>
                  </a:schemeClr>
                </a:solidFill>
                <a:latin typeface="Cascadia Mono" panose="020B0609020000020004" pitchFamily="49" charset="0"/>
                <a:cs typeface="Cascadia Mono" panose="020B0609020000020004" pitchFamily="49" charset="0"/>
              </a:rPr>
              <a:t>println</a:t>
            </a:r>
            <a:r>
              <a:rPr lang="en-GB" sz="39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output may be stored and displayed at unexpected times or may not display at all if the program terminates.</a:t>
            </a:r>
          </a:p>
          <a:p>
            <a:pPr marL="685800"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6053383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ZA" sz="6000" b="1" dirty="0">
                <a:solidFill>
                  <a:srgbClr val="FF0000"/>
                </a:solidFill>
              </a:rPr>
              <a:t>Arithmetic operators:</a:t>
            </a:r>
          </a:p>
          <a:p>
            <a:pPr marL="685800" indent="-685800" rtl="0">
              <a:spcBef>
                <a:spcPts val="1200"/>
              </a:spcBef>
              <a:spcAft>
                <a:spcPts val="600"/>
              </a:spcAft>
              <a:buFont typeface="Arial" panose="020B0604020202020204" pitchFamily="34" charset="0"/>
              <a:buChar char="•"/>
            </a:pPr>
            <a:r>
              <a:rPr lang="en-GB" sz="5400" dirty="0"/>
              <a:t>Understanding Operators and Expressions:</a:t>
            </a:r>
          </a:p>
          <a:p>
            <a:pPr marL="1314450" lvl="1" indent="-685800" rtl="0">
              <a:spcBef>
                <a:spcPts val="1200"/>
              </a:spcBef>
              <a:spcAft>
                <a:spcPts val="600"/>
              </a:spcAft>
              <a:buFont typeface="Wingdings" panose="05000000000000000000" pitchFamily="2" charset="2"/>
              <a:buChar char="q"/>
            </a:pPr>
            <a:r>
              <a:rPr lang="en-GB" sz="5400" dirty="0"/>
              <a:t>Operators are symbols that represent simple computations, such as:</a:t>
            </a:r>
          </a:p>
          <a:p>
            <a:pPr marL="2114550" lvl="2" indent="-685800" rtl="0">
              <a:spcBef>
                <a:spcPts val="1200"/>
              </a:spcBef>
              <a:spcAft>
                <a:spcPts val="600"/>
              </a:spcAft>
              <a:buFont typeface="Wingdings" panose="05000000000000000000" pitchFamily="2" charset="2"/>
              <a:buChar char="v"/>
            </a:pPr>
            <a:r>
              <a:rPr lang="en-GB" sz="5400" dirty="0"/>
              <a:t>Addition </a:t>
            </a:r>
            <a:r>
              <a:rPr lang="en-GB" sz="5400" dirty="0">
                <a:solidFill>
                  <a:srgbClr val="FF0000"/>
                </a:solidFill>
              </a:rPr>
              <a:t>(+)</a:t>
            </a:r>
          </a:p>
          <a:p>
            <a:pPr marL="2114550" lvl="2" indent="-685800" rtl="0">
              <a:spcBef>
                <a:spcPts val="1200"/>
              </a:spcBef>
              <a:spcAft>
                <a:spcPts val="600"/>
              </a:spcAft>
              <a:buFont typeface="Wingdings" panose="05000000000000000000" pitchFamily="2" charset="2"/>
              <a:buChar char="v"/>
            </a:pPr>
            <a:r>
              <a:rPr lang="en-GB" sz="5400" dirty="0"/>
              <a:t>Subtraction </a:t>
            </a:r>
            <a:r>
              <a:rPr lang="en-GB" sz="5400" dirty="0">
                <a:solidFill>
                  <a:srgbClr val="FF0000"/>
                </a:solidFill>
              </a:rPr>
              <a:t>(-)</a:t>
            </a:r>
          </a:p>
          <a:p>
            <a:pPr marL="2114550" lvl="2" indent="-685800" rtl="0">
              <a:spcBef>
                <a:spcPts val="1200"/>
              </a:spcBef>
              <a:spcAft>
                <a:spcPts val="600"/>
              </a:spcAft>
              <a:buFont typeface="Wingdings" panose="05000000000000000000" pitchFamily="2" charset="2"/>
              <a:buChar char="v"/>
            </a:pPr>
            <a:r>
              <a:rPr lang="en-GB" sz="5400" dirty="0"/>
              <a:t>Multiplication </a:t>
            </a:r>
            <a:r>
              <a:rPr lang="en-GB" sz="5400" dirty="0">
                <a:solidFill>
                  <a:srgbClr val="FF0000"/>
                </a:solidFill>
              </a:rPr>
              <a:t>(*)</a:t>
            </a:r>
          </a:p>
          <a:p>
            <a:pPr marL="2114550" lvl="2" indent="-685800" rtl="0">
              <a:spcBef>
                <a:spcPts val="1200"/>
              </a:spcBef>
              <a:spcAft>
                <a:spcPts val="600"/>
              </a:spcAft>
              <a:buFont typeface="Wingdings" panose="05000000000000000000" pitchFamily="2" charset="2"/>
              <a:buChar char="v"/>
            </a:pPr>
            <a:r>
              <a:rPr lang="en-GB" sz="5400" dirty="0"/>
              <a:t>Division </a:t>
            </a:r>
            <a:r>
              <a:rPr lang="en-GB" sz="5400" dirty="0">
                <a:solidFill>
                  <a:srgbClr val="FF0000"/>
                </a:solidFill>
              </a:rPr>
              <a:t>(/)</a:t>
            </a:r>
          </a:p>
          <a:p>
            <a:pPr marL="1314450" lvl="1" indent="-685800" rtl="0">
              <a:spcBef>
                <a:spcPts val="1200"/>
              </a:spcBef>
              <a:spcAft>
                <a:spcPts val="600"/>
              </a:spcAft>
              <a:buFont typeface="Wingdings" panose="05000000000000000000" pitchFamily="2" charset="2"/>
              <a:buChar char="q"/>
            </a:pPr>
            <a:r>
              <a:rPr lang="en-GB" sz="5400" dirty="0"/>
              <a:t>An expression is a combination of numbers, variables, and operators that forms a single value when compiled and executed.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823206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Arithmetic operators:</a:t>
            </a:r>
          </a:p>
          <a:p>
            <a:pPr marL="685800" indent="-685800" rtl="0">
              <a:spcBef>
                <a:spcPts val="1200"/>
              </a:spcBef>
              <a:spcAft>
                <a:spcPts val="600"/>
              </a:spcAft>
              <a:buFont typeface="Arial" panose="020B0604020202020204" pitchFamily="34" charset="0"/>
              <a:buChar char="•"/>
            </a:pPr>
            <a:r>
              <a:rPr lang="en-GB" sz="5400" dirty="0"/>
              <a:t>Example of an Expression in a Java Program:</a:t>
            </a:r>
          </a:p>
          <a:p>
            <a:pPr marL="1314450" lvl="1" indent="-685800" rtl="0">
              <a:spcBef>
                <a:spcPts val="1200"/>
              </a:spcBef>
              <a:spcAft>
                <a:spcPts val="600"/>
              </a:spcAft>
              <a:buFont typeface="Wingdings" panose="05000000000000000000" pitchFamily="2" charset="2"/>
              <a:buChar char="q"/>
            </a:pPr>
            <a:r>
              <a:rPr lang="en-GB" sz="5400" dirty="0"/>
              <a:t>The program calculates the number of minutes since midnight:</a:t>
            </a:r>
          </a:p>
          <a:p>
            <a:pPr marL="2114550" lvl="2" indent="-685800" rtl="0">
              <a:spcBef>
                <a:spcPts val="1200"/>
              </a:spcBef>
              <a:spcAft>
                <a:spcPts val="600"/>
              </a:spcAft>
              <a:buFont typeface="Wingdings" panose="05000000000000000000" pitchFamily="2" charset="2"/>
              <a:buChar char="v"/>
            </a:pPr>
            <a:r>
              <a:rPr lang="en-GB" sz="3900" b="1" dirty="0">
                <a:solidFill>
                  <a:schemeClr val="accent1">
                    <a:lumMod val="75000"/>
                  </a:schemeClr>
                </a:solidFill>
                <a:latin typeface="Cascadia Mono" panose="020B0609020000020004" pitchFamily="49" charset="0"/>
                <a:cs typeface="Cascadia Mono" panose="020B0609020000020004" pitchFamily="49" charset="0"/>
              </a:rPr>
              <a:t>int hour = 11;</a:t>
            </a:r>
          </a:p>
          <a:p>
            <a:pPr marL="2114550" lvl="2" indent="-685800" rtl="0">
              <a:spcBef>
                <a:spcPts val="1200"/>
              </a:spcBef>
              <a:spcAft>
                <a:spcPts val="600"/>
              </a:spcAft>
              <a:buFont typeface="Wingdings" panose="05000000000000000000" pitchFamily="2" charset="2"/>
              <a:buChar char="v"/>
            </a:pPr>
            <a:r>
              <a:rPr lang="en-GB" sz="3900" b="1" dirty="0">
                <a:solidFill>
                  <a:schemeClr val="accent1">
                    <a:lumMod val="75000"/>
                  </a:schemeClr>
                </a:solidFill>
                <a:latin typeface="Cascadia Mono" panose="020B0609020000020004" pitchFamily="49" charset="0"/>
                <a:cs typeface="Cascadia Mono" panose="020B0609020000020004" pitchFamily="49" charset="0"/>
              </a:rPr>
              <a:t>int minute = 59;</a:t>
            </a:r>
          </a:p>
          <a:p>
            <a:pPr marL="2114550" lvl="2" indent="-685800" rtl="0">
              <a:spcBef>
                <a:spcPts val="1200"/>
              </a:spcBef>
              <a:spcAft>
                <a:spcPts val="600"/>
              </a:spcAft>
              <a:buFont typeface="Wingdings" panose="05000000000000000000" pitchFamily="2" charset="2"/>
              <a:buChar char="v"/>
            </a:pPr>
            <a:r>
              <a:rPr lang="en-GB" sz="39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3900" b="1" dirty="0">
                <a:solidFill>
                  <a:schemeClr val="accent1">
                    <a:lumMod val="75000"/>
                  </a:schemeClr>
                </a:solidFill>
                <a:latin typeface="Cascadia Mono" panose="020B0609020000020004" pitchFamily="49" charset="0"/>
                <a:cs typeface="Cascadia Mono" panose="020B0609020000020004" pitchFamily="49" charset="0"/>
              </a:rPr>
              <a:t>("Number of minutes since midnight: ");</a:t>
            </a:r>
          </a:p>
          <a:p>
            <a:pPr marL="2114550" lvl="2" indent="-685800" rtl="0">
              <a:spcBef>
                <a:spcPts val="1200"/>
              </a:spcBef>
              <a:spcAft>
                <a:spcPts val="600"/>
              </a:spcAft>
              <a:buFont typeface="Wingdings" panose="05000000000000000000" pitchFamily="2" charset="2"/>
              <a:buChar char="v"/>
            </a:pPr>
            <a:r>
              <a:rPr lang="en-GB" sz="3900" b="1" dirty="0">
                <a:solidFill>
                  <a:schemeClr val="accent1">
                    <a:lumMod val="75000"/>
                  </a:schemeClr>
                </a:solidFill>
                <a:latin typeface="Cascadia Mono" panose="020B0609020000020004" pitchFamily="49" charset="0"/>
                <a:cs typeface="Cascadia Mono" panose="020B0609020000020004" pitchFamily="49" charset="0"/>
              </a:rPr>
              <a:t>System.out.println(hour * 60 + minute);</a:t>
            </a:r>
          </a:p>
          <a:p>
            <a:pPr marL="1314450" lvl="1" indent="-685800" rtl="0">
              <a:spcBef>
                <a:spcPts val="1200"/>
              </a:spcBef>
              <a:spcAft>
                <a:spcPts val="600"/>
              </a:spcAft>
              <a:buFont typeface="Wingdings" panose="05000000000000000000" pitchFamily="2" charset="2"/>
              <a:buChar char="q"/>
            </a:pPr>
            <a:r>
              <a:rPr lang="en-GB" sz="5400" dirty="0"/>
              <a:t>In the expression </a:t>
            </a:r>
            <a:r>
              <a:rPr lang="en-GB" sz="3900" b="1" dirty="0">
                <a:solidFill>
                  <a:schemeClr val="accent1">
                    <a:lumMod val="75000"/>
                  </a:schemeClr>
                </a:solidFill>
                <a:latin typeface="Cascadia Mono" panose="020B0609020000020004" pitchFamily="49" charset="0"/>
                <a:cs typeface="Cascadia Mono" panose="020B0609020000020004" pitchFamily="49" charset="0"/>
              </a:rPr>
              <a:t>hour * 60 + minute, </a:t>
            </a:r>
            <a:r>
              <a:rPr lang="en-GB" sz="5400" dirty="0"/>
              <a:t>the variables are replaced by their values, resulting in </a:t>
            </a:r>
            <a:r>
              <a:rPr lang="en-GB" sz="3900" b="1" dirty="0">
                <a:solidFill>
                  <a:schemeClr val="accent1">
                    <a:lumMod val="75000"/>
                  </a:schemeClr>
                </a:solidFill>
                <a:latin typeface="Cascadia Mono" panose="020B0609020000020004" pitchFamily="49" charset="0"/>
                <a:cs typeface="Cascadia Mono" panose="020B0609020000020004" pitchFamily="49" charset="0"/>
              </a:rPr>
              <a:t>11 * 60 + 59, </a:t>
            </a:r>
            <a:r>
              <a:rPr lang="en-GB" sz="5400" dirty="0"/>
              <a:t>which calculates to </a:t>
            </a:r>
            <a:r>
              <a:rPr lang="en-GB" sz="3900" b="1" dirty="0">
                <a:solidFill>
                  <a:schemeClr val="accent1">
                    <a:lumMod val="75000"/>
                  </a:schemeClr>
                </a:solidFill>
                <a:latin typeface="Cascadia Mono" panose="020B0609020000020004" pitchFamily="49" charset="0"/>
                <a:cs typeface="Cascadia Mono" panose="020B0609020000020004" pitchFamily="49" charset="0"/>
              </a:rPr>
              <a:t>719 minutes.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619314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rgbClr val="000000"/>
                </a:solidFill>
                <a:latin typeface="+mn-lt"/>
              </a:rPr>
              <a:t>BASICS OF JAVA PROGRAMMING</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algn="l"/>
            <a:r>
              <a:rPr lang="en-GB" sz="5400" b="1" dirty="0">
                <a:solidFill>
                  <a:srgbClr val="333333"/>
                </a:solidFill>
                <a:latin typeface="adobe-clean"/>
              </a:rPr>
              <a:t>OUTCOMES</a:t>
            </a:r>
          </a:p>
          <a:p>
            <a:pPr algn="l"/>
            <a:endParaRPr lang="en-GB" sz="5400" b="1" dirty="0"/>
          </a:p>
          <a:p>
            <a:pPr marL="685800" indent="-685800" rtl="0">
              <a:spcBef>
                <a:spcPts val="1200"/>
              </a:spcBef>
              <a:spcAft>
                <a:spcPts val="600"/>
              </a:spcAft>
              <a:buFont typeface="Arial" panose="020B0604020202020204" pitchFamily="34" charset="0"/>
              <a:buChar char="•"/>
            </a:pPr>
            <a:r>
              <a:rPr lang="en-GB" sz="5400" dirty="0"/>
              <a:t>Variables and Operators</a:t>
            </a:r>
          </a:p>
          <a:p>
            <a:pPr marL="685800" indent="-685800" rtl="0">
              <a:spcBef>
                <a:spcPts val="1200"/>
              </a:spcBef>
              <a:spcAft>
                <a:spcPts val="600"/>
              </a:spcAft>
              <a:buFont typeface="Arial" panose="020B0604020202020204" pitchFamily="34" charset="0"/>
              <a:buChar char="•"/>
            </a:pPr>
            <a:r>
              <a:rPr lang="en-GB" sz="5400" dirty="0"/>
              <a:t>Input and Output</a:t>
            </a:r>
          </a:p>
          <a:p>
            <a:pPr marL="685800" indent="-685800" rtl="0">
              <a:spcBef>
                <a:spcPts val="1200"/>
              </a:spcBef>
              <a:spcAft>
                <a:spcPts val="600"/>
              </a:spcAft>
              <a:buFont typeface="Arial" panose="020B0604020202020204" pitchFamily="34" charset="0"/>
              <a:buChar char="•"/>
            </a:pPr>
            <a:r>
              <a:rPr lang="en-GB" sz="5400" dirty="0"/>
              <a:t>Void Methods</a:t>
            </a:r>
            <a:endParaRPr lang="en-ZA" b="1" dirty="0"/>
          </a:p>
          <a:p>
            <a:pPr rtl="0">
              <a:spcBef>
                <a:spcPts val="1200"/>
              </a:spcBef>
              <a:spcAft>
                <a:spcPts val="600"/>
              </a:spcAft>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534828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Arithmetic operators:</a:t>
            </a:r>
          </a:p>
          <a:p>
            <a:pPr marL="685800" indent="-685800" rtl="0">
              <a:spcBef>
                <a:spcPts val="1200"/>
              </a:spcBef>
              <a:spcAft>
                <a:spcPts val="600"/>
              </a:spcAft>
              <a:buFont typeface="Arial" panose="020B0604020202020204" pitchFamily="34" charset="0"/>
              <a:buChar char="•"/>
            </a:pPr>
            <a:r>
              <a:rPr lang="en-GB" sz="5400" dirty="0"/>
              <a:t>Example of an Expression in a Java Program:</a:t>
            </a:r>
          </a:p>
          <a:p>
            <a:pPr marL="1314450" lvl="1" indent="-685800" rtl="0">
              <a:spcBef>
                <a:spcPts val="1200"/>
              </a:spcBef>
              <a:spcAft>
                <a:spcPts val="600"/>
              </a:spcAft>
              <a:buFont typeface="Wingdings" panose="05000000000000000000" pitchFamily="2" charset="2"/>
              <a:buChar char="q"/>
            </a:pPr>
            <a:r>
              <a:rPr lang="en-GB" sz="5400" dirty="0"/>
              <a:t>The program calculates the number of minutes since midnight:</a:t>
            </a:r>
          </a:p>
          <a:p>
            <a:pPr marL="2114550" lvl="2" indent="-685800" rtl="0">
              <a:spcBef>
                <a:spcPts val="1200"/>
              </a:spcBef>
              <a:spcAft>
                <a:spcPts val="600"/>
              </a:spcAft>
              <a:buFont typeface="Wingdings" panose="05000000000000000000" pitchFamily="2" charset="2"/>
              <a:buChar char="v"/>
            </a:pPr>
            <a:r>
              <a:rPr lang="en-GB" sz="3900" b="1" dirty="0">
                <a:solidFill>
                  <a:schemeClr val="accent1">
                    <a:lumMod val="75000"/>
                  </a:schemeClr>
                </a:solidFill>
                <a:latin typeface="Cascadia Mono" panose="020B0609020000020004" pitchFamily="49" charset="0"/>
                <a:cs typeface="Cascadia Mono" panose="020B0609020000020004" pitchFamily="49" charset="0"/>
              </a:rPr>
              <a:t>int hour = 11;</a:t>
            </a:r>
          </a:p>
          <a:p>
            <a:pPr marL="2114550" lvl="2" indent="-685800" rtl="0">
              <a:spcBef>
                <a:spcPts val="1200"/>
              </a:spcBef>
              <a:spcAft>
                <a:spcPts val="600"/>
              </a:spcAft>
              <a:buFont typeface="Wingdings" panose="05000000000000000000" pitchFamily="2" charset="2"/>
              <a:buChar char="v"/>
            </a:pPr>
            <a:r>
              <a:rPr lang="en-GB" sz="3900" b="1" dirty="0">
                <a:solidFill>
                  <a:schemeClr val="accent1">
                    <a:lumMod val="75000"/>
                  </a:schemeClr>
                </a:solidFill>
                <a:latin typeface="Cascadia Mono" panose="020B0609020000020004" pitchFamily="49" charset="0"/>
                <a:cs typeface="Cascadia Mono" panose="020B0609020000020004" pitchFamily="49" charset="0"/>
              </a:rPr>
              <a:t>int minute = 59;</a:t>
            </a:r>
          </a:p>
          <a:p>
            <a:pPr marL="2114550" lvl="2" indent="-685800" rtl="0">
              <a:spcBef>
                <a:spcPts val="1200"/>
              </a:spcBef>
              <a:spcAft>
                <a:spcPts val="600"/>
              </a:spcAft>
              <a:buFont typeface="Wingdings" panose="05000000000000000000" pitchFamily="2" charset="2"/>
              <a:buChar char="v"/>
            </a:pPr>
            <a:r>
              <a:rPr lang="en-GB" sz="39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3900" b="1" dirty="0">
                <a:solidFill>
                  <a:schemeClr val="accent1">
                    <a:lumMod val="75000"/>
                  </a:schemeClr>
                </a:solidFill>
                <a:latin typeface="Cascadia Mono" panose="020B0609020000020004" pitchFamily="49" charset="0"/>
                <a:cs typeface="Cascadia Mono" panose="020B0609020000020004" pitchFamily="49" charset="0"/>
              </a:rPr>
              <a:t>("Number of minutes since midnight: ");</a:t>
            </a:r>
          </a:p>
          <a:p>
            <a:pPr marL="2114550" lvl="2" indent="-685800" rtl="0">
              <a:spcBef>
                <a:spcPts val="1200"/>
              </a:spcBef>
              <a:spcAft>
                <a:spcPts val="600"/>
              </a:spcAft>
              <a:buFont typeface="Wingdings" panose="05000000000000000000" pitchFamily="2" charset="2"/>
              <a:buChar char="v"/>
            </a:pPr>
            <a:r>
              <a:rPr lang="en-GB" sz="3900" b="1" dirty="0">
                <a:solidFill>
                  <a:schemeClr val="accent1">
                    <a:lumMod val="75000"/>
                  </a:schemeClr>
                </a:solidFill>
                <a:latin typeface="Cascadia Mono" panose="020B0609020000020004" pitchFamily="49" charset="0"/>
                <a:cs typeface="Cascadia Mono" panose="020B0609020000020004" pitchFamily="49" charset="0"/>
              </a:rPr>
              <a:t>System.out.println(hour * 60 + minute);</a:t>
            </a:r>
          </a:p>
          <a:p>
            <a:pPr marL="1314450" lvl="1" indent="-685800" rtl="0">
              <a:spcBef>
                <a:spcPts val="1200"/>
              </a:spcBef>
              <a:spcAft>
                <a:spcPts val="600"/>
              </a:spcAft>
              <a:buFont typeface="Wingdings" panose="05000000000000000000" pitchFamily="2" charset="2"/>
              <a:buChar char="q"/>
            </a:pPr>
            <a:r>
              <a:rPr lang="en-GB" sz="5400" dirty="0"/>
              <a:t>In the expression </a:t>
            </a:r>
            <a:r>
              <a:rPr lang="en-GB" sz="3900" b="1" dirty="0">
                <a:solidFill>
                  <a:schemeClr val="accent1">
                    <a:lumMod val="75000"/>
                  </a:schemeClr>
                </a:solidFill>
                <a:latin typeface="Cascadia Mono" panose="020B0609020000020004" pitchFamily="49" charset="0"/>
                <a:cs typeface="Cascadia Mono" panose="020B0609020000020004" pitchFamily="49" charset="0"/>
              </a:rPr>
              <a:t>hour * 60 + minute, </a:t>
            </a:r>
            <a:r>
              <a:rPr lang="en-GB" sz="5400" dirty="0"/>
              <a:t>the variables are replaced by their values, resulting in </a:t>
            </a:r>
            <a:r>
              <a:rPr lang="en-GB" sz="3900" b="1" dirty="0">
                <a:solidFill>
                  <a:schemeClr val="accent1">
                    <a:lumMod val="75000"/>
                  </a:schemeClr>
                </a:solidFill>
                <a:latin typeface="Cascadia Mono" panose="020B0609020000020004" pitchFamily="49" charset="0"/>
                <a:cs typeface="Cascadia Mono" panose="020B0609020000020004" pitchFamily="49" charset="0"/>
              </a:rPr>
              <a:t>11 * 60 + 59, </a:t>
            </a:r>
            <a:r>
              <a:rPr lang="en-GB" sz="5400" dirty="0"/>
              <a:t>which calculates to </a:t>
            </a:r>
            <a:r>
              <a:rPr lang="en-GB" sz="3900" b="1" dirty="0">
                <a:solidFill>
                  <a:schemeClr val="accent1">
                    <a:lumMod val="75000"/>
                  </a:schemeClr>
                </a:solidFill>
                <a:latin typeface="Cascadia Mono" panose="020B0609020000020004" pitchFamily="49" charset="0"/>
                <a:cs typeface="Cascadia Mono" panose="020B0609020000020004" pitchFamily="49" charset="0"/>
              </a:rPr>
              <a:t>719 minutes.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4561782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7500" lnSpcReduction="20000"/>
          </a:bodyPr>
          <a:lstStyle/>
          <a:p>
            <a:pPr rtl="0">
              <a:spcBef>
                <a:spcPts val="1200"/>
              </a:spcBef>
              <a:spcAft>
                <a:spcPts val="600"/>
              </a:spcAft>
            </a:pPr>
            <a:r>
              <a:rPr lang="en-ZA" sz="6000" b="1" dirty="0">
                <a:solidFill>
                  <a:srgbClr val="FF0000"/>
                </a:solidFill>
              </a:rPr>
              <a:t>Arithmetic operators:</a:t>
            </a:r>
          </a:p>
          <a:p>
            <a:pPr marL="685800" indent="-685800" rtl="0">
              <a:spcBef>
                <a:spcPts val="1200"/>
              </a:spcBef>
              <a:spcAft>
                <a:spcPts val="600"/>
              </a:spcAft>
              <a:buFont typeface="Arial" panose="020B0604020202020204" pitchFamily="34" charset="0"/>
              <a:buChar char="•"/>
            </a:pPr>
            <a:r>
              <a:rPr lang="en-GB" sz="5400" dirty="0"/>
              <a:t>Output Explanation:</a:t>
            </a:r>
          </a:p>
          <a:p>
            <a:pPr marL="1314450" lvl="1" indent="-685800" rtl="0">
              <a:spcBef>
                <a:spcPts val="1200"/>
              </a:spcBef>
              <a:spcAft>
                <a:spcPts val="600"/>
              </a:spcAft>
              <a:buFont typeface="Wingdings" panose="05000000000000000000" pitchFamily="2" charset="2"/>
              <a:buChar char="q"/>
            </a:pPr>
            <a:r>
              <a:rPr lang="en-GB" sz="5400" dirty="0"/>
              <a:t>The program prints: Number of minutes since midnight: 719</a:t>
            </a:r>
          </a:p>
          <a:p>
            <a:pPr marL="1314450" lvl="1" indent="-685800" rtl="0">
              <a:spcBef>
                <a:spcPts val="1200"/>
              </a:spcBef>
              <a:spcAft>
                <a:spcPts val="600"/>
              </a:spcAft>
              <a:buFont typeface="Wingdings" panose="05000000000000000000" pitchFamily="2" charset="2"/>
              <a:buChar char="q"/>
            </a:pPr>
            <a:r>
              <a:rPr lang="en-GB" sz="5400" dirty="0"/>
              <a:t>This demonstrates how expressions are evaluated, starting with multiplication and followed by addition.</a:t>
            </a:r>
          </a:p>
          <a:p>
            <a:pPr marL="685800" indent="-685800" rtl="0">
              <a:spcBef>
                <a:spcPts val="1200"/>
              </a:spcBef>
              <a:spcAft>
                <a:spcPts val="600"/>
              </a:spcAft>
              <a:buFont typeface="Arial" panose="020B0604020202020204" pitchFamily="34" charset="0"/>
              <a:buChar char="•"/>
            </a:pPr>
            <a:r>
              <a:rPr lang="en-GB" sz="5400" dirty="0"/>
              <a:t>Special Case with Division:</a:t>
            </a:r>
          </a:p>
          <a:p>
            <a:pPr marL="1314450" lvl="1" indent="-685800" rtl="0">
              <a:spcBef>
                <a:spcPts val="1200"/>
              </a:spcBef>
              <a:spcAft>
                <a:spcPts val="600"/>
              </a:spcAft>
              <a:buFont typeface="Wingdings" panose="05000000000000000000" pitchFamily="2" charset="2"/>
              <a:buChar char="q"/>
            </a:pPr>
            <a:r>
              <a:rPr lang="en-GB" sz="5400" dirty="0"/>
              <a:t>The Java program segment below attempts to compute the fraction of an hour that has passed using integer division:</a:t>
            </a:r>
          </a:p>
          <a:p>
            <a:pPr marL="2114550" lvl="2" indent="-685800" rtl="0">
              <a:spcBef>
                <a:spcPts val="1200"/>
              </a:spcBef>
              <a:spcAft>
                <a:spcPts val="600"/>
              </a:spcAft>
              <a:buFont typeface="Wingdings" panose="05000000000000000000" pitchFamily="2" charset="2"/>
              <a:buChar char="v"/>
            </a:pPr>
            <a:r>
              <a:rPr lang="en-GB" sz="50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5000" b="1" dirty="0">
                <a:solidFill>
                  <a:schemeClr val="accent1">
                    <a:lumMod val="75000"/>
                  </a:schemeClr>
                </a:solidFill>
                <a:latin typeface="Cascadia Mono" panose="020B0609020000020004" pitchFamily="49" charset="0"/>
                <a:cs typeface="Cascadia Mono" panose="020B0609020000020004" pitchFamily="49" charset="0"/>
              </a:rPr>
              <a:t>("Fraction of the hour that has passed: ");</a:t>
            </a:r>
          </a:p>
          <a:p>
            <a:pPr marL="2114550" lvl="2" indent="-685800" rtl="0">
              <a:spcBef>
                <a:spcPts val="1200"/>
              </a:spcBef>
              <a:spcAft>
                <a:spcPts val="600"/>
              </a:spcAft>
              <a:buFont typeface="Wingdings" panose="05000000000000000000" pitchFamily="2" charset="2"/>
              <a:buChar char="v"/>
            </a:pPr>
            <a:r>
              <a:rPr lang="en-GB" sz="5000" b="1" dirty="0">
                <a:solidFill>
                  <a:schemeClr val="accent1">
                    <a:lumMod val="75000"/>
                  </a:schemeClr>
                </a:solidFill>
                <a:latin typeface="Cascadia Mono" panose="020B0609020000020004" pitchFamily="49" charset="0"/>
                <a:cs typeface="Cascadia Mono" panose="020B0609020000020004" pitchFamily="49" charset="0"/>
              </a:rPr>
              <a:t>System.out.println(minute / 60);</a:t>
            </a:r>
          </a:p>
          <a:p>
            <a:pPr marL="1314450" lvl="1" indent="-685800" rtl="0">
              <a:spcBef>
                <a:spcPts val="1200"/>
              </a:spcBef>
              <a:spcAft>
                <a:spcPts val="600"/>
              </a:spcAft>
              <a:buFont typeface="Wingdings" panose="05000000000000000000" pitchFamily="2" charset="2"/>
              <a:buChar char="q"/>
            </a:pPr>
            <a:r>
              <a:rPr lang="en-GB" sz="5400" dirty="0"/>
              <a:t>The </a:t>
            </a:r>
            <a:r>
              <a:rPr lang="en-GB" sz="5000" b="1" dirty="0">
                <a:solidFill>
                  <a:schemeClr val="accent1">
                    <a:lumMod val="75000"/>
                  </a:schemeClr>
                </a:solidFill>
                <a:latin typeface="Cascadia Mono" panose="020B0609020000020004" pitchFamily="49" charset="0"/>
                <a:cs typeface="Cascadia Mono" panose="020B0609020000020004" pitchFamily="49" charset="0"/>
              </a:rPr>
              <a:t>output is 0 </a:t>
            </a:r>
            <a:r>
              <a:rPr lang="en-GB" sz="5400" dirty="0"/>
              <a:t>because integer division discards the remainder and does not round up, even if the result is close to the next integer.</a:t>
            </a:r>
          </a:p>
          <a:p>
            <a:pPr marL="1314450" lvl="1" indent="-685800" rtl="0">
              <a:spcBef>
                <a:spcPts val="1200"/>
              </a:spcBef>
              <a:spcAft>
                <a:spcPts val="600"/>
              </a:spcAft>
              <a:buFont typeface="Arial" panose="020B0604020202020204" pitchFamily="34" charset="0"/>
              <a:buChar char="•"/>
            </a:pPr>
            <a:endParaRPr lang="en-GB" sz="5400" dirty="0"/>
          </a:p>
          <a:p>
            <a:pPr marL="1314450" lvl="1"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1749447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Arithmetic operators:</a:t>
            </a:r>
          </a:p>
          <a:p>
            <a:pPr marL="685800" indent="-685800" rtl="0">
              <a:spcBef>
                <a:spcPts val="1200"/>
              </a:spcBef>
              <a:spcAft>
                <a:spcPts val="600"/>
              </a:spcAft>
              <a:buFont typeface="Arial" panose="020B0604020202020204" pitchFamily="34" charset="0"/>
              <a:buChar char="•"/>
            </a:pPr>
            <a:r>
              <a:rPr lang="en-GB" sz="5400" dirty="0"/>
              <a:t>Alternative Approach Using Percentage:</a:t>
            </a:r>
          </a:p>
          <a:p>
            <a:pPr marL="1314450" lvl="1" indent="-685800" rtl="0">
              <a:spcBef>
                <a:spcPts val="1200"/>
              </a:spcBef>
              <a:spcAft>
                <a:spcPts val="600"/>
              </a:spcAft>
              <a:buFont typeface="Wingdings" panose="05000000000000000000" pitchFamily="2" charset="2"/>
              <a:buChar char="q"/>
            </a:pPr>
            <a:r>
              <a:rPr lang="en-GB" sz="5400" dirty="0"/>
              <a:t>To more accurately represent the time passed, the code can calculate a percentage instead:</a:t>
            </a:r>
          </a:p>
          <a:p>
            <a:pPr marL="2114550" lvl="2" indent="-685800" rtl="0">
              <a:spcBef>
                <a:spcPts val="1200"/>
              </a:spcBef>
              <a:spcAft>
                <a:spcPts val="600"/>
              </a:spcAft>
              <a:buFont typeface="Wingdings" panose="05000000000000000000" pitchFamily="2" charset="2"/>
              <a:buChar char="v"/>
            </a:pPr>
            <a:r>
              <a:rPr lang="en-GB" sz="39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3900" b="1" dirty="0">
                <a:solidFill>
                  <a:schemeClr val="accent1">
                    <a:lumMod val="75000"/>
                  </a:schemeClr>
                </a:solidFill>
                <a:latin typeface="Cascadia Mono" panose="020B0609020000020004" pitchFamily="49" charset="0"/>
                <a:cs typeface="Cascadia Mono" panose="020B0609020000020004" pitchFamily="49" charset="0"/>
              </a:rPr>
              <a:t>("Percent of the hour that has passed: ");</a:t>
            </a:r>
          </a:p>
          <a:p>
            <a:pPr marL="2114550" lvl="2" indent="-685800" rtl="0">
              <a:spcBef>
                <a:spcPts val="1200"/>
              </a:spcBef>
              <a:spcAft>
                <a:spcPts val="600"/>
              </a:spcAft>
              <a:buFont typeface="Wingdings" panose="05000000000000000000" pitchFamily="2" charset="2"/>
              <a:buChar char="v"/>
            </a:pPr>
            <a:r>
              <a:rPr lang="en-GB" sz="3900" b="1" dirty="0">
                <a:solidFill>
                  <a:schemeClr val="accent1">
                    <a:lumMod val="75000"/>
                  </a:schemeClr>
                </a:solidFill>
                <a:latin typeface="Cascadia Mono" panose="020B0609020000020004" pitchFamily="49" charset="0"/>
                <a:cs typeface="Cascadia Mono" panose="020B0609020000020004" pitchFamily="49" charset="0"/>
              </a:rPr>
              <a:t>System.out.println(minute * 100 / 60);</a:t>
            </a:r>
          </a:p>
          <a:p>
            <a:pPr marL="1314450" lvl="1" indent="-685800" rtl="0">
              <a:spcBef>
                <a:spcPts val="1200"/>
              </a:spcBef>
              <a:spcAft>
                <a:spcPts val="600"/>
              </a:spcAft>
              <a:buFont typeface="Wingdings" panose="05000000000000000000" pitchFamily="2" charset="2"/>
              <a:buChar char="q"/>
            </a:pPr>
            <a:r>
              <a:rPr lang="en-GB" sz="5400" dirty="0"/>
              <a:t>The </a:t>
            </a:r>
            <a:r>
              <a:rPr lang="en-GB" sz="3900" b="1" dirty="0">
                <a:solidFill>
                  <a:schemeClr val="accent1">
                    <a:lumMod val="75000"/>
                  </a:schemeClr>
                </a:solidFill>
                <a:latin typeface="Cascadia Mono" panose="020B0609020000020004" pitchFamily="49" charset="0"/>
                <a:cs typeface="Cascadia Mono" panose="020B0609020000020004" pitchFamily="49" charset="0"/>
              </a:rPr>
              <a:t>output is 98, </a:t>
            </a:r>
            <a:r>
              <a:rPr lang="en-GB" sz="5400" dirty="0"/>
              <a:t>which, although still using integer division, provides a more correct approximation of the elapsed time.</a:t>
            </a:r>
          </a:p>
          <a:p>
            <a:pPr marL="1314450" lvl="1"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0220844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Floating-point numbers:</a:t>
            </a:r>
          </a:p>
          <a:p>
            <a:pPr marL="685800" indent="-685800" rtl="0">
              <a:spcBef>
                <a:spcPts val="1200"/>
              </a:spcBef>
              <a:spcAft>
                <a:spcPts val="600"/>
              </a:spcAft>
              <a:buFont typeface="Arial" panose="020B0604020202020204" pitchFamily="34" charset="0"/>
              <a:buChar char="•"/>
            </a:pPr>
            <a:r>
              <a:rPr lang="en-GB" sz="5400" dirty="0"/>
              <a:t>Introduction to Floating-Point Numbers in Java:</a:t>
            </a:r>
          </a:p>
          <a:p>
            <a:pPr marL="1314450" lvl="1" indent="-685800" rtl="0">
              <a:spcBef>
                <a:spcPts val="1200"/>
              </a:spcBef>
              <a:spcAft>
                <a:spcPts val="600"/>
              </a:spcAft>
              <a:buFont typeface="Wingdings" panose="05000000000000000000" pitchFamily="2" charset="2"/>
              <a:buChar char="q"/>
            </a:pPr>
            <a:r>
              <a:rPr lang="en-GB" sz="5400" dirty="0"/>
              <a:t>Floating-point numbers can represent fractions and integers.</a:t>
            </a:r>
          </a:p>
          <a:p>
            <a:pPr marL="1314450" lvl="1" indent="-685800" rtl="0">
              <a:spcBef>
                <a:spcPts val="1200"/>
              </a:spcBef>
              <a:spcAft>
                <a:spcPts val="600"/>
              </a:spcAft>
              <a:buFont typeface="Wingdings" panose="05000000000000000000" pitchFamily="2" charset="2"/>
              <a:buChar char="q"/>
            </a:pPr>
            <a:r>
              <a:rPr lang="en-GB" sz="5400" dirty="0"/>
              <a:t>The default floating-point type in Java is double, short for double-precision.</a:t>
            </a:r>
          </a:p>
          <a:p>
            <a:pPr marL="685800" indent="-685800" rtl="0">
              <a:spcBef>
                <a:spcPts val="1200"/>
              </a:spcBef>
              <a:spcAft>
                <a:spcPts val="600"/>
              </a:spcAft>
              <a:buFont typeface="Arial" panose="020B0604020202020204" pitchFamily="34" charset="0"/>
              <a:buChar char="•"/>
            </a:pPr>
            <a:r>
              <a:rPr lang="en-GB" sz="5400" dirty="0"/>
              <a:t>Creating and Using Double Variables:</a:t>
            </a:r>
          </a:p>
          <a:p>
            <a:pPr marL="1314450" lvl="1" indent="-685800" rtl="0">
              <a:spcBef>
                <a:spcPts val="1200"/>
              </a:spcBef>
              <a:spcAft>
                <a:spcPts val="600"/>
              </a:spcAft>
              <a:buFont typeface="Wingdings" panose="05000000000000000000" pitchFamily="2" charset="2"/>
              <a:buChar char="q"/>
            </a:pPr>
            <a:r>
              <a:rPr lang="en-GB" sz="5400" dirty="0"/>
              <a:t>Declaration and assignment example:</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double pi;</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pi = 3.14159;</a:t>
            </a:r>
          </a:p>
          <a:p>
            <a:pPr marL="1314450" lvl="1" indent="-685800" rtl="0">
              <a:spcBef>
                <a:spcPts val="1200"/>
              </a:spcBef>
              <a:spcAft>
                <a:spcPts val="600"/>
              </a:spcAft>
              <a:buFont typeface="Wingdings" panose="05000000000000000000" pitchFamily="2" charset="2"/>
              <a:buChar char="q"/>
            </a:pPr>
            <a:r>
              <a:rPr lang="en-GB" sz="5400" dirty="0"/>
              <a:t>Java performs floating-point division when using double values, solving common issues with integer division.</a:t>
            </a:r>
          </a:p>
          <a:p>
            <a:pPr marL="1314450" lvl="1"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24778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Floating-point numbers:</a:t>
            </a:r>
          </a:p>
          <a:p>
            <a:pPr marL="685800" indent="-685800" rtl="0">
              <a:spcBef>
                <a:spcPts val="1200"/>
              </a:spcBef>
              <a:spcAft>
                <a:spcPts val="600"/>
              </a:spcAft>
              <a:buFont typeface="Arial" panose="020B0604020202020204" pitchFamily="34" charset="0"/>
              <a:buChar char="•"/>
            </a:pPr>
            <a:r>
              <a:rPr lang="en-GB" sz="5400" dirty="0"/>
              <a:t>Example of Floating-Point Division:</a:t>
            </a:r>
          </a:p>
          <a:p>
            <a:pPr marL="1314450" lvl="1" indent="-685800" rtl="0">
              <a:spcBef>
                <a:spcPts val="1200"/>
              </a:spcBef>
              <a:spcAft>
                <a:spcPts val="600"/>
              </a:spcAft>
              <a:buFont typeface="Wingdings" panose="05000000000000000000" pitchFamily="2" charset="2"/>
              <a:buChar char="q"/>
            </a:pPr>
            <a:r>
              <a:rPr lang="en-GB" sz="5400" dirty="0"/>
              <a:t>Code snippet demonstrating floating-point division:</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double minute = 59.0;</a:t>
            </a:r>
          </a:p>
          <a:p>
            <a:pPr marL="2114550" lvl="2" indent="-685800" rtl="0">
              <a:spcBef>
                <a:spcPts val="1200"/>
              </a:spcBef>
              <a:spcAft>
                <a:spcPts val="600"/>
              </a:spcAft>
              <a:buFont typeface="Wingdings" panose="05000000000000000000" pitchFamily="2" charset="2"/>
              <a:buChar char="v"/>
            </a:pPr>
            <a:r>
              <a:rPr lang="en-GB" sz="3800" b="1" dirty="0" err="1">
                <a:solidFill>
                  <a:schemeClr val="accent1">
                    <a:lumMod val="75000"/>
                  </a:schemeClr>
                </a:solidFill>
                <a:latin typeface="Cascadia Mono" panose="020B0609020000020004" pitchFamily="49" charset="0"/>
                <a:cs typeface="Cascadia Mono" panose="020B0609020000020004" pitchFamily="49" charset="0"/>
              </a:rPr>
              <a:t>System.out.print</a:t>
            </a:r>
            <a:r>
              <a:rPr lang="en-GB" sz="3800" b="1" dirty="0">
                <a:solidFill>
                  <a:schemeClr val="accent1">
                    <a:lumMod val="75000"/>
                  </a:schemeClr>
                </a:solidFill>
                <a:latin typeface="Cascadia Mono" panose="020B0609020000020004" pitchFamily="49" charset="0"/>
                <a:cs typeface="Cascadia Mono" panose="020B0609020000020004" pitchFamily="49" charset="0"/>
              </a:rPr>
              <a:t>("Fraction of the hour that has passed: ");</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System.out.println(minute / 60.0);</a:t>
            </a:r>
          </a:p>
          <a:p>
            <a:pPr marL="1314450" lvl="1" indent="-685800" rtl="0">
              <a:spcBef>
                <a:spcPts val="1200"/>
              </a:spcBef>
              <a:spcAft>
                <a:spcPts val="600"/>
              </a:spcAft>
              <a:buFont typeface="Wingdings" panose="05000000000000000000" pitchFamily="2" charset="2"/>
              <a:buChar char="q"/>
            </a:pPr>
            <a:r>
              <a:rPr lang="en-ZA" sz="5400" dirty="0"/>
              <a:t>Output:</a:t>
            </a:r>
            <a:endParaRPr lang="en-GB" sz="5400" dirty="0"/>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Fraction of the hour that has passed: 0.9833333333333333</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396536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Floating-point numbers:</a:t>
            </a:r>
          </a:p>
          <a:p>
            <a:pPr marL="685800" indent="-685800" rtl="0">
              <a:spcBef>
                <a:spcPts val="1200"/>
              </a:spcBef>
              <a:spcAft>
                <a:spcPts val="600"/>
              </a:spcAft>
              <a:buFont typeface="Arial" panose="020B0604020202020204" pitchFamily="34" charset="0"/>
              <a:buChar char="•"/>
            </a:pPr>
            <a:r>
              <a:rPr lang="en-GB" sz="5400" dirty="0"/>
              <a:t>Potential Confusions and Common Mistakes:</a:t>
            </a:r>
          </a:p>
          <a:p>
            <a:pPr marL="1314450" lvl="1" indent="-685800" rtl="0">
              <a:spcBef>
                <a:spcPts val="1200"/>
              </a:spcBef>
              <a:spcAft>
                <a:spcPts val="600"/>
              </a:spcAft>
              <a:buFont typeface="Wingdings" panose="05000000000000000000" pitchFamily="2" charset="2"/>
              <a:buChar char="q"/>
            </a:pPr>
            <a:r>
              <a:rPr lang="en-GB" sz="5400" dirty="0"/>
              <a:t>Distinguishing types: Java differentiates between integer 1 and floating-point 1.0.</a:t>
            </a:r>
          </a:p>
          <a:p>
            <a:pPr marL="1314450" lvl="1" indent="-685800" rtl="0">
              <a:spcBef>
                <a:spcPts val="1200"/>
              </a:spcBef>
              <a:spcAft>
                <a:spcPts val="600"/>
              </a:spcAft>
              <a:buFont typeface="Wingdings" panose="05000000000000000000" pitchFamily="2" charset="2"/>
              <a:buChar char="q"/>
            </a:pPr>
            <a:r>
              <a:rPr lang="en-GB" sz="5400" dirty="0"/>
              <a:t>Illegal assignments:</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int x = 1.1;  // compiler error</a:t>
            </a:r>
          </a:p>
          <a:p>
            <a:pPr marL="1314450" lvl="1" indent="-685800" rtl="0">
              <a:spcBef>
                <a:spcPts val="1200"/>
              </a:spcBef>
              <a:spcAft>
                <a:spcPts val="600"/>
              </a:spcAft>
              <a:buFont typeface="Wingdings" panose="05000000000000000000" pitchFamily="2" charset="2"/>
              <a:buChar char="q"/>
            </a:pPr>
            <a:r>
              <a:rPr lang="en-GB" sz="5400" dirty="0"/>
              <a:t>Automatic type conversion can be misleading:</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double y = 1;  // legal but considered bad style</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Arial" panose="020B0604020202020204" pitchFamily="34" charset="0"/>
              <a:buChar char="•"/>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4840421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Floating-point numbers:</a:t>
            </a:r>
          </a:p>
          <a:p>
            <a:pPr marL="685800" indent="-685800" rtl="0">
              <a:spcBef>
                <a:spcPts val="1200"/>
              </a:spcBef>
              <a:spcAft>
                <a:spcPts val="600"/>
              </a:spcAft>
              <a:buFont typeface="Arial" panose="020B0604020202020204" pitchFamily="34" charset="0"/>
              <a:buChar char="•"/>
            </a:pPr>
            <a:r>
              <a:rPr lang="en-GB" sz="5400" dirty="0"/>
              <a:t>Understanding Integer Division Pitfalls:</a:t>
            </a:r>
          </a:p>
          <a:p>
            <a:pPr marL="1314450" lvl="1" indent="-685800" rtl="0">
              <a:spcBef>
                <a:spcPts val="1200"/>
              </a:spcBef>
              <a:spcAft>
                <a:spcPts val="600"/>
              </a:spcAft>
              <a:buFont typeface="Wingdings" panose="05000000000000000000" pitchFamily="2" charset="2"/>
              <a:buChar char="q"/>
            </a:pPr>
            <a:r>
              <a:rPr lang="en-GB" sz="5400" dirty="0"/>
              <a:t>Incorrect assumption with integer division</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double y = 1 / 3;  // results in 0.0 instead of expected 0.333333</a:t>
            </a:r>
          </a:p>
          <a:p>
            <a:pPr marL="1314450" lvl="1" indent="-685800" rtl="0">
              <a:spcBef>
                <a:spcPts val="1200"/>
              </a:spcBef>
              <a:spcAft>
                <a:spcPts val="600"/>
              </a:spcAft>
              <a:buFont typeface="Wingdings" panose="05000000000000000000" pitchFamily="2" charset="2"/>
              <a:buChar char="q"/>
            </a:pPr>
            <a:r>
              <a:rPr lang="en-GB" sz="5400" dirty="0"/>
              <a:t>Correct approach using floating-point numbers:</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double y = 1.0 / 3.0;  // yields 0.333333</a:t>
            </a:r>
          </a:p>
          <a:p>
            <a:pPr marL="685800" indent="-685800" rtl="0">
              <a:spcBef>
                <a:spcPts val="1200"/>
              </a:spcBef>
              <a:spcAft>
                <a:spcPts val="600"/>
              </a:spcAft>
              <a:buFont typeface="Arial" panose="020B0604020202020204" pitchFamily="34" charset="0"/>
              <a:buChar char="•"/>
            </a:pPr>
            <a:r>
              <a:rPr lang="en-GB" sz="5400" dirty="0">
                <a:latin typeface="Brandon Grotesque Regular"/>
              </a:rPr>
              <a:t>Best Practices:</a:t>
            </a:r>
            <a:endParaRPr lang="en-GB" sz="5400" dirty="0"/>
          </a:p>
          <a:p>
            <a:pPr marL="1314450" lvl="1" indent="-685800" rtl="0">
              <a:spcBef>
                <a:spcPts val="1200"/>
              </a:spcBef>
              <a:spcAft>
                <a:spcPts val="600"/>
              </a:spcAft>
              <a:buFont typeface="Wingdings" panose="05000000000000000000" pitchFamily="2" charset="2"/>
              <a:buChar char="q"/>
            </a:pPr>
            <a:r>
              <a:rPr lang="en-GB" sz="5400" dirty="0"/>
              <a:t>Always assign floating-point values to floating-point variables to avoid subtle bugs and maintain clarity in code.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338537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Rounding errors:</a:t>
            </a:r>
          </a:p>
          <a:p>
            <a:pPr marL="685800" indent="-685800" rtl="0">
              <a:spcBef>
                <a:spcPts val="1200"/>
              </a:spcBef>
              <a:spcAft>
                <a:spcPts val="600"/>
              </a:spcAft>
              <a:buFont typeface="Arial" panose="020B0604020202020204" pitchFamily="34" charset="0"/>
              <a:buChar char="•"/>
            </a:pPr>
            <a:r>
              <a:rPr lang="en-GB" sz="5400" dirty="0"/>
              <a:t>Approximation of Floating-Point Numbers:</a:t>
            </a:r>
          </a:p>
          <a:p>
            <a:pPr marL="1314450" lvl="1" indent="-685800" rtl="0">
              <a:spcBef>
                <a:spcPts val="1200"/>
              </a:spcBef>
              <a:spcAft>
                <a:spcPts val="600"/>
              </a:spcAft>
              <a:buFont typeface="Wingdings" panose="05000000000000000000" pitchFamily="2" charset="2"/>
              <a:buChar char="q"/>
            </a:pPr>
            <a:r>
              <a:rPr lang="en-GB" sz="5400" dirty="0"/>
              <a:t>Most floating-point numbers are only approximately correct.</a:t>
            </a:r>
          </a:p>
          <a:p>
            <a:pPr marL="1314450" lvl="1" indent="-685800" rtl="0">
              <a:spcBef>
                <a:spcPts val="1200"/>
              </a:spcBef>
              <a:spcAft>
                <a:spcPts val="600"/>
              </a:spcAft>
              <a:buFont typeface="Wingdings" panose="05000000000000000000" pitchFamily="2" charset="2"/>
              <a:buChar char="q"/>
            </a:pPr>
            <a:r>
              <a:rPr lang="en-GB" sz="5400" dirty="0"/>
              <a:t>Integers can often be represented exactly.</a:t>
            </a:r>
          </a:p>
          <a:p>
            <a:pPr marL="1314450" lvl="1" indent="-685800" rtl="0">
              <a:spcBef>
                <a:spcPts val="1200"/>
              </a:spcBef>
              <a:spcAft>
                <a:spcPts val="600"/>
              </a:spcAft>
              <a:buFont typeface="Wingdings" panose="05000000000000000000" pitchFamily="2" charset="2"/>
              <a:buChar char="q"/>
            </a:pPr>
            <a:r>
              <a:rPr lang="en-GB" sz="5400" dirty="0"/>
              <a:t>Repeating fractions </a:t>
            </a:r>
            <a:r>
              <a:rPr lang="en-GB" sz="5400" b="1" dirty="0">
                <a:solidFill>
                  <a:srgbClr val="FF0000"/>
                </a:solidFill>
              </a:rPr>
              <a:t>(like 1/3) </a:t>
            </a:r>
            <a:r>
              <a:rPr lang="en-GB" sz="5400" dirty="0"/>
              <a:t>and irrational numbers </a:t>
            </a:r>
            <a:r>
              <a:rPr lang="en-GB" sz="5400" b="1" dirty="0">
                <a:solidFill>
                  <a:srgbClr val="FF0000"/>
                </a:solidFill>
              </a:rPr>
              <a:t>(like π) </a:t>
            </a:r>
            <a:r>
              <a:rPr lang="en-GB" sz="5400" dirty="0"/>
              <a:t>cannot be exactly represented.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2814653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Rounding errors:</a:t>
            </a:r>
          </a:p>
          <a:p>
            <a:pPr marL="685800" indent="-685800" rtl="0">
              <a:spcBef>
                <a:spcPts val="1200"/>
              </a:spcBef>
              <a:spcAft>
                <a:spcPts val="600"/>
              </a:spcAft>
              <a:buFont typeface="Arial" panose="020B0604020202020204" pitchFamily="34" charset="0"/>
              <a:buChar char="•"/>
            </a:pPr>
            <a:r>
              <a:rPr lang="en-GB" sz="5400" dirty="0"/>
              <a:t>Representation and Rounding:</a:t>
            </a:r>
          </a:p>
          <a:p>
            <a:pPr marL="1314450" lvl="1" indent="-685800" rtl="0">
              <a:spcBef>
                <a:spcPts val="1200"/>
              </a:spcBef>
              <a:spcAft>
                <a:spcPts val="600"/>
              </a:spcAft>
              <a:buFont typeface="Wingdings" panose="05000000000000000000" pitchFamily="2" charset="2"/>
              <a:buChar char="q"/>
            </a:pPr>
            <a:r>
              <a:rPr lang="en-GB" sz="5400" dirty="0"/>
              <a:t>To handle numbers like </a:t>
            </a:r>
            <a:r>
              <a:rPr lang="en-GB" sz="5400" dirty="0">
                <a:solidFill>
                  <a:srgbClr val="FF0000"/>
                </a:solidFill>
              </a:rPr>
              <a:t>1/3 or π</a:t>
            </a:r>
            <a:r>
              <a:rPr lang="en-GB" sz="5400" dirty="0"/>
              <a:t>, computers round them off to the nearest floating-point number.</a:t>
            </a:r>
          </a:p>
          <a:p>
            <a:pPr marL="1314450" lvl="1" indent="-685800" rtl="0">
              <a:spcBef>
                <a:spcPts val="1200"/>
              </a:spcBef>
              <a:spcAft>
                <a:spcPts val="600"/>
              </a:spcAft>
              <a:buFont typeface="Wingdings" panose="05000000000000000000" pitchFamily="2" charset="2"/>
              <a:buChar char="q"/>
            </a:pPr>
            <a:r>
              <a:rPr lang="en-GB" sz="5400" dirty="0"/>
              <a:t>Rounding to the nearest floating-point introduces </a:t>
            </a:r>
            <a:r>
              <a:rPr lang="en-GB" sz="5400" dirty="0">
                <a:solidFill>
                  <a:srgbClr val="FF0000"/>
                </a:solidFill>
              </a:rPr>
              <a:t>a "rounding error."</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1675673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ZA" sz="6000" b="1" dirty="0">
                <a:solidFill>
                  <a:srgbClr val="FF0000"/>
                </a:solidFill>
              </a:rPr>
              <a:t>Rounding errors:</a:t>
            </a:r>
          </a:p>
          <a:p>
            <a:pPr marL="685800" indent="-685800" rtl="0">
              <a:spcBef>
                <a:spcPts val="1200"/>
              </a:spcBef>
              <a:spcAft>
                <a:spcPts val="600"/>
              </a:spcAft>
              <a:buFont typeface="Arial" panose="020B0604020202020204" pitchFamily="34" charset="0"/>
              <a:buChar char="•"/>
            </a:pPr>
            <a:r>
              <a:rPr lang="en-GB" sz="5400" dirty="0"/>
              <a:t>Examples of Rounding Errors:</a:t>
            </a:r>
          </a:p>
          <a:p>
            <a:pPr marL="1314450" lvl="1" indent="-685800" rtl="0">
              <a:spcBef>
                <a:spcPts val="1200"/>
              </a:spcBef>
              <a:spcAft>
                <a:spcPts val="600"/>
              </a:spcAft>
              <a:buFont typeface="Wingdings" panose="05000000000000000000" pitchFamily="2" charset="2"/>
              <a:buChar char="q"/>
            </a:pPr>
            <a:r>
              <a:rPr lang="en-GB" sz="5400" dirty="0"/>
              <a:t>The difference between the intended number and the floating-point number is the rounding error.</a:t>
            </a:r>
          </a:p>
          <a:p>
            <a:pPr marL="1314450" lvl="1" indent="-685800" rtl="0">
              <a:spcBef>
                <a:spcPts val="1200"/>
              </a:spcBef>
              <a:spcAft>
                <a:spcPts val="600"/>
              </a:spcAft>
              <a:buFont typeface="Wingdings" panose="05000000000000000000" pitchFamily="2" charset="2"/>
              <a:buChar char="q"/>
            </a:pPr>
            <a:r>
              <a:rPr lang="en-GB" sz="5400" dirty="0"/>
              <a:t>Consider the following code:</a:t>
            </a:r>
          </a:p>
          <a:p>
            <a:pPr marL="2114550" lvl="2" indent="-685800" rtl="0">
              <a:spcBef>
                <a:spcPts val="1200"/>
              </a:spcBef>
              <a:spcAft>
                <a:spcPts val="600"/>
              </a:spcAft>
              <a:buFont typeface="Wingdings" panose="05000000000000000000" pitchFamily="2" charset="2"/>
              <a:buChar char="q"/>
            </a:pPr>
            <a:r>
              <a:rPr lang="en-GB" sz="4100" b="1" dirty="0">
                <a:solidFill>
                  <a:schemeClr val="accent1">
                    <a:lumMod val="75000"/>
                  </a:schemeClr>
                </a:solidFill>
                <a:latin typeface="Cascadia Mono" panose="020B0609020000020004" pitchFamily="49" charset="0"/>
                <a:cs typeface="Cascadia Mono" panose="020B0609020000020004" pitchFamily="49" charset="0"/>
              </a:rPr>
              <a:t>System.out.println(0.1 * 10);       // Outputs: 1.0</a:t>
            </a:r>
          </a:p>
          <a:p>
            <a:pPr marL="2114550" lvl="2" indent="-685800" rtl="0">
              <a:spcBef>
                <a:spcPts val="1200"/>
              </a:spcBef>
              <a:spcAft>
                <a:spcPts val="600"/>
              </a:spcAft>
              <a:buFont typeface="Wingdings" panose="05000000000000000000" pitchFamily="2" charset="2"/>
              <a:buChar char="q"/>
            </a:pPr>
            <a:r>
              <a:rPr lang="en-GB" sz="4100" b="1" dirty="0">
                <a:solidFill>
                  <a:schemeClr val="accent1">
                    <a:lumMod val="75000"/>
                  </a:schemeClr>
                </a:solidFill>
                <a:latin typeface="Cascadia Mono" panose="020B0609020000020004" pitchFamily="49" charset="0"/>
                <a:cs typeface="Cascadia Mono" panose="020B0609020000020004" pitchFamily="49" charset="0"/>
              </a:rPr>
              <a:t>System.out.println(0.1 + 0.1 + 0.1 + 0.1 + 0.1</a:t>
            </a:r>
          </a:p>
          <a:p>
            <a:pPr lvl="2" indent="0" rtl="0">
              <a:spcBef>
                <a:spcPts val="1200"/>
              </a:spcBef>
              <a:spcAft>
                <a:spcPts val="600"/>
              </a:spcAft>
              <a:buNone/>
            </a:pPr>
            <a:r>
              <a:rPr lang="en-GB" sz="4100" b="1" dirty="0">
                <a:solidFill>
                  <a:schemeClr val="accent1">
                    <a:lumMod val="75000"/>
                  </a:schemeClr>
                </a:solidFill>
                <a:latin typeface="Cascadia Mono" panose="020B0609020000020004" pitchFamily="49" charset="0"/>
                <a:cs typeface="Cascadia Mono" panose="020B0609020000020004" pitchFamily="49" charset="0"/>
              </a:rPr>
              <a:t>+ 0.1 + 0.1 + 0.1 + 0.1 + 0.1);  // Outputs: 0.9999999999999999</a:t>
            </a:r>
          </a:p>
          <a:p>
            <a:pPr marL="1314450" lvl="1" indent="-685800" rtl="0">
              <a:spcBef>
                <a:spcPts val="1200"/>
              </a:spcBef>
              <a:spcAft>
                <a:spcPts val="600"/>
              </a:spcAft>
              <a:buFont typeface="Wingdings" panose="05000000000000000000" pitchFamily="2" charset="2"/>
              <a:buChar char="q"/>
            </a:pPr>
            <a:r>
              <a:rPr lang="en-GB" sz="5400" dirty="0"/>
              <a:t>In binary, </a:t>
            </a:r>
            <a:r>
              <a:rPr lang="en-GB" sz="4100" b="1" dirty="0">
                <a:solidFill>
                  <a:schemeClr val="accent1">
                    <a:lumMod val="75000"/>
                  </a:schemeClr>
                </a:solidFill>
                <a:latin typeface="Cascadia Mono" panose="020B0609020000020004" pitchFamily="49" charset="0"/>
                <a:cs typeface="Cascadia Mono" panose="020B0609020000020004" pitchFamily="49" charset="0"/>
              </a:rPr>
              <a:t>0.1 </a:t>
            </a:r>
            <a:r>
              <a:rPr lang="en-GB" sz="5400" dirty="0"/>
              <a:t>is a repeating fraction, causing each operation to accumulate small errors.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2426713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dirty="0"/>
              <a:t>Variables and operators</a:t>
            </a: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69218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Rounding errors:</a:t>
            </a:r>
          </a:p>
          <a:p>
            <a:pPr marL="685800" indent="-685800" rtl="0">
              <a:spcBef>
                <a:spcPts val="1200"/>
              </a:spcBef>
              <a:spcAft>
                <a:spcPts val="600"/>
              </a:spcAft>
              <a:buFont typeface="Arial" panose="020B0604020202020204" pitchFamily="34" charset="0"/>
              <a:buChar char="•"/>
            </a:pPr>
            <a:r>
              <a:rPr lang="en-GB" sz="5400" dirty="0"/>
              <a:t>Implications in Different Fields;</a:t>
            </a:r>
          </a:p>
          <a:p>
            <a:pPr marL="1314450" lvl="1" indent="-685800" rtl="0">
              <a:spcBef>
                <a:spcPts val="1200"/>
              </a:spcBef>
              <a:spcAft>
                <a:spcPts val="600"/>
              </a:spcAft>
              <a:buFont typeface="Wingdings" panose="05000000000000000000" pitchFamily="2" charset="2"/>
              <a:buChar char="q"/>
            </a:pPr>
            <a:r>
              <a:rPr lang="en-GB" sz="5400" dirty="0"/>
              <a:t>Floating-point arithmetic is beneficial for fields like computer graphics, encryption, statistical analysis, and multimedia rendering.</a:t>
            </a:r>
          </a:p>
          <a:p>
            <a:pPr marL="1314450" lvl="1" indent="-685800" rtl="0">
              <a:spcBef>
                <a:spcPts val="1200"/>
              </a:spcBef>
              <a:spcAft>
                <a:spcPts val="600"/>
              </a:spcAft>
              <a:buFont typeface="Wingdings" panose="05000000000000000000" pitchFamily="2" charset="2"/>
              <a:buChar char="q"/>
            </a:pPr>
            <a:r>
              <a:rPr lang="en-GB" sz="5400" dirty="0"/>
              <a:t>The benefits often outweigh the costs except when absolute precision is needed.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28156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a:bodyPr>
          <a:lstStyle/>
          <a:p>
            <a:pPr rtl="0">
              <a:spcBef>
                <a:spcPts val="1200"/>
              </a:spcBef>
              <a:spcAft>
                <a:spcPts val="600"/>
              </a:spcAft>
            </a:pPr>
            <a:r>
              <a:rPr lang="en-ZA" sz="6000" b="1" dirty="0">
                <a:solidFill>
                  <a:srgbClr val="FF0000"/>
                </a:solidFill>
              </a:rPr>
              <a:t>Rounding errors:</a:t>
            </a:r>
          </a:p>
          <a:p>
            <a:pPr marL="685800" indent="-685800" rtl="0">
              <a:spcBef>
                <a:spcPts val="1200"/>
              </a:spcBef>
              <a:spcAft>
                <a:spcPts val="600"/>
              </a:spcAft>
              <a:buFont typeface="Arial" panose="020B0604020202020204" pitchFamily="34" charset="0"/>
              <a:buChar char="•"/>
            </a:pPr>
            <a:r>
              <a:rPr lang="en-GB" sz="5400" dirty="0"/>
              <a:t>Using Integers for Precision:</a:t>
            </a:r>
          </a:p>
          <a:p>
            <a:pPr marL="1314450" lvl="1" indent="-685800" rtl="0">
              <a:spcBef>
                <a:spcPts val="1200"/>
              </a:spcBef>
              <a:spcAft>
                <a:spcPts val="600"/>
              </a:spcAft>
              <a:buFont typeface="Wingdings" panose="05000000000000000000" pitchFamily="2" charset="2"/>
              <a:buChar char="q"/>
            </a:pPr>
            <a:r>
              <a:rPr lang="en-GB" sz="5400" dirty="0"/>
              <a:t>For absolute precision, such as managing financial transactions, use integers.</a:t>
            </a:r>
          </a:p>
          <a:p>
            <a:pPr marL="1314450" lvl="1" indent="-685800" rtl="0">
              <a:spcBef>
                <a:spcPts val="1200"/>
              </a:spcBef>
              <a:spcAft>
                <a:spcPts val="600"/>
              </a:spcAft>
              <a:buFont typeface="Wingdings" panose="05000000000000000000" pitchFamily="2" charset="2"/>
              <a:buChar char="q"/>
            </a:pPr>
            <a:r>
              <a:rPr lang="en-GB" sz="5400" dirty="0"/>
              <a:t>Example with bank account management:</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double balance = 123.45;  // Potential rounding error leading to inaccuracies over time.</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int balance = 12345;      // Represents total number of cents, avoiding rounding issues.</a:t>
            </a:r>
          </a:p>
          <a:p>
            <a:pPr marL="1314450" lvl="1" indent="-685800" rtl="0">
              <a:spcBef>
                <a:spcPts val="1200"/>
              </a:spcBef>
              <a:spcAft>
                <a:spcPts val="600"/>
              </a:spcAft>
              <a:buFont typeface="Wingdings" panose="05000000000000000000" pitchFamily="2" charset="2"/>
              <a:buChar char="q"/>
            </a:pPr>
            <a:r>
              <a:rPr lang="en-GB" sz="5400" dirty="0"/>
              <a:t>This method avoids rounding errors as long as the total number of cents does not exceed the capacity of the integer type (about 2 billion cents).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4589824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Operators for strings:</a:t>
            </a:r>
          </a:p>
          <a:p>
            <a:pPr marL="685800" indent="-685800" rtl="0">
              <a:spcBef>
                <a:spcPts val="1200"/>
              </a:spcBef>
              <a:spcAft>
                <a:spcPts val="600"/>
              </a:spcAft>
              <a:buFont typeface="Arial" panose="020B0604020202020204" pitchFamily="34" charset="0"/>
              <a:buChar char="•"/>
            </a:pPr>
            <a:r>
              <a:rPr lang="en-GB" sz="5400" dirty="0"/>
              <a:t>Mathematical Operations on Strings:</a:t>
            </a:r>
          </a:p>
          <a:p>
            <a:pPr marL="1314450" lvl="1" indent="-685800" rtl="0">
              <a:spcBef>
                <a:spcPts val="1200"/>
              </a:spcBef>
              <a:spcAft>
                <a:spcPts val="600"/>
              </a:spcAft>
              <a:buFont typeface="Wingdings" panose="05000000000000000000" pitchFamily="2" charset="2"/>
              <a:buChar char="q"/>
            </a:pPr>
            <a:r>
              <a:rPr lang="en-GB" sz="5400" dirty="0"/>
              <a:t>Performing standard mathematical operations on strings, even if they appear numeric, is not allowed in Java.</a:t>
            </a:r>
          </a:p>
          <a:p>
            <a:pPr marL="1314450" lvl="1" indent="-685800" rtl="0">
              <a:spcBef>
                <a:spcPts val="1200"/>
              </a:spcBef>
              <a:spcAft>
                <a:spcPts val="600"/>
              </a:spcAft>
              <a:buFont typeface="Wingdings" panose="05000000000000000000" pitchFamily="2" charset="2"/>
              <a:buChar char="q"/>
            </a:pPr>
            <a:r>
              <a:rPr lang="en-GB" sz="5400" dirty="0"/>
              <a:t>Illegal operations examples:</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"Hello" – 1</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"World" / 123</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"Hello" * "World"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988669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Operators for strings:</a:t>
            </a:r>
          </a:p>
          <a:p>
            <a:pPr marL="685800" indent="-685800" rtl="0">
              <a:spcBef>
                <a:spcPts val="1200"/>
              </a:spcBef>
              <a:spcAft>
                <a:spcPts val="600"/>
              </a:spcAft>
              <a:buFont typeface="Arial" panose="020B0604020202020204" pitchFamily="34" charset="0"/>
              <a:buChar char="•"/>
            </a:pPr>
            <a:r>
              <a:rPr lang="en-GB" sz="5400" dirty="0"/>
              <a:t>String Concatenation with + Operator:</a:t>
            </a:r>
          </a:p>
          <a:p>
            <a:pPr marL="1314450" lvl="1" indent="-685800" rtl="0">
              <a:spcBef>
                <a:spcPts val="1200"/>
              </a:spcBef>
              <a:spcAft>
                <a:spcPts val="600"/>
              </a:spcAft>
              <a:buFont typeface="Wingdings" panose="05000000000000000000" pitchFamily="2" charset="2"/>
              <a:buChar char="q"/>
            </a:pPr>
            <a:r>
              <a:rPr lang="en-GB" sz="5400" dirty="0"/>
              <a:t>The </a:t>
            </a:r>
            <a:r>
              <a:rPr lang="en-GB" sz="44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operator performs concatenation for strings, which is joining them end-to-end.</a:t>
            </a:r>
          </a:p>
          <a:p>
            <a:pPr marL="1314450" lvl="1" indent="-685800" rtl="0">
              <a:spcBef>
                <a:spcPts val="1200"/>
              </a:spcBef>
              <a:spcAft>
                <a:spcPts val="600"/>
              </a:spcAft>
              <a:buFont typeface="Wingdings" panose="05000000000000000000" pitchFamily="2" charset="2"/>
              <a:buChar char="q"/>
            </a:pPr>
            <a:r>
              <a:rPr lang="en-GB" sz="5400" dirty="0"/>
              <a:t>Example: </a:t>
            </a:r>
            <a:r>
              <a:rPr lang="en-GB" sz="4400" b="1" dirty="0">
                <a:solidFill>
                  <a:schemeClr val="accent1">
                    <a:lumMod val="75000"/>
                  </a:schemeClr>
                </a:solidFill>
                <a:latin typeface="Cascadia Mono" panose="020B0609020000020004" pitchFamily="49" charset="0"/>
                <a:cs typeface="Cascadia Mono" panose="020B0609020000020004" pitchFamily="49" charset="0"/>
              </a:rPr>
              <a:t>"Hello, " + "World!" </a:t>
            </a:r>
            <a:r>
              <a:rPr lang="en-GB" sz="5400" dirty="0"/>
              <a:t>results in </a:t>
            </a:r>
            <a:r>
              <a:rPr lang="en-GB" sz="4400" b="1" dirty="0">
                <a:solidFill>
                  <a:schemeClr val="accent1">
                    <a:lumMod val="75000"/>
                  </a:schemeClr>
                </a:solidFill>
                <a:latin typeface="Cascadia Mono" panose="020B0609020000020004" pitchFamily="49" charset="0"/>
                <a:cs typeface="Cascadia Mono" panose="020B0609020000020004" pitchFamily="49" charset="0"/>
              </a:rPr>
              <a:t>"Hello, World!".</a:t>
            </a:r>
          </a:p>
          <a:p>
            <a:pPr marL="1314450" lvl="1" indent="-685800" rtl="0">
              <a:spcBef>
                <a:spcPts val="1200"/>
              </a:spcBef>
              <a:spcAft>
                <a:spcPts val="600"/>
              </a:spcAft>
              <a:buFont typeface="Wingdings" panose="05000000000000000000" pitchFamily="2" charset="2"/>
              <a:buChar char="q"/>
            </a:pPr>
            <a:r>
              <a:rPr lang="en-GB" sz="5400" dirty="0"/>
              <a:t>Concatenation involving variables: If </a:t>
            </a:r>
            <a:r>
              <a:rPr lang="en-GB" sz="4400" b="1" dirty="0">
                <a:solidFill>
                  <a:schemeClr val="accent1">
                    <a:lumMod val="75000"/>
                  </a:schemeClr>
                </a:solidFill>
                <a:latin typeface="Cascadia Mono" panose="020B0609020000020004" pitchFamily="49" charset="0"/>
                <a:cs typeface="Cascadia Mono" panose="020B0609020000020004" pitchFamily="49" charset="0"/>
              </a:rPr>
              <a:t>name </a:t>
            </a:r>
            <a:r>
              <a:rPr lang="en-GB" sz="5400" dirty="0"/>
              <a:t>is a variable of type </a:t>
            </a:r>
            <a:r>
              <a:rPr lang="en-GB" sz="4400" b="1" dirty="0">
                <a:solidFill>
                  <a:schemeClr val="accent1">
                    <a:lumMod val="75000"/>
                  </a:schemeClr>
                </a:solidFill>
                <a:latin typeface="Cascadia Mono" panose="020B0609020000020004" pitchFamily="49" charset="0"/>
                <a:cs typeface="Cascadia Mono" panose="020B0609020000020004" pitchFamily="49" charset="0"/>
              </a:rPr>
              <a:t>String, "Hello, " + name </a:t>
            </a:r>
            <a:r>
              <a:rPr lang="en-GB" sz="5400" dirty="0"/>
              <a:t>produces a personalized greeting.</a:t>
            </a:r>
            <a:endParaRPr lang="en-GB" sz="44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5427108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Operators for strings:</a:t>
            </a:r>
          </a:p>
          <a:p>
            <a:pPr marL="685800" indent="-685800" rtl="0">
              <a:spcBef>
                <a:spcPts val="1200"/>
              </a:spcBef>
              <a:spcAft>
                <a:spcPts val="600"/>
              </a:spcAft>
              <a:buFont typeface="Arial" panose="020B0604020202020204" pitchFamily="34" charset="0"/>
              <a:buChar char="•"/>
            </a:pPr>
            <a:r>
              <a:rPr lang="en-GB" sz="5400" dirty="0"/>
              <a:t>Automatic Type Conversion in String Operations:</a:t>
            </a:r>
          </a:p>
          <a:p>
            <a:pPr marL="1314450" lvl="1" indent="-685800" rtl="0">
              <a:spcBef>
                <a:spcPts val="1200"/>
              </a:spcBef>
              <a:spcAft>
                <a:spcPts val="600"/>
              </a:spcAft>
              <a:buFont typeface="Wingdings" panose="05000000000000000000" pitchFamily="2" charset="2"/>
              <a:buChar char="q"/>
            </a:pPr>
            <a:r>
              <a:rPr lang="en-GB" sz="5400" dirty="0"/>
              <a:t>Java handles addition operations with both numbers and strings by performing automatic conversions.</a:t>
            </a:r>
          </a:p>
          <a:p>
            <a:pPr marL="1314450" lvl="1" indent="-685800" rtl="0">
              <a:spcBef>
                <a:spcPts val="1200"/>
              </a:spcBef>
              <a:spcAft>
                <a:spcPts val="600"/>
              </a:spcAft>
              <a:buFont typeface="Wingdings" panose="05000000000000000000" pitchFamily="2" charset="2"/>
              <a:buChar char="q"/>
            </a:pPr>
            <a:r>
              <a:rPr lang="en-GB" sz="5400" dirty="0"/>
              <a:t>Examples</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System.out.println(1 + 2 + "Hello"); //outputs 3Hello.</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System.out.println("Hello" + 1 + 2); //outputs Hello12.</a:t>
            </a:r>
          </a:p>
          <a:p>
            <a:pPr marL="1314450" lvl="1" indent="-685800" rtl="0">
              <a:spcBef>
                <a:spcPts val="1200"/>
              </a:spcBef>
              <a:spcAft>
                <a:spcPts val="600"/>
              </a:spcAft>
              <a:buFont typeface="Wingdings" panose="05000000000000000000" pitchFamily="2" charset="2"/>
              <a:buChar char="q"/>
            </a:pPr>
            <a:r>
              <a:rPr lang="en-GB" sz="5400" dirty="0"/>
              <a:t>Operations are executed from left to right.</a:t>
            </a:r>
            <a:endParaRPr lang="en-GB" sz="44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27948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Operators for strings:</a:t>
            </a:r>
          </a:p>
          <a:p>
            <a:pPr marL="685800" indent="-685800" rtl="0">
              <a:spcBef>
                <a:spcPts val="1200"/>
              </a:spcBef>
              <a:spcAft>
                <a:spcPts val="600"/>
              </a:spcAft>
              <a:buFont typeface="Arial" panose="020B0604020202020204" pitchFamily="34" charset="0"/>
              <a:buChar char="•"/>
            </a:pPr>
            <a:r>
              <a:rPr lang="en-GB" sz="5400" dirty="0"/>
              <a:t>Operator Precedence and Evaluation Order:</a:t>
            </a:r>
          </a:p>
          <a:p>
            <a:pPr marL="1314450" lvl="1" indent="-685800" rtl="0">
              <a:spcBef>
                <a:spcPts val="1200"/>
              </a:spcBef>
              <a:spcAft>
                <a:spcPts val="600"/>
              </a:spcAft>
              <a:buFont typeface="Wingdings" panose="05000000000000000000" pitchFamily="2" charset="2"/>
              <a:buChar char="q"/>
            </a:pPr>
            <a:r>
              <a:rPr lang="en-GB" sz="5400" dirty="0"/>
              <a:t>Multiplication and division have precedence over addition and subtraction.</a:t>
            </a:r>
          </a:p>
          <a:p>
            <a:pPr marL="2114550" lvl="2" indent="-685800" rtl="0">
              <a:spcBef>
                <a:spcPts val="1200"/>
              </a:spcBef>
              <a:spcAft>
                <a:spcPts val="600"/>
              </a:spcAft>
              <a:buFont typeface="Wingdings" panose="05000000000000000000" pitchFamily="2" charset="2"/>
              <a:buChar char="v"/>
            </a:pPr>
            <a:r>
              <a:rPr lang="en-GB" sz="5400" dirty="0"/>
              <a:t>Example</a:t>
            </a:r>
            <a:r>
              <a:rPr lang="en-GB" sz="4400" b="1" dirty="0">
                <a:solidFill>
                  <a:schemeClr val="accent1">
                    <a:lumMod val="75000"/>
                  </a:schemeClr>
                </a:solidFill>
                <a:latin typeface="Cascadia Mono" panose="020B0609020000020004" pitchFamily="49" charset="0"/>
                <a:cs typeface="Cascadia Mono" panose="020B0609020000020004" pitchFamily="49" charset="0"/>
              </a:rPr>
              <a:t>: 1 + 2 * 3 </a:t>
            </a:r>
            <a:r>
              <a:rPr lang="en-GB" sz="5400" dirty="0"/>
              <a:t>yields </a:t>
            </a:r>
            <a:r>
              <a:rPr lang="en-GB" sz="4400" b="1" dirty="0">
                <a:solidFill>
                  <a:schemeClr val="accent1">
                    <a:lumMod val="75000"/>
                  </a:schemeClr>
                </a:solidFill>
                <a:latin typeface="Cascadia Mono" panose="020B0609020000020004" pitchFamily="49" charset="0"/>
                <a:cs typeface="Cascadia Mono" panose="020B0609020000020004" pitchFamily="49" charset="0"/>
              </a:rPr>
              <a:t>7 (not 9); 2 + 4 / 2 </a:t>
            </a:r>
            <a:r>
              <a:rPr lang="en-GB" sz="5400" dirty="0"/>
              <a:t>yields </a:t>
            </a:r>
            <a:r>
              <a:rPr lang="en-GB" sz="4400" b="1" dirty="0">
                <a:solidFill>
                  <a:schemeClr val="accent1">
                    <a:lumMod val="75000"/>
                  </a:schemeClr>
                </a:solidFill>
                <a:latin typeface="Cascadia Mono" panose="020B0609020000020004" pitchFamily="49" charset="0"/>
                <a:cs typeface="Cascadia Mono" panose="020B0609020000020004" pitchFamily="49" charset="0"/>
              </a:rPr>
              <a:t>4 (not 3).</a:t>
            </a:r>
          </a:p>
          <a:p>
            <a:pPr marL="1314450" lvl="1" indent="-685800" rtl="0">
              <a:spcBef>
                <a:spcPts val="1200"/>
              </a:spcBef>
              <a:spcAft>
                <a:spcPts val="600"/>
              </a:spcAft>
              <a:buFont typeface="Wingdings" panose="05000000000000000000" pitchFamily="2" charset="2"/>
              <a:buChar char="q"/>
            </a:pPr>
            <a:r>
              <a:rPr lang="en-GB" sz="5400" dirty="0"/>
              <a:t>For operators of the same precedence, evaluation is from left to right.</a:t>
            </a:r>
          </a:p>
          <a:p>
            <a:pPr marL="2114550" lvl="2" indent="-685800" rtl="0">
              <a:spcBef>
                <a:spcPts val="1200"/>
              </a:spcBef>
              <a:spcAft>
                <a:spcPts val="600"/>
              </a:spcAft>
              <a:buFont typeface="Wingdings" panose="05000000000000000000" pitchFamily="2" charset="2"/>
              <a:buChar char="v"/>
            </a:pPr>
            <a:r>
              <a:rPr lang="en-GB" sz="5400" dirty="0"/>
              <a:t>Example with </a:t>
            </a:r>
            <a:r>
              <a:rPr lang="en-GB" sz="4400" b="1" dirty="0">
                <a:solidFill>
                  <a:schemeClr val="accent1">
                    <a:lumMod val="75000"/>
                  </a:schemeClr>
                </a:solidFill>
                <a:latin typeface="Cascadia Mono" panose="020B0609020000020004" pitchFamily="49" charset="0"/>
                <a:cs typeface="Cascadia Mono" panose="020B0609020000020004" pitchFamily="49" charset="0"/>
              </a:rPr>
              <a:t>minute * 100 / 60: </a:t>
            </a:r>
            <a:r>
              <a:rPr lang="en-GB" sz="5400" dirty="0"/>
              <a:t>if </a:t>
            </a:r>
            <a:r>
              <a:rPr lang="en-GB" sz="4400" b="1" dirty="0">
                <a:solidFill>
                  <a:schemeClr val="accent1">
                    <a:lumMod val="75000"/>
                  </a:schemeClr>
                </a:solidFill>
                <a:latin typeface="Cascadia Mono" panose="020B0609020000020004" pitchFamily="49" charset="0"/>
                <a:cs typeface="Cascadia Mono" panose="020B0609020000020004" pitchFamily="49" charset="0"/>
              </a:rPr>
              <a:t>minute is 59, </a:t>
            </a:r>
            <a:r>
              <a:rPr lang="en-GB" sz="5400" dirty="0"/>
              <a:t>the </a:t>
            </a:r>
            <a:r>
              <a:rPr lang="en-GB" sz="4400" b="1" dirty="0">
                <a:solidFill>
                  <a:schemeClr val="accent1">
                    <a:lumMod val="75000"/>
                  </a:schemeClr>
                </a:solidFill>
                <a:latin typeface="Cascadia Mono" panose="020B0609020000020004" pitchFamily="49" charset="0"/>
                <a:cs typeface="Cascadia Mono" panose="020B0609020000020004" pitchFamily="49" charset="0"/>
              </a:rPr>
              <a:t>result is 98 (5900 / 60)</a:t>
            </a:r>
            <a:r>
              <a:rPr lang="en-GB" sz="5400" dirty="0"/>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9794563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Operators for strings:</a:t>
            </a:r>
          </a:p>
          <a:p>
            <a:pPr marL="685800" indent="-685800" rtl="0">
              <a:spcBef>
                <a:spcPts val="1200"/>
              </a:spcBef>
              <a:spcAft>
                <a:spcPts val="600"/>
              </a:spcAft>
              <a:buFont typeface="Arial" panose="020B0604020202020204" pitchFamily="34" charset="0"/>
              <a:buChar char="•"/>
            </a:pPr>
            <a:r>
              <a:rPr lang="en-GB" sz="5400" dirty="0"/>
              <a:t>Using Parentheses to Control Evaluation Order:</a:t>
            </a:r>
          </a:p>
          <a:p>
            <a:pPr marL="1314450" lvl="1" indent="-685800" rtl="0">
              <a:spcBef>
                <a:spcPts val="1200"/>
              </a:spcBef>
              <a:spcAft>
                <a:spcPts val="600"/>
              </a:spcAft>
              <a:buFont typeface="Wingdings" panose="05000000000000000000" pitchFamily="2" charset="2"/>
              <a:buChar char="q"/>
            </a:pPr>
            <a:r>
              <a:rPr lang="en-GB" sz="5400" dirty="0"/>
              <a:t>Parentheses can override the default order of operations, ensuring expressions inside them are evaluated first.</a:t>
            </a:r>
          </a:p>
          <a:p>
            <a:pPr marL="1314450" lvl="1" indent="-685800" rtl="0">
              <a:spcBef>
                <a:spcPts val="1200"/>
              </a:spcBef>
              <a:spcAft>
                <a:spcPts val="600"/>
              </a:spcAft>
              <a:buFont typeface="Wingdings" panose="05000000000000000000" pitchFamily="2" charset="2"/>
              <a:buChar char="q"/>
            </a:pPr>
            <a:r>
              <a:rPr lang="en-GB" sz="5400" dirty="0"/>
              <a:t>Examples to illustrate usage:</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(1 + 2) * 3 </a:t>
            </a:r>
            <a:r>
              <a:rPr lang="en-GB" sz="5400" dirty="0"/>
              <a:t>results in </a:t>
            </a:r>
            <a:r>
              <a:rPr lang="en-GB" sz="4400" b="1" dirty="0">
                <a:solidFill>
                  <a:schemeClr val="accent1">
                    <a:lumMod val="75000"/>
                  </a:schemeClr>
                </a:solidFill>
                <a:latin typeface="Cascadia Mono" panose="020B0609020000020004" pitchFamily="49" charset="0"/>
                <a:cs typeface="Cascadia Mono" panose="020B0609020000020004" pitchFamily="49" charset="0"/>
              </a:rPr>
              <a:t>9</a:t>
            </a:r>
            <a:r>
              <a:rPr lang="en-GB" sz="5400" dirty="0"/>
              <a:t>.</a:t>
            </a:r>
          </a:p>
          <a:p>
            <a:pPr marL="2114550" lvl="2" indent="-685800" rtl="0">
              <a:spcBef>
                <a:spcPts val="1200"/>
              </a:spcBef>
              <a:spcAft>
                <a:spcPts val="600"/>
              </a:spcAft>
              <a:buFont typeface="Wingdings" panose="05000000000000000000" pitchFamily="2" charset="2"/>
              <a:buChar char="v"/>
            </a:pPr>
            <a:r>
              <a:rPr lang="en-GB" sz="4400" b="1" dirty="0">
                <a:solidFill>
                  <a:schemeClr val="accent1">
                    <a:lumMod val="75000"/>
                  </a:schemeClr>
                </a:solidFill>
                <a:latin typeface="Cascadia Mono" panose="020B0609020000020004" pitchFamily="49" charset="0"/>
                <a:cs typeface="Cascadia Mono" panose="020B0609020000020004" pitchFamily="49" charset="0"/>
              </a:rPr>
              <a:t>(minute * 100) / 60 </a:t>
            </a:r>
            <a:r>
              <a:rPr lang="en-GB" sz="5400" dirty="0"/>
              <a:t>helps clarify the intended order but does not change the result.</a:t>
            </a:r>
          </a:p>
          <a:p>
            <a:pPr marL="1314450" lvl="1" indent="-685800" rtl="0">
              <a:spcBef>
                <a:spcPts val="1200"/>
              </a:spcBef>
              <a:spcAft>
                <a:spcPts val="600"/>
              </a:spcAft>
              <a:buFont typeface="Wingdings" panose="05000000000000000000" pitchFamily="2" charset="2"/>
              <a:buChar char="q"/>
            </a:pPr>
            <a:r>
              <a:rPr lang="en-GB" sz="5400" dirty="0"/>
              <a:t>Recommendation: Use parentheses for clarity if the order of operations is not immediately obvious.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2105562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Composition:</a:t>
            </a:r>
          </a:p>
          <a:p>
            <a:pPr marL="685800" indent="-685800" rtl="0">
              <a:spcBef>
                <a:spcPts val="1200"/>
              </a:spcBef>
              <a:spcAft>
                <a:spcPts val="600"/>
              </a:spcAft>
              <a:buFont typeface="Arial" panose="020B0604020202020204" pitchFamily="34" charset="0"/>
              <a:buChar char="•"/>
            </a:pPr>
            <a:r>
              <a:rPr lang="en-GB" sz="5400" dirty="0"/>
              <a:t>Introduction to Composition in Programming Languages</a:t>
            </a:r>
          </a:p>
          <a:p>
            <a:pPr marL="1314450" lvl="1" indent="-685800" rtl="0">
              <a:spcBef>
                <a:spcPts val="1200"/>
              </a:spcBef>
              <a:spcAft>
                <a:spcPts val="600"/>
              </a:spcAft>
              <a:buFont typeface="Wingdings" panose="05000000000000000000" pitchFamily="2" charset="2"/>
              <a:buChar char="q"/>
            </a:pPr>
            <a:r>
              <a:rPr lang="en-GB" sz="5400" dirty="0"/>
              <a:t>We have previously discussed the basic elements of programming: variables, expressions, and statements.</a:t>
            </a:r>
          </a:p>
          <a:p>
            <a:pPr marL="1314450" lvl="1" indent="-685800" rtl="0">
              <a:spcBef>
                <a:spcPts val="1200"/>
              </a:spcBef>
              <a:spcAft>
                <a:spcPts val="600"/>
              </a:spcAft>
              <a:buFont typeface="Wingdings" panose="05000000000000000000" pitchFamily="2" charset="2"/>
              <a:buChar char="q"/>
            </a:pPr>
            <a:r>
              <a:rPr lang="en-GB" sz="5400" dirty="0"/>
              <a:t>These elements have been considered in isolation, without exploring their integration.</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794051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Composition:</a:t>
            </a:r>
          </a:p>
          <a:p>
            <a:pPr marL="685800" indent="-685800" rtl="0">
              <a:spcBef>
                <a:spcPts val="1200"/>
              </a:spcBef>
              <a:spcAft>
                <a:spcPts val="600"/>
              </a:spcAft>
              <a:buFont typeface="Arial" panose="020B0604020202020204" pitchFamily="34" charset="0"/>
              <a:buChar char="•"/>
            </a:pPr>
            <a:r>
              <a:rPr lang="en-GB" sz="5400" dirty="0"/>
              <a:t>Combining Building Blocks in Programming</a:t>
            </a:r>
          </a:p>
          <a:p>
            <a:pPr marL="1314450" lvl="1" indent="-685800" rtl="0">
              <a:spcBef>
                <a:spcPts val="1200"/>
              </a:spcBef>
              <a:spcAft>
                <a:spcPts val="600"/>
              </a:spcAft>
              <a:buFont typeface="Wingdings" panose="05000000000000000000" pitchFamily="2" charset="2"/>
              <a:buChar char="q"/>
            </a:pPr>
            <a:r>
              <a:rPr lang="en-GB" sz="5400" dirty="0"/>
              <a:t>Programming languages excel in taking small, simple operations and combining them into more complex expressions.</a:t>
            </a:r>
          </a:p>
          <a:p>
            <a:pPr marL="1314450" lvl="1" indent="-685800" rtl="0">
              <a:spcBef>
                <a:spcPts val="1200"/>
              </a:spcBef>
              <a:spcAft>
                <a:spcPts val="600"/>
              </a:spcAft>
              <a:buFont typeface="Wingdings" panose="05000000000000000000" pitchFamily="2" charset="2"/>
              <a:buChar char="q"/>
            </a:pPr>
            <a:r>
              <a:rPr lang="en-GB" sz="5400" dirty="0"/>
              <a:t>Example of combining operations: Multiplying numbers and displaying results in one line:</a:t>
            </a:r>
          </a:p>
          <a:p>
            <a:pPr marL="2114550" lvl="2"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System.out.println(17 * 3);</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4188159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Composition:</a:t>
            </a:r>
          </a:p>
          <a:p>
            <a:pPr marL="685800" indent="-685800" rtl="0">
              <a:spcBef>
                <a:spcPts val="1200"/>
              </a:spcBef>
              <a:spcAft>
                <a:spcPts val="600"/>
              </a:spcAft>
              <a:buFont typeface="Arial" panose="020B0604020202020204" pitchFamily="34" charset="0"/>
              <a:buChar char="•"/>
            </a:pPr>
            <a:r>
              <a:rPr lang="en-GB" sz="5400" dirty="0"/>
              <a:t>Usage of Arithmetic Expressions</a:t>
            </a:r>
          </a:p>
          <a:p>
            <a:pPr marL="1314450" lvl="1" indent="-685800" rtl="0">
              <a:spcBef>
                <a:spcPts val="1200"/>
              </a:spcBef>
              <a:spcAft>
                <a:spcPts val="600"/>
              </a:spcAft>
              <a:buFont typeface="Wingdings" panose="05000000000000000000" pitchFamily="2" charset="2"/>
              <a:buChar char="q"/>
            </a:pPr>
            <a:r>
              <a:rPr lang="en-GB" sz="5400" dirty="0"/>
              <a:t>Arithmetic expressions can be embedded within print statements.</a:t>
            </a:r>
          </a:p>
          <a:p>
            <a:pPr marL="2114550" lvl="2"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System.out.println(hour * 60 + minute);</a:t>
            </a:r>
          </a:p>
          <a:p>
            <a:pPr marL="1314450" lvl="1" indent="-685800" rtl="0">
              <a:spcBef>
                <a:spcPts val="1200"/>
              </a:spcBef>
              <a:spcAft>
                <a:spcPts val="600"/>
              </a:spcAft>
              <a:buFont typeface="Wingdings" panose="05000000000000000000" pitchFamily="2" charset="2"/>
              <a:buChar char="q"/>
            </a:pPr>
            <a:r>
              <a:rPr lang="en-GB" sz="5400" dirty="0"/>
              <a:t>Expressions can also be used on the right side of an assignment to compute values:</a:t>
            </a:r>
          </a:p>
          <a:p>
            <a:pPr marL="2114550" lvl="2" indent="-685800" rtl="0">
              <a:spcBef>
                <a:spcPts val="1200"/>
              </a:spcBef>
              <a:spcAft>
                <a:spcPts val="600"/>
              </a:spcAft>
              <a:buFont typeface="Wingdings" panose="05000000000000000000" pitchFamily="2" charset="2"/>
              <a:buChar char="v"/>
            </a:pPr>
            <a:r>
              <a:rPr lang="fr-FR" sz="4100" b="1" dirty="0">
                <a:solidFill>
                  <a:schemeClr val="accent1">
                    <a:lumMod val="75000"/>
                  </a:schemeClr>
                </a:solidFill>
                <a:latin typeface="Cascadia Mono" panose="020B0609020000020004" pitchFamily="49" charset="0"/>
                <a:cs typeface="Cascadia Mono" panose="020B0609020000020004" pitchFamily="49" charset="0"/>
              </a:rPr>
              <a:t>int percentage;</a:t>
            </a:r>
          </a:p>
          <a:p>
            <a:pPr marL="2114550" lvl="2" indent="-685800" rtl="0">
              <a:spcBef>
                <a:spcPts val="1200"/>
              </a:spcBef>
              <a:spcAft>
                <a:spcPts val="600"/>
              </a:spcAft>
              <a:buFont typeface="Wingdings" panose="05000000000000000000" pitchFamily="2" charset="2"/>
              <a:buChar char="v"/>
            </a:pPr>
            <a:r>
              <a:rPr lang="fr-FR" sz="4100" b="1" dirty="0">
                <a:solidFill>
                  <a:schemeClr val="accent1">
                    <a:lumMod val="75000"/>
                  </a:schemeClr>
                </a:solidFill>
                <a:latin typeface="Cascadia Mono" panose="020B0609020000020004" pitchFamily="49" charset="0"/>
                <a:cs typeface="Cascadia Mono" panose="020B0609020000020004" pitchFamily="49" charset="0"/>
              </a:rPr>
              <a:t>percentage = (minute * 100) / 60;</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355796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fontScale="70000" lnSpcReduction="20000"/>
          </a:bodyPr>
          <a:lstStyle/>
          <a:p>
            <a:pPr algn="l"/>
            <a:r>
              <a:rPr lang="en-GB" sz="5400" b="1" dirty="0">
                <a:solidFill>
                  <a:srgbClr val="333333"/>
                </a:solidFill>
                <a:latin typeface="adobe-clean"/>
              </a:rPr>
              <a:t>OUTLINE</a:t>
            </a:r>
          </a:p>
          <a:p>
            <a:pPr algn="l"/>
            <a:endParaRPr lang="en-GB" sz="5400" b="1" dirty="0"/>
          </a:p>
          <a:p>
            <a:pPr marL="571500" indent="-571500" rtl="0">
              <a:spcBef>
                <a:spcPts val="1200"/>
              </a:spcBef>
              <a:spcAft>
                <a:spcPts val="600"/>
              </a:spcAft>
              <a:buFont typeface="Arial" panose="020B0604020202020204" pitchFamily="34" charset="0"/>
              <a:buChar char="•"/>
            </a:pPr>
            <a:r>
              <a:rPr lang="en-GB" sz="5400" dirty="0"/>
              <a:t>Variables and Operators</a:t>
            </a:r>
          </a:p>
          <a:p>
            <a:pPr marL="1314450" lvl="1" indent="-685800" rtl="0">
              <a:spcBef>
                <a:spcPts val="1200"/>
              </a:spcBef>
              <a:spcAft>
                <a:spcPts val="600"/>
              </a:spcAft>
              <a:buFont typeface="Wingdings" panose="05000000000000000000" pitchFamily="2" charset="2"/>
              <a:buChar char="q"/>
            </a:pPr>
            <a:r>
              <a:rPr lang="en-GB" sz="5400" dirty="0"/>
              <a:t>Declaring Variables</a:t>
            </a:r>
          </a:p>
          <a:p>
            <a:pPr marL="1314450" lvl="1" indent="-685800" rtl="0">
              <a:spcBef>
                <a:spcPts val="1200"/>
              </a:spcBef>
              <a:spcAft>
                <a:spcPts val="600"/>
              </a:spcAft>
              <a:buFont typeface="Wingdings" panose="05000000000000000000" pitchFamily="2" charset="2"/>
              <a:buChar char="q"/>
            </a:pPr>
            <a:r>
              <a:rPr lang="en-GB" sz="5400" dirty="0"/>
              <a:t>Assignment</a:t>
            </a:r>
          </a:p>
          <a:p>
            <a:pPr marL="1314450" lvl="1" indent="-685800" rtl="0">
              <a:spcBef>
                <a:spcPts val="1200"/>
              </a:spcBef>
              <a:spcAft>
                <a:spcPts val="600"/>
              </a:spcAft>
              <a:buFont typeface="Wingdings" panose="05000000000000000000" pitchFamily="2" charset="2"/>
              <a:buChar char="q"/>
            </a:pPr>
            <a:r>
              <a:rPr lang="en-GB" sz="5400" dirty="0"/>
              <a:t>State diagrams</a:t>
            </a:r>
          </a:p>
          <a:p>
            <a:pPr marL="1314450" lvl="1" indent="-685800" rtl="0">
              <a:spcBef>
                <a:spcPts val="1200"/>
              </a:spcBef>
              <a:spcAft>
                <a:spcPts val="600"/>
              </a:spcAft>
              <a:buFont typeface="Wingdings" panose="05000000000000000000" pitchFamily="2" charset="2"/>
              <a:buChar char="q"/>
            </a:pPr>
            <a:r>
              <a:rPr lang="en-GB" sz="5400" dirty="0"/>
              <a:t>Printing variables</a:t>
            </a:r>
          </a:p>
          <a:p>
            <a:pPr marL="1314450" lvl="1" indent="-685800" rtl="0">
              <a:spcBef>
                <a:spcPts val="1200"/>
              </a:spcBef>
              <a:spcAft>
                <a:spcPts val="600"/>
              </a:spcAft>
              <a:buFont typeface="Wingdings" panose="05000000000000000000" pitchFamily="2" charset="2"/>
              <a:buChar char="q"/>
            </a:pPr>
            <a:r>
              <a:rPr lang="en-GB" sz="5400" dirty="0"/>
              <a:t>Arithmetic operators</a:t>
            </a:r>
          </a:p>
          <a:p>
            <a:pPr marL="1314450" lvl="1" indent="-685800" rtl="0">
              <a:spcBef>
                <a:spcPts val="1200"/>
              </a:spcBef>
              <a:spcAft>
                <a:spcPts val="600"/>
              </a:spcAft>
              <a:buFont typeface="Wingdings" panose="05000000000000000000" pitchFamily="2" charset="2"/>
              <a:buChar char="q"/>
            </a:pPr>
            <a:r>
              <a:rPr lang="en-GB" sz="5400" dirty="0"/>
              <a:t>Floating-point numbers</a:t>
            </a:r>
          </a:p>
          <a:p>
            <a:pPr marL="1314450" lvl="1" indent="-685800" rtl="0">
              <a:spcBef>
                <a:spcPts val="1200"/>
              </a:spcBef>
              <a:spcAft>
                <a:spcPts val="600"/>
              </a:spcAft>
              <a:buFont typeface="Wingdings" panose="05000000000000000000" pitchFamily="2" charset="2"/>
              <a:buChar char="q"/>
            </a:pPr>
            <a:r>
              <a:rPr lang="en-GB" sz="5400" dirty="0"/>
              <a:t>Rounding errors</a:t>
            </a:r>
          </a:p>
          <a:p>
            <a:pPr marL="1314450" lvl="1" indent="-685800" rtl="0">
              <a:spcBef>
                <a:spcPts val="1200"/>
              </a:spcBef>
              <a:spcAft>
                <a:spcPts val="600"/>
              </a:spcAft>
              <a:buFont typeface="Wingdings" panose="05000000000000000000" pitchFamily="2" charset="2"/>
              <a:buChar char="q"/>
            </a:pPr>
            <a:r>
              <a:rPr lang="en-GB" sz="5400" dirty="0"/>
              <a:t>Operators for strings</a:t>
            </a:r>
          </a:p>
          <a:p>
            <a:pPr marL="1314450" lvl="1" indent="-685800" rtl="0">
              <a:spcBef>
                <a:spcPts val="1200"/>
              </a:spcBef>
              <a:spcAft>
                <a:spcPts val="600"/>
              </a:spcAft>
              <a:buFont typeface="Wingdings" panose="05000000000000000000" pitchFamily="2" charset="2"/>
              <a:buChar char="q"/>
            </a:pPr>
            <a:r>
              <a:rPr lang="en-GB" sz="5400" dirty="0"/>
              <a:t> Composition</a:t>
            </a:r>
          </a:p>
          <a:p>
            <a:pPr marL="1314450" lvl="1" indent="-685800" rtl="0">
              <a:spcBef>
                <a:spcPts val="1200"/>
              </a:spcBef>
              <a:spcAft>
                <a:spcPts val="600"/>
              </a:spcAft>
              <a:buFont typeface="Wingdings" panose="05000000000000000000" pitchFamily="2" charset="2"/>
              <a:buChar char="q"/>
            </a:pPr>
            <a:r>
              <a:rPr lang="en-ZA" sz="5400" dirty="0"/>
              <a:t>Types of errors</a:t>
            </a:r>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741307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ZA" sz="6000" b="1" dirty="0">
                <a:solidFill>
                  <a:srgbClr val="FF0000"/>
                </a:solidFill>
              </a:rPr>
              <a:t>Composition:</a:t>
            </a:r>
          </a:p>
          <a:p>
            <a:pPr marL="685800" indent="-685800" rtl="0">
              <a:spcBef>
                <a:spcPts val="1200"/>
              </a:spcBef>
              <a:spcAft>
                <a:spcPts val="600"/>
              </a:spcAft>
              <a:buFont typeface="Arial" panose="020B0604020202020204" pitchFamily="34" charset="0"/>
              <a:buChar char="•"/>
            </a:pPr>
            <a:r>
              <a:rPr lang="en-GB" sz="5400" dirty="0"/>
              <a:t>Rules for Assignment Statements</a:t>
            </a:r>
          </a:p>
          <a:p>
            <a:pPr marL="1314450" lvl="1" indent="-685800" rtl="0">
              <a:spcBef>
                <a:spcPts val="1200"/>
              </a:spcBef>
              <a:spcAft>
                <a:spcPts val="600"/>
              </a:spcAft>
              <a:buFont typeface="Wingdings" panose="05000000000000000000" pitchFamily="2" charset="2"/>
              <a:buChar char="q"/>
            </a:pPr>
            <a:r>
              <a:rPr lang="en-GB" sz="5400" dirty="0"/>
              <a:t>The left side of an assignment must always be a variable, which serves as the storage location.</a:t>
            </a:r>
          </a:p>
          <a:p>
            <a:pPr marL="1314450" lvl="1" indent="-685800" rtl="0">
              <a:spcBef>
                <a:spcPts val="1200"/>
              </a:spcBef>
              <a:spcAft>
                <a:spcPts val="600"/>
              </a:spcAft>
              <a:buFont typeface="Wingdings" panose="05000000000000000000" pitchFamily="2" charset="2"/>
              <a:buChar char="q"/>
            </a:pPr>
            <a:r>
              <a:rPr lang="en-GB" sz="5400" dirty="0"/>
              <a:t>Examples</a:t>
            </a:r>
          </a:p>
          <a:p>
            <a:pPr marL="2114550" lvl="2" indent="-685800" rtl="0">
              <a:spcBef>
                <a:spcPts val="1200"/>
              </a:spcBef>
              <a:spcAft>
                <a:spcPts val="600"/>
              </a:spcAft>
              <a:buFont typeface="Wingdings" panose="05000000000000000000" pitchFamily="2" charset="2"/>
              <a:buChar char="q"/>
            </a:pPr>
            <a:r>
              <a:rPr lang="en-GB" sz="5400" dirty="0"/>
              <a:t>Correct usage:</a:t>
            </a:r>
          </a:p>
          <a:p>
            <a:pPr marL="3009900" lvl="3" indent="-685800" rtl="0">
              <a:spcBef>
                <a:spcPts val="1200"/>
              </a:spcBef>
              <a:spcAft>
                <a:spcPts val="600"/>
              </a:spcAft>
              <a:buFont typeface="Wingdings" panose="05000000000000000000" pitchFamily="2" charset="2"/>
              <a:buChar char="v"/>
            </a:pPr>
            <a:r>
              <a:rPr lang="en-GB" sz="4100" b="1" dirty="0">
                <a:solidFill>
                  <a:schemeClr val="accent1">
                    <a:lumMod val="75000"/>
                  </a:schemeClr>
                </a:solidFill>
                <a:latin typeface="Cascadia Mono" panose="020B0609020000020004" pitchFamily="49" charset="0"/>
                <a:cs typeface="Cascadia Mono" panose="020B0609020000020004" pitchFamily="49" charset="0"/>
              </a:rPr>
              <a:t>hour = minute + 1;;</a:t>
            </a:r>
          </a:p>
          <a:p>
            <a:pPr marL="2114550" lvl="2" indent="-685800" rtl="0">
              <a:spcBef>
                <a:spcPts val="1200"/>
              </a:spcBef>
              <a:spcAft>
                <a:spcPts val="600"/>
              </a:spcAft>
              <a:buFont typeface="Wingdings" panose="05000000000000000000" pitchFamily="2" charset="2"/>
              <a:buChar char="q"/>
            </a:pPr>
            <a:r>
              <a:rPr lang="en-GB" sz="5400" dirty="0"/>
              <a:t>Incorrect usage (leads to a compiler error):</a:t>
            </a:r>
          </a:p>
          <a:p>
            <a:pPr marL="3009900" lvl="3" indent="-685800" rtl="0">
              <a:spcBef>
                <a:spcPts val="1200"/>
              </a:spcBef>
              <a:spcAft>
                <a:spcPts val="600"/>
              </a:spcAft>
              <a:buFont typeface="Wingdings" panose="05000000000000000000" pitchFamily="2" charset="2"/>
              <a:buChar char="v"/>
            </a:pPr>
            <a:r>
              <a:rPr lang="fr-FR" sz="4100" b="1" dirty="0">
                <a:solidFill>
                  <a:schemeClr val="accent1">
                    <a:lumMod val="75000"/>
                  </a:schemeClr>
                </a:solidFill>
                <a:latin typeface="Cascadia Mono" panose="020B0609020000020004" pitchFamily="49" charset="0"/>
                <a:cs typeface="Cascadia Mono" panose="020B0609020000020004" pitchFamily="49" charset="0"/>
              </a:rPr>
              <a:t>minute + 1 = hour;</a:t>
            </a:r>
          </a:p>
          <a:p>
            <a:pPr marL="1314450" lvl="1" indent="-685800" rtl="0">
              <a:spcBef>
                <a:spcPts val="1200"/>
              </a:spcBef>
              <a:spcAft>
                <a:spcPts val="600"/>
              </a:spcAft>
              <a:buFont typeface="Wingdings" panose="05000000000000000000" pitchFamily="2" charset="2"/>
              <a:buChar char="q"/>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178500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Composition:</a:t>
            </a:r>
          </a:p>
          <a:p>
            <a:pPr marL="685800" indent="-685800" rtl="0">
              <a:spcBef>
                <a:spcPts val="1200"/>
              </a:spcBef>
              <a:spcAft>
                <a:spcPts val="600"/>
              </a:spcAft>
              <a:buFont typeface="Arial" panose="020B0604020202020204" pitchFamily="34" charset="0"/>
              <a:buChar char="•"/>
            </a:pPr>
            <a:r>
              <a:rPr lang="en-GB" sz="5400" dirty="0"/>
              <a:t>Importance of Composing Operations</a:t>
            </a:r>
          </a:p>
          <a:p>
            <a:pPr marL="1314450" lvl="1" indent="-685800" rtl="0">
              <a:spcBef>
                <a:spcPts val="1200"/>
              </a:spcBef>
              <a:spcAft>
                <a:spcPts val="600"/>
              </a:spcAft>
              <a:buFont typeface="Wingdings" panose="05000000000000000000" pitchFamily="2" charset="2"/>
              <a:buChar char="q"/>
            </a:pPr>
            <a:r>
              <a:rPr lang="en-GB" sz="5400" dirty="0"/>
              <a:t>While simple now, composing operations becomes crucial for writing complex computations efficiently.</a:t>
            </a:r>
          </a:p>
          <a:p>
            <a:pPr marL="1314450" lvl="1" indent="-685800" rtl="0">
              <a:spcBef>
                <a:spcPts val="1200"/>
              </a:spcBef>
              <a:spcAft>
                <a:spcPts val="600"/>
              </a:spcAft>
              <a:buFont typeface="Wingdings" panose="05000000000000000000" pitchFamily="2" charset="2"/>
              <a:buChar char="q"/>
            </a:pPr>
            <a:r>
              <a:rPr lang="en-GB" sz="5400" dirty="0"/>
              <a:t>Caution is advised as large, intricate expressions can be challenging to understand and debug.</a:t>
            </a:r>
          </a:p>
          <a:p>
            <a:pPr lvl="1" indent="0" rtl="0">
              <a:spcBef>
                <a:spcPts val="1200"/>
              </a:spcBef>
              <a:spcAft>
                <a:spcPts val="600"/>
              </a:spcAft>
              <a:buNone/>
            </a:pP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5616880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Types of Errors:</a:t>
            </a:r>
          </a:p>
          <a:p>
            <a:pPr marL="685800" indent="-685800" rtl="0">
              <a:spcBef>
                <a:spcPts val="1200"/>
              </a:spcBef>
              <a:spcAft>
                <a:spcPts val="600"/>
              </a:spcAft>
              <a:buFont typeface="Arial" panose="020B0604020202020204" pitchFamily="34" charset="0"/>
              <a:buChar char="•"/>
            </a:pPr>
            <a:r>
              <a:rPr lang="en-GB" sz="5400" dirty="0"/>
              <a:t>There are three kinds of errors that can occur in a program: compile-time errors, run-time errors, and logic errors. Understanding these distinctions is crucial for efficient debugging.</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883002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20000"/>
          </a:bodyPr>
          <a:lstStyle/>
          <a:p>
            <a:pPr rtl="0">
              <a:spcBef>
                <a:spcPts val="1200"/>
              </a:spcBef>
              <a:spcAft>
                <a:spcPts val="600"/>
              </a:spcAft>
            </a:pPr>
            <a:r>
              <a:rPr lang="en-ZA" sz="6000" b="1" dirty="0">
                <a:solidFill>
                  <a:srgbClr val="FF0000"/>
                </a:solidFill>
              </a:rPr>
              <a:t>Types of Errors:</a:t>
            </a:r>
          </a:p>
          <a:p>
            <a:pPr marL="685800" indent="-685800" rtl="0">
              <a:spcBef>
                <a:spcPts val="1200"/>
              </a:spcBef>
              <a:spcAft>
                <a:spcPts val="600"/>
              </a:spcAft>
              <a:buFont typeface="Arial" panose="020B0604020202020204" pitchFamily="34" charset="0"/>
              <a:buChar char="•"/>
            </a:pPr>
            <a:r>
              <a:rPr lang="en-GB" sz="5400" dirty="0"/>
              <a:t>Compile-time Errors:</a:t>
            </a:r>
          </a:p>
          <a:p>
            <a:pPr marL="1314450" lvl="1" indent="-685800" rtl="0">
              <a:spcBef>
                <a:spcPts val="1200"/>
              </a:spcBef>
              <a:spcAft>
                <a:spcPts val="600"/>
              </a:spcAft>
              <a:buFont typeface="Wingdings" panose="05000000000000000000" pitchFamily="2" charset="2"/>
              <a:buChar char="q"/>
            </a:pPr>
            <a:r>
              <a:rPr lang="en-GB" sz="5400" dirty="0"/>
              <a:t>Occur when the syntax rules of the Java language are violated, such as mismatched parentheses or missing braces.</a:t>
            </a:r>
          </a:p>
          <a:p>
            <a:pPr marL="1314450" lvl="1" indent="-685800" rtl="0">
              <a:spcBef>
                <a:spcPts val="1200"/>
              </a:spcBef>
              <a:spcAft>
                <a:spcPts val="600"/>
              </a:spcAft>
              <a:buFont typeface="Wingdings" panose="05000000000000000000" pitchFamily="2" charset="2"/>
              <a:buChar char="q"/>
            </a:pPr>
            <a:r>
              <a:rPr lang="en-GB" sz="5400" dirty="0"/>
              <a:t>Example: Omitting a semicolon at the end of a statement might produce an error message like </a:t>
            </a:r>
            <a:r>
              <a:rPr lang="en-GB" sz="4400" b="1" dirty="0">
                <a:solidFill>
                  <a:schemeClr val="accent1">
                    <a:lumMod val="75000"/>
                  </a:schemeClr>
                </a:solidFill>
                <a:latin typeface="Cascadia Mono" panose="020B0609020000020004" pitchFamily="49" charset="0"/>
                <a:cs typeface="Cascadia Mono" panose="020B0609020000020004" pitchFamily="49" charset="0"/>
              </a:rPr>
              <a:t>"Error: ';' </a:t>
            </a:r>
            <a:r>
              <a:rPr lang="en-GB" sz="5400" dirty="0"/>
              <a:t>expected" from the compiler.</a:t>
            </a:r>
          </a:p>
          <a:p>
            <a:pPr marL="1314450" lvl="1" indent="-685800" rtl="0">
              <a:spcBef>
                <a:spcPts val="1200"/>
              </a:spcBef>
              <a:spcAft>
                <a:spcPts val="600"/>
              </a:spcAft>
              <a:buFont typeface="Wingdings" panose="05000000000000000000" pitchFamily="2" charset="2"/>
              <a:buChar char="q"/>
            </a:pPr>
            <a:r>
              <a:rPr lang="en-GB" sz="5400" dirty="0"/>
              <a:t>Compiler error messages indicate where in the program the error occurred, although they may not always pinpoint the exact location or provide a clear description of the issue.</a:t>
            </a:r>
          </a:p>
          <a:p>
            <a:pPr marL="1314450" lvl="1" indent="-685800" rtl="0">
              <a:spcBef>
                <a:spcPts val="1200"/>
              </a:spcBef>
              <a:spcAft>
                <a:spcPts val="600"/>
              </a:spcAft>
              <a:buFont typeface="Wingdings" panose="05000000000000000000" pitchFamily="2" charset="2"/>
              <a:buChar char="q"/>
            </a:pPr>
            <a:r>
              <a:rPr lang="en-GB" sz="5400" dirty="0"/>
              <a:t>As programming skills develop, the frequency and time spent resolving compile-time errors typically decrease..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067394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Types of Errors:</a:t>
            </a:r>
          </a:p>
          <a:p>
            <a:pPr marL="685800" indent="-685800" rtl="0">
              <a:spcBef>
                <a:spcPts val="1200"/>
              </a:spcBef>
              <a:spcAft>
                <a:spcPts val="600"/>
              </a:spcAft>
              <a:buFont typeface="Arial" panose="020B0604020202020204" pitchFamily="34" charset="0"/>
              <a:buChar char="•"/>
            </a:pPr>
            <a:r>
              <a:rPr lang="en-GB" sz="5400" dirty="0"/>
              <a:t>Run-time Errors:</a:t>
            </a:r>
          </a:p>
          <a:p>
            <a:pPr marL="1314450" lvl="1" indent="-685800" rtl="0">
              <a:spcBef>
                <a:spcPts val="1200"/>
              </a:spcBef>
              <a:spcAft>
                <a:spcPts val="600"/>
              </a:spcAft>
              <a:buFont typeface="Arial" panose="020B0604020202020204" pitchFamily="34" charset="0"/>
              <a:buChar char="•"/>
            </a:pPr>
            <a:r>
              <a:rPr lang="en-GB" sz="5400" dirty="0"/>
              <a:t>Occur during the execution of a program, when the interpreter is running byte code and encounters a problem.</a:t>
            </a:r>
          </a:p>
          <a:p>
            <a:pPr marL="1314450" lvl="1" indent="-685800" rtl="0">
              <a:spcBef>
                <a:spcPts val="1200"/>
              </a:spcBef>
              <a:spcAft>
                <a:spcPts val="600"/>
              </a:spcAft>
              <a:buFont typeface="Arial" panose="020B0604020202020204" pitchFamily="34" charset="0"/>
              <a:buChar char="•"/>
            </a:pPr>
            <a:r>
              <a:rPr lang="en-GB" sz="5400" dirty="0"/>
              <a:t>Also known as </a:t>
            </a:r>
            <a:r>
              <a:rPr lang="en-GB" sz="4400" b="1" dirty="0">
                <a:solidFill>
                  <a:schemeClr val="accent1">
                    <a:lumMod val="75000"/>
                  </a:schemeClr>
                </a:solidFill>
                <a:latin typeface="Cascadia Mono" panose="020B0609020000020004" pitchFamily="49" charset="0"/>
                <a:cs typeface="Cascadia Mono" panose="020B0609020000020004" pitchFamily="49" charset="0"/>
              </a:rPr>
              <a:t>"exceptions," </a:t>
            </a:r>
            <a:r>
              <a:rPr lang="en-GB" sz="5400" dirty="0"/>
              <a:t>these errors indicate that something unexpected has occurred.</a:t>
            </a:r>
          </a:p>
          <a:p>
            <a:pPr marL="1314450" lvl="1" indent="-685800" rtl="0">
              <a:spcBef>
                <a:spcPts val="1200"/>
              </a:spcBef>
              <a:spcAft>
                <a:spcPts val="600"/>
              </a:spcAft>
              <a:buFont typeface="Arial" panose="020B0604020202020204" pitchFamily="34" charset="0"/>
              <a:buChar char="•"/>
            </a:pPr>
            <a:r>
              <a:rPr lang="en-GB" sz="5400" dirty="0"/>
              <a:t>Example: Dividing by zero would result in a message like </a:t>
            </a:r>
            <a:r>
              <a:rPr lang="en-GB" sz="4400" b="1" dirty="0">
                <a:solidFill>
                  <a:schemeClr val="accent1">
                    <a:lumMod val="75000"/>
                  </a:schemeClr>
                </a:solidFill>
                <a:latin typeface="Cascadia Mono" panose="020B0609020000020004" pitchFamily="49" charset="0"/>
                <a:cs typeface="Cascadia Mono" panose="020B0609020000020004" pitchFamily="49" charset="0"/>
              </a:rPr>
              <a:t>"Exception in thread 'main' </a:t>
            </a:r>
            <a:r>
              <a:rPr lang="en-GB" sz="4400" b="1" dirty="0" err="1">
                <a:solidFill>
                  <a:schemeClr val="accent1">
                    <a:lumMod val="75000"/>
                  </a:schemeClr>
                </a:solidFill>
                <a:latin typeface="Cascadia Mono" panose="020B0609020000020004" pitchFamily="49" charset="0"/>
                <a:cs typeface="Cascadia Mono" panose="020B0609020000020004" pitchFamily="49" charset="0"/>
              </a:rPr>
              <a:t>java.lang.ArithmeticException</a:t>
            </a:r>
            <a:r>
              <a:rPr lang="en-GB" sz="4400" b="1" dirty="0">
                <a:solidFill>
                  <a:schemeClr val="accent1">
                    <a:lumMod val="75000"/>
                  </a:schemeClr>
                </a:solidFill>
                <a:latin typeface="Cascadia Mono" panose="020B0609020000020004" pitchFamily="49" charset="0"/>
                <a:cs typeface="Cascadia Mono" panose="020B0609020000020004" pitchFamily="49" charset="0"/>
              </a:rPr>
              <a:t>: / by zero".</a:t>
            </a:r>
          </a:p>
          <a:p>
            <a:pPr marL="1314450" lvl="1" indent="-685800" rtl="0">
              <a:spcBef>
                <a:spcPts val="1200"/>
              </a:spcBef>
              <a:spcAft>
                <a:spcPts val="600"/>
              </a:spcAft>
              <a:buFont typeface="Arial" panose="020B0604020202020204" pitchFamily="34" charset="0"/>
              <a:buChar char="•"/>
            </a:pPr>
            <a:r>
              <a:rPr lang="en-GB" sz="5400" dirty="0"/>
              <a:t>Error messages from run-time errors provide details about the exception, the method and file where it occurred, and can be integral to debugging despite sometimes containing extraneous information.</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805553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20000"/>
          </a:bodyPr>
          <a:lstStyle/>
          <a:p>
            <a:pPr rtl="0">
              <a:spcBef>
                <a:spcPts val="1200"/>
              </a:spcBef>
              <a:spcAft>
                <a:spcPts val="600"/>
              </a:spcAft>
            </a:pPr>
            <a:r>
              <a:rPr lang="en-ZA" sz="6000" b="1" dirty="0">
                <a:solidFill>
                  <a:srgbClr val="FF0000"/>
                </a:solidFill>
              </a:rPr>
              <a:t>Types of Errors:</a:t>
            </a:r>
          </a:p>
          <a:p>
            <a:pPr marL="685800" indent="-685800" rtl="0">
              <a:spcBef>
                <a:spcPts val="1200"/>
              </a:spcBef>
              <a:spcAft>
                <a:spcPts val="600"/>
              </a:spcAft>
              <a:buFont typeface="Arial" panose="020B0604020202020204" pitchFamily="34" charset="0"/>
              <a:buChar char="•"/>
            </a:pPr>
            <a:r>
              <a:rPr lang="en-GB" sz="5400" dirty="0"/>
              <a:t>Logic Errors:</a:t>
            </a:r>
          </a:p>
          <a:p>
            <a:pPr marL="1314450" lvl="1" indent="-685800" rtl="0">
              <a:spcBef>
                <a:spcPts val="1200"/>
              </a:spcBef>
              <a:spcAft>
                <a:spcPts val="600"/>
              </a:spcAft>
              <a:buFont typeface="Wingdings" panose="05000000000000000000" pitchFamily="2" charset="2"/>
              <a:buChar char="q"/>
            </a:pPr>
            <a:r>
              <a:rPr lang="en-GB" sz="5400" dirty="0"/>
              <a:t>Occur when a program compiles and runs but does not perform the intended function correctly. These errors result from flaws in the program's logic.</a:t>
            </a:r>
          </a:p>
          <a:p>
            <a:pPr marL="1314450" lvl="1" indent="-685800" rtl="0">
              <a:spcBef>
                <a:spcPts val="1200"/>
              </a:spcBef>
              <a:spcAft>
                <a:spcPts val="600"/>
              </a:spcAft>
              <a:buFont typeface="Wingdings" panose="05000000000000000000" pitchFamily="2" charset="2"/>
              <a:buChar char="q"/>
            </a:pPr>
            <a:r>
              <a:rPr lang="en-GB" sz="5400" dirty="0"/>
              <a:t>Example: A </a:t>
            </a:r>
            <a:r>
              <a:rPr lang="en-GB" sz="4400" b="1" dirty="0">
                <a:solidFill>
                  <a:schemeClr val="accent1">
                    <a:lumMod val="75000"/>
                  </a:schemeClr>
                </a:solidFill>
                <a:latin typeface="Cascadia Mono" panose="020B0609020000020004" pitchFamily="49" charset="0"/>
                <a:cs typeface="Cascadia Mono" panose="020B0609020000020004" pitchFamily="49" charset="0"/>
              </a:rPr>
              <a:t>"hello world" </a:t>
            </a:r>
            <a:r>
              <a:rPr lang="en-GB" sz="5400" dirty="0"/>
              <a:t>program that improperly formats output due to using </a:t>
            </a:r>
            <a:r>
              <a:rPr lang="en-GB" sz="4400" b="1" dirty="0" err="1">
                <a:solidFill>
                  <a:schemeClr val="accent1">
                    <a:lumMod val="75000"/>
                  </a:schemeClr>
                </a:solidFill>
                <a:latin typeface="Cascadia Mono" panose="020B0609020000020004" pitchFamily="49" charset="0"/>
                <a:cs typeface="Cascadia Mono" panose="020B0609020000020004" pitchFamily="49" charset="0"/>
              </a:rPr>
              <a:t>println</a:t>
            </a:r>
            <a:r>
              <a:rPr lang="en-GB" sz="4400" b="1" dirty="0">
                <a:solidFill>
                  <a:schemeClr val="accent1">
                    <a:lumMod val="75000"/>
                  </a:schemeClr>
                </a:solidFill>
                <a:latin typeface="Cascadia Mono" panose="020B0609020000020004" pitchFamily="49" charset="0"/>
                <a:cs typeface="Cascadia Mono" panose="020B0609020000020004" pitchFamily="49" charset="0"/>
              </a:rPr>
              <a:t> </a:t>
            </a:r>
            <a:r>
              <a:rPr lang="en-GB" sz="5400" dirty="0"/>
              <a:t>instead of </a:t>
            </a:r>
            <a:r>
              <a:rPr lang="en-GB" sz="4400" b="1" dirty="0">
                <a:solidFill>
                  <a:schemeClr val="accent1">
                    <a:lumMod val="75000"/>
                  </a:schemeClr>
                </a:solidFill>
                <a:latin typeface="Cascadia Mono" panose="020B0609020000020004" pitchFamily="49" charset="0"/>
                <a:cs typeface="Cascadia Mono" panose="020B0609020000020004" pitchFamily="49" charset="0"/>
              </a:rPr>
              <a:t>print </a:t>
            </a:r>
            <a:r>
              <a:rPr lang="en-GB" sz="5400" dirty="0"/>
              <a:t>for </a:t>
            </a:r>
            <a:r>
              <a:rPr lang="en-GB" sz="4400" b="1" dirty="0">
                <a:solidFill>
                  <a:schemeClr val="accent1">
                    <a:lumMod val="75000"/>
                  </a:schemeClr>
                </a:solidFill>
                <a:latin typeface="Cascadia Mono" panose="020B0609020000020004" pitchFamily="49" charset="0"/>
                <a:cs typeface="Cascadia Mono" panose="020B0609020000020004" pitchFamily="49" charset="0"/>
              </a:rPr>
              <a:t>string concatenation</a:t>
            </a:r>
            <a:r>
              <a:rPr lang="en-GB" sz="5400" dirty="0"/>
              <a:t>.</a:t>
            </a:r>
          </a:p>
          <a:p>
            <a:pPr marL="1314450" lvl="1" indent="-685800" rtl="0">
              <a:spcBef>
                <a:spcPts val="1200"/>
              </a:spcBef>
              <a:spcAft>
                <a:spcPts val="600"/>
              </a:spcAft>
              <a:buFont typeface="Wingdings" panose="05000000000000000000" pitchFamily="2" charset="2"/>
              <a:buChar char="q"/>
            </a:pPr>
            <a:r>
              <a:rPr lang="en-GB" sz="5400" dirty="0"/>
              <a:t>Logic errors can be the most challenging to diagnose because they require </a:t>
            </a:r>
            <a:r>
              <a:rPr lang="en-GB" sz="5400" dirty="0" err="1"/>
              <a:t>analyzing</a:t>
            </a:r>
            <a:r>
              <a:rPr lang="en-GB" sz="5400" dirty="0"/>
              <a:t> the output and determining why it does not meet expectations.</a:t>
            </a:r>
          </a:p>
          <a:p>
            <a:pPr marL="685800" indent="-685800" rtl="0">
              <a:spcBef>
                <a:spcPts val="1200"/>
              </a:spcBef>
              <a:spcAft>
                <a:spcPts val="600"/>
              </a:spcAft>
              <a:buFont typeface="Arial" panose="020B0604020202020204" pitchFamily="34" charset="0"/>
              <a:buChar char="•"/>
            </a:pPr>
            <a:r>
              <a:rPr lang="en-GB" sz="5400" dirty="0"/>
              <a:t>Each type of error requires a different approach to identify and resolve. Familiarity with these errors and effective use of debugging strategies can significantly enhance programming proficiency.</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89492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GB" dirty="0"/>
              <a:t>Exercises</a:t>
            </a: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235455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77500" lnSpcReduction="20000"/>
          </a:bodyPr>
          <a:lstStyle/>
          <a:p>
            <a:pPr rtl="0">
              <a:spcBef>
                <a:spcPts val="1200"/>
              </a:spcBef>
              <a:spcAft>
                <a:spcPts val="600"/>
              </a:spcAft>
            </a:pPr>
            <a:r>
              <a:rPr lang="en-ZA" sz="6000" b="1" dirty="0">
                <a:solidFill>
                  <a:srgbClr val="FF0000"/>
                </a:solidFill>
              </a:rPr>
              <a:t>Exercises:</a:t>
            </a:r>
          </a:p>
          <a:p>
            <a:pPr marL="685800" indent="-685800" rtl="0">
              <a:spcBef>
                <a:spcPts val="1200"/>
              </a:spcBef>
              <a:spcAft>
                <a:spcPts val="600"/>
              </a:spcAft>
              <a:buFont typeface="Arial" panose="020B0604020202020204" pitchFamily="34" charset="0"/>
              <a:buChar char="•"/>
            </a:pPr>
            <a:r>
              <a:rPr lang="en-GB" sz="5400" dirty="0"/>
              <a:t>The point of this exercise is to (1) use some of the arithmetic operators, and (2) start thinking about compound entities (like time of day) that are represented with multiple values.</a:t>
            </a:r>
          </a:p>
          <a:p>
            <a:pPr marL="914400" indent="-914400" rtl="0">
              <a:spcBef>
                <a:spcPts val="1200"/>
              </a:spcBef>
              <a:spcAft>
                <a:spcPts val="600"/>
              </a:spcAft>
              <a:buFont typeface="+mj-lt"/>
              <a:buAutoNum type="arabicPeriod"/>
            </a:pPr>
            <a:r>
              <a:rPr lang="en-GB" sz="5400" dirty="0"/>
              <a:t>Create a new program called Time.java. From now on, we won’t remind you to start with a small, working program, but you should.</a:t>
            </a:r>
          </a:p>
          <a:p>
            <a:pPr marL="914400" indent="-914400" rtl="0">
              <a:spcBef>
                <a:spcPts val="1200"/>
              </a:spcBef>
              <a:spcAft>
                <a:spcPts val="600"/>
              </a:spcAft>
              <a:buFont typeface="+mj-lt"/>
              <a:buAutoNum type="arabicPeriod"/>
            </a:pPr>
            <a:r>
              <a:rPr lang="en-GB" sz="5400" dirty="0"/>
              <a:t>Create variables named hour, minute, and second. Assign values that are roughly the current time. Use a 24-hour clock so that at 2pm the value of hour is 14.</a:t>
            </a:r>
          </a:p>
          <a:p>
            <a:pPr marL="914400" indent="-914400" rtl="0">
              <a:spcBef>
                <a:spcPts val="1200"/>
              </a:spcBef>
              <a:spcAft>
                <a:spcPts val="600"/>
              </a:spcAft>
              <a:buFont typeface="+mj-lt"/>
              <a:buAutoNum type="arabicPeriod"/>
            </a:pPr>
            <a:r>
              <a:rPr lang="en-GB" sz="5400" dirty="0"/>
              <a:t>Make the program calculate and display the number of seconds since midnight.</a:t>
            </a:r>
          </a:p>
          <a:p>
            <a:pPr marL="914400" indent="-914400" rtl="0">
              <a:spcBef>
                <a:spcPts val="1200"/>
              </a:spcBef>
              <a:spcAft>
                <a:spcPts val="600"/>
              </a:spcAft>
              <a:buFont typeface="+mj-lt"/>
              <a:buAutoNum type="arabicPeriod"/>
            </a:pPr>
            <a:r>
              <a:rPr lang="en-GB" sz="5400" dirty="0"/>
              <a:t>Calculate and display the number of seconds remaining in the day.</a:t>
            </a:r>
          </a:p>
          <a:p>
            <a:pPr marL="914400" indent="-914400" rtl="0">
              <a:spcBef>
                <a:spcPts val="1200"/>
              </a:spcBef>
              <a:spcAft>
                <a:spcPts val="600"/>
              </a:spcAft>
              <a:buFont typeface="+mj-lt"/>
              <a:buAutoNum type="arabicPeriod"/>
            </a:pPr>
            <a:r>
              <a:rPr lang="en-GB" sz="5400" dirty="0"/>
              <a:t>Calculate and display the percentage of the day that has passed. You might run into problems when computing percentages with integers, so consider using floating-point.</a:t>
            </a:r>
          </a:p>
          <a:p>
            <a:pPr marL="914400" indent="-914400" rtl="0">
              <a:spcBef>
                <a:spcPts val="1200"/>
              </a:spcBef>
              <a:spcAft>
                <a:spcPts val="600"/>
              </a:spcAft>
              <a:buFont typeface="+mj-lt"/>
              <a:buAutoNum type="arabicPeriod"/>
            </a:pPr>
            <a:r>
              <a:rPr lang="en-GB" sz="5400" dirty="0"/>
              <a:t>Change the values of hour, minute, and second to reflect the current time. Then write code to compute the elapsed time since you started working on this exercise.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3028948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Datatypes , 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US" sz="5400" dirty="0">
                <a:solidFill>
                  <a:srgbClr val="FF0000"/>
                </a:solidFill>
              </a:rPr>
              <a:t>Category of Data Types </a:t>
            </a:r>
            <a:endParaRPr lang="en-GB" sz="5400"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pic>
        <p:nvPicPr>
          <p:cNvPr id="2" name="Content Placeholder 3">
            <a:extLst>
              <a:ext uri="{FF2B5EF4-FFF2-40B4-BE49-F238E27FC236}">
                <a16:creationId xmlns:a16="http://schemas.microsoft.com/office/drawing/2014/main" id="{AFE211F0-FE4B-F1FC-A980-862C96774CDB}"/>
              </a:ext>
            </a:extLst>
          </p:cNvPr>
          <p:cNvPicPr>
            <a:picLocks noGrp="1"/>
          </p:cNvPicPr>
          <p:nvPr/>
        </p:nvPicPr>
        <p:blipFill>
          <a:blip r:embed="rId4" cstate="print"/>
          <a:stretch>
            <a:fillRect/>
          </a:stretch>
        </p:blipFill>
        <p:spPr>
          <a:xfrm>
            <a:off x="5000801" y="4390987"/>
            <a:ext cx="12420600" cy="8576868"/>
          </a:xfrm>
          <a:prstGeom prst="rect">
            <a:avLst/>
          </a:prstGeom>
        </p:spPr>
      </p:pic>
    </p:spTree>
    <p:extLst>
      <p:ext uri="{BB962C8B-B14F-4D97-AF65-F5344CB8AC3E}">
        <p14:creationId xmlns:p14="http://schemas.microsoft.com/office/powerpoint/2010/main" val="9757990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D2AA995-5B15-CFDC-BE8F-E408E067A62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926A27-912B-35F5-5308-C9A2081D96BA}"/>
              </a:ext>
            </a:extLst>
          </p:cNvPr>
          <p:cNvSpPr>
            <a:spLocks noGrp="1"/>
          </p:cNvSpPr>
          <p:nvPr>
            <p:ph type="title"/>
          </p:nvPr>
        </p:nvSpPr>
        <p:spPr/>
        <p:txBody>
          <a:bodyPr>
            <a:normAutofit/>
          </a:bodyPr>
          <a:lstStyle/>
          <a:p>
            <a:pPr algn="l" fontAlgn="base"/>
            <a:r>
              <a:rPr lang="en-GB" sz="5400" dirty="0">
                <a:solidFill>
                  <a:schemeClr val="tx1"/>
                </a:solidFill>
              </a:rPr>
              <a:t>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54DF678D-EBC3-7357-EA0F-5F58AB61FADF}"/>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US" sz="5400" dirty="0">
                <a:solidFill>
                  <a:srgbClr val="FF0000"/>
                </a:solidFill>
              </a:rPr>
              <a:t>Data Types with default value and memory</a:t>
            </a:r>
            <a:endParaRPr lang="en-GB" sz="5400" dirty="0">
              <a:solidFill>
                <a:srgbClr val="FF0000"/>
              </a:solidFill>
            </a:endParaRPr>
          </a:p>
        </p:txBody>
      </p:sp>
      <p:sp>
        <p:nvSpPr>
          <p:cNvPr id="7" name="Title 1">
            <a:extLst>
              <a:ext uri="{FF2B5EF4-FFF2-40B4-BE49-F238E27FC236}">
                <a16:creationId xmlns:a16="http://schemas.microsoft.com/office/drawing/2014/main" id="{76A0B26C-2E77-8D67-2C83-9854B680FB5B}"/>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20D7AD94-8726-8AC7-8375-E832E25685B1}"/>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ED9ADB7B-914E-54C6-201C-DA56240C0D32}"/>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1BA0B1AE-7A53-FE48-DBB0-D0535F95823C}"/>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FEE0E6A2-8B31-3835-39C9-3C72EB993AE0}"/>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781252A7-A628-EDA5-3F7F-E61685D3784D}"/>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CD2C94B5-1713-757E-4FD5-F115DBEFF023}"/>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DC526808-039E-3415-8ED2-2E8E866651E6}"/>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D5BD9D1B-A6BB-4B76-FD0D-BEA59A05D474}"/>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AB102043-7073-0B95-1AA9-D76156C7B510}"/>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119802DD-40D3-80EB-343D-38B9960A1E5F}"/>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58AC5B1F-71BC-C436-82BC-53045E2573A6}"/>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pic>
        <p:nvPicPr>
          <p:cNvPr id="18" name="Content Placeholder 3">
            <a:extLst>
              <a:ext uri="{FF2B5EF4-FFF2-40B4-BE49-F238E27FC236}">
                <a16:creationId xmlns:a16="http://schemas.microsoft.com/office/drawing/2014/main" id="{088D5681-F8D2-02F2-AA4B-2AD06ECE8877}"/>
              </a:ext>
            </a:extLst>
          </p:cNvPr>
          <p:cNvPicPr>
            <a:picLocks noGrp="1"/>
          </p:cNvPicPr>
          <p:nvPr/>
        </p:nvPicPr>
        <p:blipFill>
          <a:blip r:embed="rId4" cstate="print"/>
          <a:stretch>
            <a:fillRect/>
          </a:stretch>
        </p:blipFill>
        <p:spPr>
          <a:xfrm>
            <a:off x="5588292" y="4507912"/>
            <a:ext cx="12471107" cy="8459943"/>
          </a:xfrm>
          <a:prstGeom prst="rect">
            <a:avLst/>
          </a:prstGeom>
        </p:spPr>
      </p:pic>
    </p:spTree>
    <p:extLst>
      <p:ext uri="{BB962C8B-B14F-4D97-AF65-F5344CB8AC3E}">
        <p14:creationId xmlns:p14="http://schemas.microsoft.com/office/powerpoint/2010/main" val="40815139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835EA9A-A5C3-28E3-B46A-03E26B8E085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818AFA-434A-6913-9D67-04F49AFF57DE}"/>
              </a:ext>
            </a:extLst>
          </p:cNvPr>
          <p:cNvSpPr>
            <a:spLocks noGrp="1"/>
          </p:cNvSpPr>
          <p:nvPr>
            <p:ph type="title"/>
          </p:nvPr>
        </p:nvSpPr>
        <p:spPr/>
        <p:txBody>
          <a:bodyPr>
            <a:normAutofit/>
          </a:bodyPr>
          <a:lstStyle/>
          <a:p>
            <a:pPr fontAlgn="base"/>
            <a:r>
              <a:rPr lang="en-GB" sz="5400" dirty="0">
                <a:solidFill>
                  <a:schemeClr val="tx1"/>
                </a:solidFill>
              </a:rPr>
              <a:t>Datatypes , 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4008A5FF-FC57-BD81-8D14-AC498504A4E4}"/>
              </a:ext>
            </a:extLst>
          </p:cNvPr>
          <p:cNvSpPr>
            <a:spLocks noGrp="1"/>
          </p:cNvSpPr>
          <p:nvPr>
            <p:ph type="body" sz="quarter" idx="11"/>
          </p:nvPr>
        </p:nvSpPr>
        <p:spPr>
          <a:xfrm>
            <a:off x="1728565" y="3482106"/>
            <a:ext cx="21005800" cy="9485749"/>
          </a:xfrm>
        </p:spPr>
        <p:txBody>
          <a:bodyPr>
            <a:normAutofit fontScale="92500" lnSpcReduction="10000"/>
          </a:bodyPr>
          <a:lstStyle/>
          <a:p>
            <a:pPr rtl="0">
              <a:spcBef>
                <a:spcPts val="1200"/>
              </a:spcBef>
              <a:spcAft>
                <a:spcPts val="600"/>
              </a:spcAft>
            </a:pPr>
            <a:r>
              <a:rPr lang="en-ZA" sz="6000" b="1" dirty="0">
                <a:solidFill>
                  <a:srgbClr val="FF0000"/>
                </a:solidFill>
              </a:rPr>
              <a:t>Declaring Variables:</a:t>
            </a:r>
          </a:p>
          <a:p>
            <a:pPr marL="685800" indent="-685800" rtl="0">
              <a:spcBef>
                <a:spcPts val="1200"/>
              </a:spcBef>
              <a:spcAft>
                <a:spcPts val="600"/>
              </a:spcAft>
              <a:buFont typeface="Arial" panose="020B0604020202020204" pitchFamily="34" charset="0"/>
              <a:buChar char="•"/>
            </a:pPr>
            <a:r>
              <a:rPr lang="en-GB" sz="5400" dirty="0"/>
              <a:t>Definition of Variables:</a:t>
            </a:r>
          </a:p>
          <a:p>
            <a:pPr marL="1314450" lvl="1" indent="-685800" rtl="0">
              <a:spcBef>
                <a:spcPts val="1200"/>
              </a:spcBef>
              <a:spcAft>
                <a:spcPts val="600"/>
              </a:spcAft>
              <a:buFont typeface="Wingdings" panose="05000000000000000000" pitchFamily="2" charset="2"/>
              <a:buChar char="q"/>
            </a:pPr>
            <a:r>
              <a:rPr lang="en-US" sz="5400" dirty="0"/>
              <a:t> Java variable is a piece of </a:t>
            </a:r>
            <a:r>
              <a:rPr lang="en-US" sz="5400" dirty="0">
                <a:solidFill>
                  <a:srgbClr val="FF0000"/>
                </a:solidFill>
              </a:rPr>
              <a:t>memory</a:t>
            </a:r>
            <a:r>
              <a:rPr lang="en-US" sz="5400" dirty="0"/>
              <a:t> that can contain a </a:t>
            </a:r>
            <a:r>
              <a:rPr lang="en-US" sz="5400" dirty="0">
                <a:solidFill>
                  <a:srgbClr val="FF0000"/>
                </a:solidFill>
              </a:rPr>
              <a:t>data value</a:t>
            </a:r>
            <a:r>
              <a:rPr lang="en-US" sz="5400" dirty="0"/>
              <a:t>. A variable thus has a </a:t>
            </a:r>
            <a:r>
              <a:rPr lang="en-US" sz="5400" dirty="0">
                <a:solidFill>
                  <a:srgbClr val="FF0000"/>
                </a:solidFill>
              </a:rPr>
              <a:t>data type</a:t>
            </a:r>
            <a:r>
              <a:rPr lang="en-US" sz="5400" dirty="0"/>
              <a:t>. </a:t>
            </a:r>
            <a:endParaRPr lang="en-GB" sz="5400" dirty="0"/>
          </a:p>
          <a:p>
            <a:pPr marL="1314450" lvl="1" indent="-685800" rtl="0">
              <a:spcBef>
                <a:spcPts val="1200"/>
              </a:spcBef>
              <a:spcAft>
                <a:spcPts val="600"/>
              </a:spcAft>
              <a:buFont typeface="Wingdings" panose="05000000000000000000" pitchFamily="2" charset="2"/>
              <a:buChar char="q"/>
            </a:pPr>
            <a:r>
              <a:rPr lang="en-GB" sz="5400" dirty="0"/>
              <a:t>Variables are named locations used to store data values.</a:t>
            </a:r>
          </a:p>
          <a:p>
            <a:pPr marL="1314450" lvl="1" indent="-685800" rtl="0">
              <a:spcBef>
                <a:spcPts val="1200"/>
              </a:spcBef>
              <a:spcAft>
                <a:spcPts val="600"/>
              </a:spcAft>
              <a:buFont typeface="Wingdings" panose="05000000000000000000" pitchFamily="2" charset="2"/>
              <a:buChar char="q"/>
            </a:pPr>
            <a:r>
              <a:rPr lang="en-GB" sz="5400" dirty="0"/>
              <a:t>Data can include numbers, text, images, sounds, and other types.</a:t>
            </a:r>
          </a:p>
          <a:p>
            <a:pPr marL="685800" indent="-685800" rtl="0">
              <a:spcBef>
                <a:spcPts val="1200"/>
              </a:spcBef>
              <a:spcAft>
                <a:spcPts val="600"/>
              </a:spcAft>
              <a:buFont typeface="Arial" panose="020B0604020202020204" pitchFamily="34" charset="0"/>
              <a:buChar char="•"/>
            </a:pPr>
            <a:r>
              <a:rPr lang="en-GB" sz="5400" dirty="0"/>
              <a:t>Variable Declaration:</a:t>
            </a:r>
          </a:p>
          <a:p>
            <a:pPr marL="1314450" lvl="1" indent="-685800" rtl="0">
              <a:spcBef>
                <a:spcPts val="1200"/>
              </a:spcBef>
              <a:spcAft>
                <a:spcPts val="600"/>
              </a:spcAft>
              <a:buFont typeface="Wingdings" panose="05000000000000000000" pitchFamily="2" charset="2"/>
              <a:buChar char="q"/>
            </a:pPr>
            <a:r>
              <a:rPr lang="en-GB" sz="5400" dirty="0"/>
              <a:t>Declares the type and name of the variable.</a:t>
            </a:r>
          </a:p>
          <a:p>
            <a:pPr marL="1314450" lvl="1" indent="-685800" rtl="0">
              <a:spcBef>
                <a:spcPts val="1200"/>
              </a:spcBef>
              <a:spcAft>
                <a:spcPts val="600"/>
              </a:spcAft>
              <a:buFont typeface="Wingdings" panose="05000000000000000000" pitchFamily="2" charset="2"/>
              <a:buChar char="q"/>
            </a:pPr>
            <a:r>
              <a:rPr lang="en-GB" sz="5400" dirty="0"/>
              <a:t>Example: </a:t>
            </a:r>
            <a:r>
              <a:rPr lang="en-GB" sz="3800" b="1" dirty="0">
                <a:solidFill>
                  <a:schemeClr val="accent1">
                    <a:lumMod val="75000"/>
                  </a:schemeClr>
                </a:solidFill>
                <a:latin typeface="Cascadia Mono" panose="020B0609020000020004" pitchFamily="49" charset="0"/>
                <a:cs typeface="Cascadia Mono" panose="020B0609020000020004" pitchFamily="49" charset="0"/>
              </a:rPr>
              <a:t>String message; </a:t>
            </a:r>
            <a:r>
              <a:rPr lang="en-GB" sz="5400" dirty="0"/>
              <a:t>declares a variable named </a:t>
            </a:r>
            <a:r>
              <a:rPr lang="en-GB" sz="3800" b="1" dirty="0">
                <a:solidFill>
                  <a:schemeClr val="accent1">
                    <a:lumMod val="75000"/>
                  </a:schemeClr>
                </a:solidFill>
                <a:latin typeface="Cascadia Mono" panose="020B0609020000020004" pitchFamily="49" charset="0"/>
                <a:cs typeface="Cascadia Mono" panose="020B0609020000020004" pitchFamily="49" charset="0"/>
              </a:rPr>
              <a:t>message</a:t>
            </a:r>
            <a:r>
              <a:rPr lang="en-GB" sz="5400" dirty="0"/>
              <a:t> that holds text data.</a:t>
            </a:r>
          </a:p>
        </p:txBody>
      </p:sp>
      <p:sp>
        <p:nvSpPr>
          <p:cNvPr id="7" name="Title 1">
            <a:extLst>
              <a:ext uri="{FF2B5EF4-FFF2-40B4-BE49-F238E27FC236}">
                <a16:creationId xmlns:a16="http://schemas.microsoft.com/office/drawing/2014/main" id="{D3F21E5F-02D9-FDE9-2DA7-51EDCCB3908B}"/>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a:extLst>
              <a:ext uri="{FF2B5EF4-FFF2-40B4-BE49-F238E27FC236}">
                <a16:creationId xmlns:a16="http://schemas.microsoft.com/office/drawing/2014/main" id="{C4503BD0-1808-EF3D-CF39-B1233C33B86D}"/>
              </a:ext>
            </a:extLst>
          </p:cNvPr>
          <p:cNvGrpSpPr/>
          <p:nvPr/>
        </p:nvGrpSpPr>
        <p:grpSpPr>
          <a:xfrm>
            <a:off x="1715048" y="2590801"/>
            <a:ext cx="20979852" cy="177796"/>
            <a:chOff x="850901" y="1298577"/>
            <a:chExt cx="10502899" cy="76199"/>
          </a:xfrm>
        </p:grpSpPr>
        <p:sp>
          <p:nvSpPr>
            <p:cNvPr id="8" name="Rectangle 7">
              <a:extLst>
                <a:ext uri="{FF2B5EF4-FFF2-40B4-BE49-F238E27FC236}">
                  <a16:creationId xmlns:a16="http://schemas.microsoft.com/office/drawing/2014/main" id="{E0BE3C3C-5DFB-4C43-8E9E-0F9C3170824D}"/>
                </a:ext>
              </a:extLst>
            </p:cNvPr>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a:extLst>
                <a:ext uri="{FF2B5EF4-FFF2-40B4-BE49-F238E27FC236}">
                  <a16:creationId xmlns:a16="http://schemas.microsoft.com/office/drawing/2014/main" id="{93828D41-2DBD-062A-CB32-6221631DB099}"/>
                </a:ext>
              </a:extLst>
            </p:cNvPr>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a:extLst>
                <a:ext uri="{FF2B5EF4-FFF2-40B4-BE49-F238E27FC236}">
                  <a16:creationId xmlns:a16="http://schemas.microsoft.com/office/drawing/2014/main" id="{DD275DCF-1393-F307-3D07-3E88198CF5B0}"/>
                </a:ext>
              </a:extLst>
            </p:cNvPr>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a:extLst>
                <a:ext uri="{FF2B5EF4-FFF2-40B4-BE49-F238E27FC236}">
                  <a16:creationId xmlns:a16="http://schemas.microsoft.com/office/drawing/2014/main" id="{D696F26A-7B84-DBEF-290C-D9FEB93A12BB}"/>
                </a:ext>
              </a:extLst>
            </p:cNvPr>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a:extLst>
                <a:ext uri="{FF2B5EF4-FFF2-40B4-BE49-F238E27FC236}">
                  <a16:creationId xmlns:a16="http://schemas.microsoft.com/office/drawing/2014/main" id="{A1376E57-4BC2-60D9-55EF-FCF6DD85B057}"/>
                </a:ext>
              </a:extLst>
            </p:cNvPr>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a:extLst>
                <a:ext uri="{FF2B5EF4-FFF2-40B4-BE49-F238E27FC236}">
                  <a16:creationId xmlns:a16="http://schemas.microsoft.com/office/drawing/2014/main" id="{75683D7D-2437-39FB-8DB4-16B66D769261}"/>
                </a:ext>
              </a:extLst>
            </p:cNvPr>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a:extLst>
                <a:ext uri="{FF2B5EF4-FFF2-40B4-BE49-F238E27FC236}">
                  <a16:creationId xmlns:a16="http://schemas.microsoft.com/office/drawing/2014/main" id="{2CAC43C1-7CED-3564-66AD-D366C9833D1B}"/>
                </a:ext>
              </a:extLst>
            </p:cNvPr>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a:extLst>
                <a:ext uri="{FF2B5EF4-FFF2-40B4-BE49-F238E27FC236}">
                  <a16:creationId xmlns:a16="http://schemas.microsoft.com/office/drawing/2014/main" id="{447A0399-687E-43D3-DD38-C815A6ED2DB6}"/>
                </a:ext>
              </a:extLst>
            </p:cNvPr>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a:extLst>
                <a:ext uri="{FF2B5EF4-FFF2-40B4-BE49-F238E27FC236}">
                  <a16:creationId xmlns:a16="http://schemas.microsoft.com/office/drawing/2014/main" id="{27147F51-6B3D-1E6C-67F4-9ED4D02F8C06}"/>
                </a:ext>
              </a:extLst>
            </p:cNvPr>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a:extLst>
                <a:ext uri="{FF2B5EF4-FFF2-40B4-BE49-F238E27FC236}">
                  <a16:creationId xmlns:a16="http://schemas.microsoft.com/office/drawing/2014/main" id="{0F2AD51A-2BCB-CA16-7CE0-07AE2518DF29}"/>
                </a:ext>
              </a:extLst>
            </p:cNvPr>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2676244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fontAlgn="base"/>
            <a:r>
              <a:rPr lang="en-GB" sz="5400" dirty="0">
                <a:solidFill>
                  <a:schemeClr val="tx1"/>
                </a:solidFill>
              </a:rPr>
              <a:t>Datatypes , Variables and Operators</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ZA" sz="6000" b="1" dirty="0">
                <a:solidFill>
                  <a:srgbClr val="FF0000"/>
                </a:solidFill>
              </a:rPr>
              <a:t>Declaring Variables:</a:t>
            </a:r>
          </a:p>
          <a:p>
            <a:pPr marL="685800" indent="-685800" rtl="0">
              <a:spcBef>
                <a:spcPts val="1200"/>
              </a:spcBef>
              <a:spcAft>
                <a:spcPts val="600"/>
              </a:spcAft>
              <a:buFont typeface="Arial" panose="020B0604020202020204" pitchFamily="34" charset="0"/>
              <a:buChar char="•"/>
            </a:pPr>
            <a:r>
              <a:rPr lang="en-GB" sz="5400" dirty="0"/>
              <a:t>Variable Types:</a:t>
            </a:r>
          </a:p>
          <a:p>
            <a:pPr marL="1314450" lvl="1" indent="-685800" rtl="0">
              <a:spcBef>
                <a:spcPts val="1200"/>
              </a:spcBef>
              <a:spcAft>
                <a:spcPts val="600"/>
              </a:spcAft>
              <a:buFont typeface="Wingdings" panose="05000000000000000000" pitchFamily="2" charset="2"/>
              <a:buChar char="q"/>
            </a:pPr>
            <a:r>
              <a:rPr lang="en-GB" sz="5400" dirty="0"/>
              <a:t>Each variable has a specific type determining the data it can store.</a:t>
            </a:r>
          </a:p>
          <a:p>
            <a:pPr marL="1314450" lvl="1" indent="-685800" rtl="0">
              <a:spcBef>
                <a:spcPts val="1200"/>
              </a:spcBef>
              <a:spcAft>
                <a:spcPts val="600"/>
              </a:spcAft>
              <a:buFont typeface="Wingdings" panose="05000000000000000000" pitchFamily="2" charset="2"/>
              <a:buChar char="q"/>
            </a:pPr>
            <a:r>
              <a:rPr lang="en-GB" sz="5400" dirty="0"/>
              <a:t>Common types include:</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int </a:t>
            </a:r>
            <a:r>
              <a:rPr lang="en-GB" sz="5400" dirty="0"/>
              <a:t>for integers.</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char </a:t>
            </a:r>
            <a:r>
              <a:rPr lang="en-GB" sz="5400" dirty="0"/>
              <a:t>for characters.</a:t>
            </a:r>
          </a:p>
          <a:p>
            <a:pPr marL="2114550" lvl="2" indent="-685800" rtl="0">
              <a:spcBef>
                <a:spcPts val="1200"/>
              </a:spcBef>
              <a:spcAft>
                <a:spcPts val="600"/>
              </a:spcAft>
              <a:buFont typeface="Wingdings" panose="05000000000000000000" pitchFamily="2" charset="2"/>
              <a:buChar char="v"/>
            </a:pPr>
            <a:r>
              <a:rPr lang="en-GB" sz="3800" b="1" dirty="0">
                <a:solidFill>
                  <a:schemeClr val="accent1">
                    <a:lumMod val="75000"/>
                  </a:schemeClr>
                </a:solidFill>
                <a:latin typeface="Cascadia Mono" panose="020B0609020000020004" pitchFamily="49" charset="0"/>
                <a:cs typeface="Cascadia Mono" panose="020B0609020000020004" pitchFamily="49" charset="0"/>
              </a:rPr>
              <a:t>String </a:t>
            </a:r>
            <a:r>
              <a:rPr lang="en-GB" sz="5400" dirty="0"/>
              <a:t>for text (note the capital 'S').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170957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1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2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3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2.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3.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4.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4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5.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50.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51.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6.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7.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8.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ppt/theme/themeOverride9.xml><?xml version="1.0" encoding="utf-8"?>
<a:themeOverride xmlns:a="http://schemas.openxmlformats.org/drawingml/2006/main">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2CFFC2-78A8-4251-86A2-20B3A3C08CC1}">
  <ds:schemaRefs>
    <ds:schemaRef ds:uri="http://schemas.microsoft.com/sharepoint/v3/contenttype/forms"/>
  </ds:schemaRefs>
</ds:datastoreItem>
</file>

<file path=customXml/itemProps2.xml><?xml version="1.0" encoding="utf-8"?>
<ds:datastoreItem xmlns:ds="http://schemas.openxmlformats.org/officeDocument/2006/customXml" ds:itemID="{7DA9D798-552E-412B-81A4-147A54248997}">
  <ds:schemaRefs>
    <ds:schemaRef ds:uri="http://purl.org/dc/elements/1.1/"/>
    <ds:schemaRef ds:uri="http://schemas.openxmlformats.org/package/2006/metadata/core-properties"/>
    <ds:schemaRef ds:uri="b00d9c13-3fa8-4c46-bb81-32a948587a0b"/>
    <ds:schemaRef ds:uri="http://www.w3.org/XML/1998/namespace"/>
    <ds:schemaRef ds:uri="http://purl.org/dc/dcmitype/"/>
    <ds:schemaRef ds:uri="http://schemas.microsoft.com/office/2006/documentManagement/types"/>
    <ds:schemaRef ds:uri="http://purl.org/dc/terms/"/>
    <ds:schemaRef ds:uri="http://schemas.microsoft.com/office/infopath/2007/PartnerControls"/>
    <ds:schemaRef ds:uri="278422d3-3646-4865-8717-6c44b94ebf2e"/>
    <ds:schemaRef ds:uri="http://schemas.microsoft.com/office/2006/metadata/properties"/>
  </ds:schemaRefs>
</ds:datastoreItem>
</file>

<file path=customXml/itemProps3.xml><?xml version="1.0" encoding="utf-8"?>
<ds:datastoreItem xmlns:ds="http://schemas.openxmlformats.org/officeDocument/2006/customXml" ds:itemID="{5EB146ED-9640-4E6D-A757-4DA40DB34FA8}">
  <ds:schemaRefs>
    <ds:schemaRef ds:uri="278422d3-3646-4865-8717-6c44b94ebf2e"/>
    <ds:schemaRef ds:uri="b00d9c13-3fa8-4c46-bb81-32a948587a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34414</TotalTime>
  <Words>3949</Words>
  <Application>Microsoft Office PowerPoint</Application>
  <PresentationFormat>Custom</PresentationFormat>
  <Paragraphs>918</Paragraphs>
  <Slides>58</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9" baseType="lpstr">
      <vt:lpstr>Brandon Grotesque Light</vt:lpstr>
      <vt:lpstr>Arial</vt:lpstr>
      <vt:lpstr>adobe-clean</vt:lpstr>
      <vt:lpstr>Brandon Grotesque Regular</vt:lpstr>
      <vt:lpstr>Helvetica Neue</vt:lpstr>
      <vt:lpstr>Cascadia Mono</vt:lpstr>
      <vt:lpstr>Brandon Grotesque Bold</vt:lpstr>
      <vt:lpstr>Wingdings</vt:lpstr>
      <vt:lpstr>Brandon Grotesque Medium</vt:lpstr>
      <vt:lpstr>White</vt:lpstr>
      <vt:lpstr>Document</vt:lpstr>
      <vt:lpstr>PowerPoint Presentation</vt:lpstr>
      <vt:lpstr>Overview of imperative concepts in Java </vt:lpstr>
      <vt:lpstr>BASICS OF JAVA PROGRAMMING</vt:lpstr>
      <vt:lpstr>Variables and operators  </vt:lpstr>
      <vt:lpstr>Variables and Operators</vt:lpstr>
      <vt:lpstr>Datatypes , Variables and Operators</vt:lpstr>
      <vt:lpstr>Variables and Operators</vt:lpstr>
      <vt:lpstr>Datatypes , Variables and Operators</vt:lpstr>
      <vt:lpstr>Datatypes , 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Variables and Operators</vt:lpstr>
      <vt:lpstr>Exercises  </vt:lpstr>
      <vt:lpstr>Variables and Operators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Lutho Ntlabathi (STADIO - Centurion)</cp:lastModifiedBy>
  <cp:revision>17</cp:revision>
  <cp:lastPrinted>2019-08-20T11:14:22Z</cp:lastPrinted>
  <dcterms:modified xsi:type="dcterms:W3CDTF">2025-07-04T13:05:03Z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