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820" r:id="rId5"/>
    <p:sldId id="1064" r:id="rId6"/>
    <p:sldId id="887" r:id="rId7"/>
    <p:sldId id="1245" r:id="rId8"/>
    <p:sldId id="1243" r:id="rId9"/>
    <p:sldId id="1233" r:id="rId10"/>
    <p:sldId id="1288" r:id="rId11"/>
    <p:sldId id="1287" r:id="rId12"/>
    <p:sldId id="1289" r:id="rId13"/>
    <p:sldId id="1290" r:id="rId14"/>
    <p:sldId id="1291" r:id="rId15"/>
    <p:sldId id="1292" r:id="rId16"/>
    <p:sldId id="1293" r:id="rId17"/>
    <p:sldId id="1294" r:id="rId18"/>
    <p:sldId id="1295" r:id="rId19"/>
    <p:sldId id="1296" r:id="rId20"/>
    <p:sldId id="1297" r:id="rId21"/>
    <p:sldId id="1298" r:id="rId22"/>
    <p:sldId id="1299" r:id="rId23"/>
    <p:sldId id="1300" r:id="rId24"/>
    <p:sldId id="1302" r:id="rId25"/>
    <p:sldId id="1301" r:id="rId26"/>
    <p:sldId id="1303" r:id="rId27"/>
    <p:sldId id="1304" r:id="rId28"/>
    <p:sldId id="1305" r:id="rId29"/>
    <p:sldId id="1306" r:id="rId30"/>
    <p:sldId id="1307" r:id="rId31"/>
    <p:sldId id="1308" r:id="rId32"/>
    <p:sldId id="1309" r:id="rId33"/>
    <p:sldId id="1310" r:id="rId34"/>
    <p:sldId id="1311" r:id="rId35"/>
    <p:sldId id="1312" r:id="rId36"/>
    <p:sldId id="1313" r:id="rId37"/>
    <p:sldId id="1314" r:id="rId38"/>
    <p:sldId id="1315" r:id="rId39"/>
    <p:sldId id="1316" r:id="rId40"/>
    <p:sldId id="1317" r:id="rId41"/>
    <p:sldId id="1319" r:id="rId42"/>
    <p:sldId id="1318" r:id="rId43"/>
    <p:sldId id="1320" r:id="rId44"/>
    <p:sldId id="1284" r:id="rId45"/>
    <p:sldId id="1285" r:id="rId46"/>
    <p:sldId id="845" r:id="rId47"/>
  </p:sldIdLst>
  <p:sldSz cx="24384000" cy="13716000"/>
  <p:notesSz cx="6797675" cy="9926638"/>
  <p:embeddedFontLst>
    <p:embeddedFont>
      <p:font typeface="Brandon Grotesque Bold" panose="020B0803020203060202" charset="0"/>
      <p:regular r:id="rId50"/>
      <p:bold r:id="rId51"/>
      <p:italic r:id="rId52"/>
      <p:boldItalic r:id="rId53"/>
    </p:embeddedFont>
    <p:embeddedFont>
      <p:font typeface="Brandon Grotesque Light" panose="020B0303020203060202" charset="0"/>
      <p:regular r:id="rId54"/>
      <p:italic r:id="rId55"/>
    </p:embeddedFont>
    <p:embeddedFont>
      <p:font typeface="Brandon Grotesque Medium" panose="020B0603020203060202" charset="0"/>
      <p:regular r:id="rId56"/>
      <p:italic r:id="rId57"/>
    </p:embeddedFont>
    <p:embeddedFont>
      <p:font typeface="Brandon Grotesque Regular" panose="020B0503020203060202" charset="0"/>
      <p:regular r:id="rId58"/>
      <p:italic r:id="rId59"/>
    </p:embeddedFont>
    <p:embeddedFont>
      <p:font typeface="Cascadia Mono" panose="020B0609020000020004" pitchFamily="49" charset="0"/>
      <p:regular r:id="rId60"/>
      <p:bold r:id="rId61"/>
      <p:italic r:id="rId62"/>
      <p:boldItalic r:id="rId6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B3EDA-ACB2-48C0-9B0F-370C5A842ABB}" v="34" dt="2024-08-03T13:28:25.90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9" autoAdjust="0"/>
  </p:normalViewPr>
  <p:slideViewPr>
    <p:cSldViewPr snapToGrid="0">
      <p:cViewPr varScale="1">
        <p:scale>
          <a:sx n="35" d="100"/>
          <a:sy n="35" d="100"/>
        </p:scale>
        <p:origin x="1099" y="58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850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607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496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622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892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892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846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4824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907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7244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752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682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4283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01517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2018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0436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8407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551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2181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4965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1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152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140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042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407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8333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137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6656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59014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177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121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06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9910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292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26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hyperlink" Target="mailto:java.io.PrintStream@5e91993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4" Type="http://schemas.openxmlformats.org/officeDocument/2006/relationships/hyperlink" Target="mailto:java.io.PrintStream@5e91993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System.in and </a:t>
            </a:r>
            <a:r>
              <a:rPr lang="en-GB" sz="5400" dirty="0" err="1"/>
              <a:t>InputStream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Special value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System.in </a:t>
            </a:r>
            <a:r>
              <a:rPr lang="en-GB" sz="5400" dirty="0"/>
              <a:t>is an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InputStream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Provides methods for reading input from the keyboard.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are not easy to use directly.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5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Scanner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Part of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package.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Provides methods for inputting words, numbers, and other data.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contains utility classes.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6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Importing Scanner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Import statement: import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java.util.Scanner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Tells the compiler to use Scanner from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Prevents ambiguity if there are other classes named Scanner.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Scanner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Declare and create Scanner: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 </a:t>
            </a:r>
            <a:r>
              <a:rPr lang="en-GB" sz="5400" dirty="0"/>
              <a:t>is a Scanner variable that takes input from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System.in.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826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5400" dirty="0" err="1"/>
              <a:t>nextLine</a:t>
            </a:r>
            <a:r>
              <a:rPr lang="en-GB" sz="5400" dirty="0"/>
              <a:t>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Reads a line of input from the keyboard.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Returns a String.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968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5400" dirty="0" err="1"/>
              <a:t>nextLine</a:t>
            </a:r>
            <a:r>
              <a:rPr lang="en-GB" sz="5400" dirty="0"/>
              <a:t> Method</a:t>
            </a:r>
          </a:p>
          <a:p>
            <a:pPr marL="857250" indent="-85725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6000" b="1" dirty="0">
                <a:solidFill>
                  <a:srgbClr val="FF0000"/>
                </a:solidFill>
              </a:rPr>
              <a:t>Example: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("Enter first line:");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 line1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in.nextLine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("Enter second line:");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 line2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in.nextLine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("First line: " + line1);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("Second line: " + line2);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in.close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25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Closing the Scanner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Always close the Scanner resource to prevent resource leaks.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in.close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r>
              <a:rPr lang="en-GB" sz="5400" dirty="0"/>
              <a:t>after finishing input operations.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Class: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Import Statements and Packages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Omitting the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statement for Scanner </a:t>
            </a:r>
            <a:r>
              <a:rPr lang="en-GB" sz="5400" dirty="0"/>
              <a:t>results in a compiler error: “cannot find symbol”.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compiler doesn't recognize Scanner without an import statement.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System class can be used without importing it.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System belongs to the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java.lang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package, </a:t>
            </a:r>
            <a:r>
              <a:rPr lang="en-GB" sz="5400" dirty="0"/>
              <a:t>imported automatically.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java.lang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package includes fundamental classes for Java.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50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Program structure: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Organisational Unit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7A4664-C983-7D98-FF5D-33F34D39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1" y="5694218"/>
            <a:ext cx="11513126" cy="72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Program structure: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Organisational Unit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Packages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Collections of </a:t>
            </a:r>
            <a:r>
              <a:rPr lang="en-GB" sz="5400" dirty="0">
                <a:solidFill>
                  <a:srgbClr val="FF0000"/>
                </a:solidFill>
              </a:rPr>
              <a:t>classes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Classes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Define </a:t>
            </a:r>
            <a:r>
              <a:rPr lang="en-GB" sz="5400" dirty="0">
                <a:solidFill>
                  <a:srgbClr val="FF0000"/>
                </a:solidFill>
              </a:rPr>
              <a:t>methods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Contain </a:t>
            </a:r>
            <a:r>
              <a:rPr lang="en-GB" sz="5400" dirty="0">
                <a:solidFill>
                  <a:srgbClr val="FF0000"/>
                </a:solidFill>
              </a:rPr>
              <a:t>statements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Statements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May include </a:t>
            </a:r>
            <a:r>
              <a:rPr lang="en-GB" sz="5400" dirty="0">
                <a:solidFill>
                  <a:srgbClr val="FF0000"/>
                </a:solidFill>
              </a:rPr>
              <a:t>expressions</a:t>
            </a:r>
            <a:r>
              <a:rPr lang="en-GB" sz="5400" dirty="0"/>
              <a:t>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80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Program structure: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Organisational Unit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Expressions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Made up of tokens.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Tokens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Basic elements of a program.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Include numbers, </a:t>
            </a:r>
            <a:r>
              <a:rPr lang="en-GB" sz="5400" dirty="0">
                <a:solidFill>
                  <a:srgbClr val="FF0000"/>
                </a:solidFill>
              </a:rPr>
              <a:t>variable names, operators, keywords</a:t>
            </a:r>
            <a:r>
              <a:rPr lang="en-GB" sz="5400" dirty="0"/>
              <a:t>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>
                <a:solidFill>
                  <a:srgbClr val="FF0000"/>
                </a:solidFill>
              </a:rPr>
              <a:t>Punctuation such as parentheses, braces, and semicolons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81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imperative concepts in Java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Inches to centimetres: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the Program: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for converting English units to metric units, such as inches to centimetres.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Program Setup: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Declare variables for the measurement: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inch; //for storing inch values.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cm; //for the centimetre result.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Create a Scanner object to read input: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50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Inches to centimetres: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User Input: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Prompt the user for the number of inches: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Use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("How many inches? "); </a:t>
            </a:r>
            <a:r>
              <a:rPr lang="en-GB" sz="5400" dirty="0"/>
              <a:t>to keep cursor on the same line.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Read and store the input using: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inch =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in.nextInt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003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Inches to centimetres: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Conversion Process: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Convert inches to centimetres by multiplying by 2.54 (the conversion factor).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cm = inch * 2.54;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 the Result: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Output the conversion to the user:</a:t>
            </a:r>
          </a:p>
          <a:p>
            <a:pPr marL="2114550" lvl="2" indent="-685800" rtl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(inch + " in = ");</a:t>
            </a:r>
          </a:p>
          <a:p>
            <a:pPr marL="2114550" lvl="2" indent="-685800" rtl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(cm + " cm");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295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Literals and constants: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Literals and Magic Numbers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value appearing directly in the program is called a literal, e.g., 2.54.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literals like 2.54 directly in expressions can make the code hard to read and maintain.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Issues with Magic Numbers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Magic numbers appear without explanation and can be confusing.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Repeated use of the same unexplained number makes code maintenance difficult.</a:t>
            </a: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33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Literals and constants: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Best Practice: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Descriptive Variable Names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Assign magic numbers to variables with meaningful names to enhance readability.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solidFill>
                  <a:srgbClr val="FF0000"/>
                </a:solidFill>
              </a:rPr>
              <a:t>Example: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cmPerInch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2.54;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cm = inch *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cmPerInch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91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Literals and constants: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Final Keyword and Constants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the final keyword to ensure a variable does not change once initialized.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solidFill>
                  <a:srgbClr val="FF0000"/>
                </a:solidFill>
              </a:rPr>
              <a:t>Example: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final double CM_PER_INCH = 2.54;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Naming Conventions for Constants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Constants are typically named in all uppercase with underscores between words.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88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Formatting output: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 Precision: When printing a double, Java might display up to 16 decimal places, e.g.,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1.3333333333333333 for 4.0 / 3.0.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for Formatting: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The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method </a:t>
            </a:r>
            <a:r>
              <a:rPr lang="en-GB" sz="5400" dirty="0"/>
              <a:t>allows more control over the format, where "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f" stands for "formatted".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("Four thirds = %.3f", 4.0 / 3.0); </a:t>
            </a:r>
            <a:r>
              <a:rPr lang="en-GB" sz="5400" dirty="0"/>
              <a:t>results in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Four thirds = 1.333.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The format string specifies the output display, combining text and format specifiers that start with a percent sign.</a:t>
            </a: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4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Formatting output: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Format Specifiers: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%.3f </a:t>
            </a:r>
            <a:r>
              <a:rPr lang="en-GB" sz="5400" dirty="0"/>
              <a:t>displays a floating-point number rounded to three decimal places.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Multiple values can be formatted in one statement, e.g.,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inch = 100; double cm = inch * CM_PER_INCH;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("%d in = %f cm\n", inch, cm); displays 100 in = 254.000000 cm.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Control Over Newlines: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Like print,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does not automatically append a newline, so format strings often end with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\n</a:t>
            </a:r>
            <a:r>
              <a:rPr lang="en-GB" sz="5400" dirty="0"/>
              <a:t>.</a:t>
            </a: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856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Formatting output: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Specifiers for Different Types: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D78DA5-63EE-5528-97D9-F8A1B028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109" y="5919787"/>
            <a:ext cx="17165782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Centimetres to inches: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Type Casting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Conversion from floating-point to integer causes errors when not handled properly.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error when assigning a floating-point result to an integer variable.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Type Casting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Type casting converts a value from one type to another.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Syntax: (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type_name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value—e.g., (int) pi </a:t>
            </a:r>
            <a:r>
              <a:rPr lang="en-GB" sz="5400" dirty="0"/>
              <a:t>converts the double value pi to int.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Conversion rounds toward zero, discarding the fractional part.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41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rgbClr val="000000"/>
                </a:solidFill>
                <a:latin typeface="+mn-lt"/>
              </a:rPr>
              <a:t>BASICS OF JAVA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OUTCOMES</a:t>
            </a:r>
          </a:p>
          <a:p>
            <a:pPr algn="l"/>
            <a:endParaRPr lang="en-GB" sz="5400" b="1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Variables and Operators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Input and Output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Void Methods</a:t>
            </a:r>
            <a:endParaRPr lang="en-ZA" b="1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Centimetres to inches: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Precedence in Operations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Type casting has higher precedence over arithmetic operations.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x = (int) pi * 20.0; results in 60.0 </a:t>
            </a:r>
            <a:r>
              <a:rPr lang="en-GB" sz="5400" dirty="0"/>
              <a:t>due to precedence.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Application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Converting centimetres to inches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 inch = (int) (cm / CM_PER_INCH);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Ensures division is performed before converting the result to an integer.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conversion ignores any decimal part, effectively rounding down.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2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Centimetres to inches: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Outputting the Result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to format and display the conversion result.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("%f cm = %d in\n", cent, inch); </a:t>
            </a:r>
            <a:r>
              <a:rPr lang="en-GB" sz="5400" dirty="0"/>
              <a:t>shows the conversion with formatting.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96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Modulus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Operators: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Division operator </a:t>
            </a:r>
            <a:r>
              <a:rPr lang="en-GB" sz="5400" dirty="0">
                <a:solidFill>
                  <a:srgbClr val="FF0000"/>
                </a:solidFill>
              </a:rPr>
              <a:t>(/)</a:t>
            </a:r>
            <a:r>
              <a:rPr lang="en-GB" sz="5400" dirty="0"/>
              <a:t> for computing the quotient.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Modulus operator </a:t>
            </a:r>
            <a:r>
              <a:rPr lang="en-GB" sz="5400" dirty="0">
                <a:solidFill>
                  <a:srgbClr val="FF0000"/>
                </a:solidFill>
              </a:rPr>
              <a:t>(%)</a:t>
            </a:r>
            <a:r>
              <a:rPr lang="en-GB" sz="5400" dirty="0"/>
              <a:t> for computing the remainder.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816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Modulus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Converting Inches to Feet and Inches: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Given: 76 inches.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Objective: Convert to feet and inches.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Process: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Quotient =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76 / 12 </a:t>
            </a:r>
            <a:r>
              <a:rPr lang="en-GB" sz="5400" dirty="0"/>
              <a:t>yields 6 feet.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Remainder =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76 % 12 </a:t>
            </a:r>
            <a:r>
              <a:rPr lang="en-GB" sz="5400" dirty="0"/>
              <a:t>yields 4 inches.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Result: 76 inches is equivalent to 6 feet 4 inches.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024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Modulus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Converting Inches to Feet and Inches: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Given: 76 inches.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Objective: Convert to feet and inches.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Process: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Quotient =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76 / 12 </a:t>
            </a:r>
            <a:r>
              <a:rPr lang="en-GB" sz="5400" dirty="0"/>
              <a:t>yields 6 feet.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Remainder =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76 % 12 </a:t>
            </a:r>
            <a:r>
              <a:rPr lang="en-GB" sz="5400" dirty="0"/>
              <a:t>yields 4 inches.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Result: 76 inches is equivalent to 6 feet 4 inches.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411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Modulus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Pronunciation and Visualization: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76 % 12 </a:t>
            </a:r>
            <a:r>
              <a:rPr lang="en-GB" sz="5400" dirty="0"/>
              <a:t>is read as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"76 mod 12".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Visualize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</a:t>
            </a:r>
            <a:r>
              <a:rPr lang="en-GB" sz="5400" dirty="0"/>
              <a:t> as a rotated division sign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(÷)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12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Modulus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Utility of the Modulus Operator: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Divisibility Test: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</a:p>
          <a:p>
            <a:pPr marL="3009900" lvl="3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To check if x is divisible by y, </a:t>
            </a:r>
          </a:p>
          <a:p>
            <a:pPr marL="3009900" lvl="3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if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% y </a:t>
            </a:r>
            <a:r>
              <a:rPr lang="en-GB" sz="5400" dirty="0"/>
              <a:t>equals 0, then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is divisible by y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Digit Extraction: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Rightmost digit: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% 10</a:t>
            </a:r>
            <a:r>
              <a:rPr lang="en-GB" sz="5400" dirty="0"/>
              <a:t>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Last two digits: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% 100.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Extensively used in encryption algorithms.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87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Modulus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Examples for Practice: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Calculate Feet and Inches: Convert 123 inches to feet and inches.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Feet: 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123 / 12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Inches: 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123 % 12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Divisibility Test: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Check if 1024 is divisible by 16.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1024 % 16 should result in 0.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Extract Digits: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Find the last two digits of 5678.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5678 % 100 yields 78.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92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Putting it all together: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cm;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feet, inches, remainder;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final double CM_PER_INCH = 2.54;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final int IN_PER_FOOT = 12;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prompt the user and get the value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("Exactly how many cm? ");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cm = </a:t>
            </a: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in.nextDouble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    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7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Putting it all together: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convert and output the result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inches = (int) (cm / CM_PER_INCH);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feet = inches / IN_PER_FOOT;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remainder = inches % IN_PER_FOOT;       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("%.2f cm = %d ft, %d in\n", cm, feet, remainder);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in.Close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996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Scanner bug: 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>
                <a:latin typeface="Brandon Grotesque Light"/>
              </a:rPr>
              <a:t>Reading a string after an int or Double could be problematic. Techniques to overcome below: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("What is your age? 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age = </a:t>
            </a: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in.nextInt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in.nextLine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 // read the newline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("What is your name? 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name = </a:t>
            </a: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in.nextLine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9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9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("Hello %s, age %d\n", name, age);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744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Write a program that converts a temperature from Celsius to Fahrenheit. It should (1) prompt the user for input, (2) read a double value from the keyboard, (3) calculate the result, and (4) format the output to one decimal place. For example, it should display "24.0 C = 75.2 F".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Here is the formula. Be careful not to use integer division!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298BD4C-C7CA-B7EF-8A12-FF2F6A04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037" y="10016836"/>
            <a:ext cx="4465927" cy="24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Input and Output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System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Scanner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Program Structure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Inches to Centimetres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Literals and Constants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Centimetres and Inches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Modulus Operator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/>
              <a:t>The Scanner bug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Understanding </a:t>
            </a:r>
            <a:r>
              <a:rPr lang="en-ZA" sz="6000" b="1" dirty="0" err="1">
                <a:solidFill>
                  <a:srgbClr val="FF0000"/>
                </a:solidFill>
              </a:rPr>
              <a:t>System.out.println</a:t>
            </a:r>
            <a:r>
              <a:rPr lang="en-ZA" sz="6000" b="1" dirty="0">
                <a:solidFill>
                  <a:srgbClr val="FF0000"/>
                </a:solidFill>
              </a:rPr>
              <a:t>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System Class: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4121C4-F6D1-1086-B375-F347593DC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27" y="4835669"/>
            <a:ext cx="16250438" cy="85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Understanding </a:t>
            </a:r>
            <a:r>
              <a:rPr lang="en-ZA" sz="6000" b="1" dirty="0" err="1">
                <a:solidFill>
                  <a:srgbClr val="FF0000"/>
                </a:solidFill>
              </a:rPr>
              <a:t>System.out.println</a:t>
            </a:r>
            <a:r>
              <a:rPr lang="en-ZA" sz="6000" b="1" dirty="0">
                <a:solidFill>
                  <a:srgbClr val="FF0000"/>
                </a:solidFill>
              </a:rPr>
              <a:t>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System Class: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Provides methods related to the system/environment where programs run.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Includes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</a:t>
            </a:r>
            <a:r>
              <a:rPr lang="en-GB" sz="5400" dirty="0"/>
              <a:t>, a special value for displaying output.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2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Understanding </a:t>
            </a:r>
            <a:r>
              <a:rPr lang="en-ZA" sz="6000" b="1" dirty="0" err="1">
                <a:solidFill>
                  <a:srgbClr val="FF0000"/>
                </a:solidFill>
              </a:rPr>
              <a:t>System.out.println</a:t>
            </a:r>
            <a:r>
              <a:rPr lang="en-ZA" sz="6000" b="1" dirty="0">
                <a:solidFill>
                  <a:srgbClr val="FF0000"/>
                </a:solidFill>
              </a:rPr>
              <a:t>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5400" dirty="0" err="1"/>
              <a:t>System.out.println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  <a:hlinkClick r:id="rId4"/>
              </a:rPr>
              <a:t>java.io.PrintStream@5e91993f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// differ based on machine (computer)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Package: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collection of related classes.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java.io </a:t>
            </a:r>
            <a:r>
              <a:rPr lang="en-GB" sz="5400" dirty="0"/>
              <a:t>contains classes for input and output (I/O).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56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Understanding </a:t>
            </a:r>
            <a:r>
              <a:rPr lang="en-ZA" sz="6000" b="1" dirty="0" err="1">
                <a:solidFill>
                  <a:srgbClr val="FF0000"/>
                </a:solidFill>
              </a:rPr>
              <a:t>System.out.println</a:t>
            </a:r>
            <a:r>
              <a:rPr lang="en-ZA" sz="6000" b="1" dirty="0">
                <a:solidFill>
                  <a:srgbClr val="FF0000"/>
                </a:solidFill>
              </a:rPr>
              <a:t>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Memory Address: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address after “@” (e.g., </a:t>
            </a: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  <a:hlinkClick r:id="rId4"/>
              </a:rPr>
              <a:t>5e91993f</a:t>
            </a:r>
            <a:r>
              <a:rPr lang="en-GB" sz="5400" dirty="0"/>
              <a:t>) is the location in memory.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Varies between different computers and runs.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Library: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</a:t>
            </a:r>
            <a:r>
              <a:rPr lang="en-GB" sz="5400" dirty="0"/>
              <a:t> defined in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System.java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PrintStream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defined in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PrintStream.java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Part of the extensive Java library classes available for use. See figure 3.1.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93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http://purl.org/dc/elements/1.1/"/>
    <ds:schemaRef ds:uri="http://schemas.openxmlformats.org/package/2006/metadata/core-properties"/>
    <ds:schemaRef ds:uri="b00d9c13-3fa8-4c46-bb81-32a948587a0b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278422d3-3646-4865-8717-6c44b94ebf2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36394</TotalTime>
  <Words>2468</Words>
  <Application>Microsoft Office PowerPoint</Application>
  <PresentationFormat>Custom</PresentationFormat>
  <Paragraphs>675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Brandon Grotesque Light</vt:lpstr>
      <vt:lpstr>Brandon Grotesque Regular</vt:lpstr>
      <vt:lpstr>Brandon Grotesque Medium</vt:lpstr>
      <vt:lpstr>adobe-clean</vt:lpstr>
      <vt:lpstr>Brandon Grotesque Bold</vt:lpstr>
      <vt:lpstr>Cascadia Mono</vt:lpstr>
      <vt:lpstr>Wingdings</vt:lpstr>
      <vt:lpstr>Helvetica Neue</vt:lpstr>
      <vt:lpstr>White</vt:lpstr>
      <vt:lpstr>PowerPoint Presentation</vt:lpstr>
      <vt:lpstr>Overview of imperative concepts in Java </vt:lpstr>
      <vt:lpstr>BASICS OF JAVA PROGRAMMING</vt:lpstr>
      <vt:lpstr>Input and output  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Exercises  </vt:lpstr>
      <vt:lpstr>Input and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16</cp:revision>
  <cp:lastPrinted>2019-08-20T11:14:22Z</cp:lastPrinted>
  <dcterms:modified xsi:type="dcterms:W3CDTF">2025-07-04T13:05:51Z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