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820" r:id="rId5"/>
    <p:sldId id="1064" r:id="rId6"/>
    <p:sldId id="887" r:id="rId7"/>
    <p:sldId id="1245" r:id="rId8"/>
    <p:sldId id="1243" r:id="rId9"/>
    <p:sldId id="1233" r:id="rId10"/>
    <p:sldId id="1321" r:id="rId11"/>
    <p:sldId id="1322" r:id="rId12"/>
    <p:sldId id="1323" r:id="rId13"/>
    <p:sldId id="1324" r:id="rId14"/>
    <p:sldId id="1325" r:id="rId15"/>
    <p:sldId id="1326" r:id="rId16"/>
    <p:sldId id="1327" r:id="rId17"/>
    <p:sldId id="1328" r:id="rId18"/>
    <p:sldId id="1329" r:id="rId19"/>
    <p:sldId id="1330" r:id="rId20"/>
    <p:sldId id="1331" r:id="rId21"/>
    <p:sldId id="1332" r:id="rId22"/>
    <p:sldId id="1333" r:id="rId23"/>
    <p:sldId id="1334" r:id="rId24"/>
    <p:sldId id="1335" r:id="rId25"/>
    <p:sldId id="1336" r:id="rId26"/>
    <p:sldId id="1337" r:id="rId27"/>
    <p:sldId id="1338" r:id="rId28"/>
    <p:sldId id="1339" r:id="rId29"/>
    <p:sldId id="1340" r:id="rId30"/>
    <p:sldId id="1341" r:id="rId31"/>
    <p:sldId id="1342" r:id="rId32"/>
    <p:sldId id="1343" r:id="rId33"/>
    <p:sldId id="1344" r:id="rId34"/>
    <p:sldId id="1345" r:id="rId35"/>
    <p:sldId id="1346" r:id="rId36"/>
    <p:sldId id="1347" r:id="rId37"/>
    <p:sldId id="1349" r:id="rId38"/>
    <p:sldId id="1350" r:id="rId39"/>
    <p:sldId id="1352" r:id="rId40"/>
    <p:sldId id="1353" r:id="rId41"/>
    <p:sldId id="1351" r:id="rId42"/>
    <p:sldId id="1354" r:id="rId43"/>
    <p:sldId id="1355" r:id="rId44"/>
    <p:sldId id="1356" r:id="rId45"/>
    <p:sldId id="1357" r:id="rId46"/>
    <p:sldId id="1358" r:id="rId47"/>
    <p:sldId id="1359" r:id="rId48"/>
    <p:sldId id="1360" r:id="rId49"/>
    <p:sldId id="1284" r:id="rId50"/>
    <p:sldId id="1285" r:id="rId51"/>
    <p:sldId id="845" r:id="rId52"/>
  </p:sldIdLst>
  <p:sldSz cx="24384000" cy="13716000"/>
  <p:notesSz cx="6797675" cy="9926638"/>
  <p:embeddedFontLst>
    <p:embeddedFont>
      <p:font typeface="Brandon Grotesque Bold" panose="020B0803020203060202" charset="0"/>
      <p:regular r:id="rId55"/>
      <p:bold r:id="rId56"/>
      <p:italic r:id="rId57"/>
      <p:boldItalic r:id="rId58"/>
    </p:embeddedFont>
    <p:embeddedFont>
      <p:font typeface="Brandon Grotesque Light" panose="020B0303020203060202" charset="0"/>
      <p:regular r:id="rId59"/>
      <p:italic r:id="rId60"/>
    </p:embeddedFont>
    <p:embeddedFont>
      <p:font typeface="Brandon Grotesque Medium" panose="020B0603020203060202" charset="0"/>
      <p:regular r:id="rId61"/>
      <p:italic r:id="rId62"/>
    </p:embeddedFont>
    <p:embeddedFont>
      <p:font typeface="Brandon Grotesque Regular" panose="020B0503020203060202" charset="0"/>
      <p:regular r:id="rId63"/>
      <p:italic r:id="rId64"/>
    </p:embeddedFont>
    <p:embeddedFont>
      <p:font typeface="Cascadia Mono" panose="020B0609020000020004" pitchFamily="49" charset="0"/>
      <p:regular r:id="rId65"/>
      <p:bold r:id="rId66"/>
      <p:italic r:id="rId67"/>
      <p:boldItalic r:id="rId68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7CAFB-B470-4789-A716-A592ADC4DC27}" v="39" dt="2024-08-04T15:39:40.63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09" autoAdjust="0"/>
  </p:normalViewPr>
  <p:slideViewPr>
    <p:cSldViewPr snapToGrid="0">
      <p:cViewPr varScale="1">
        <p:scale>
          <a:sx n="35" d="100"/>
          <a:sy n="35" d="100"/>
        </p:scale>
        <p:origin x="1099" y="58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font" Target="fonts/font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1.fntdata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850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925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8944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3236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1806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2976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3789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02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76826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3559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463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7707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7264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83750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54706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3354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7770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0673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8364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210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721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8519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8250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824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4271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2216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956323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73936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87935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4842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5845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176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565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82434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23424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05690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88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1342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378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472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6645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296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Math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Convenience Methods for Angle Conversion: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Math.toRadians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(degrees) </a:t>
            </a:r>
            <a:r>
              <a:rPr lang="en-GB" sz="5400" dirty="0"/>
              <a:t>converts degrees to radians.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Math.toDegrees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(radians) </a:t>
            </a:r>
            <a:r>
              <a:rPr lang="en-GB" sz="5400" dirty="0"/>
              <a:t>converts radians back to degrees.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Rounding Numbers: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Math.round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(value) </a:t>
            </a:r>
            <a:r>
              <a:rPr lang="en-GB" sz="5400" dirty="0"/>
              <a:t>rounds a floating-point value to the nearest integer.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Returns a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long</a:t>
            </a:r>
            <a:r>
              <a:rPr lang="en-GB" sz="5400" dirty="0"/>
              <a:t>, which can hold larger values than an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int</a:t>
            </a:r>
            <a:r>
              <a:rPr lang="en-GB" sz="5400" dirty="0"/>
              <a:t>.</a:t>
            </a:r>
            <a:endParaRPr lang="en-GB" sz="3800" b="1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52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Math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Practical Example: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Rounding in action: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long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Math.round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Math.PI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20.0); </a:t>
            </a:r>
            <a:r>
              <a:rPr lang="en-GB" sz="5400" dirty="0"/>
              <a:t>results in 63.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Reading Documentation: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For detailed information and more methods, read the Java documentation for the Math class.</a:t>
            </a:r>
            <a:endParaRPr lang="en-GB" sz="3800" b="1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29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Composition revisited: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Java methods can be composed, using one expression as part of another.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Math.cos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(angle +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Math.PI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/ 2.0);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Divides </a:t>
            </a:r>
            <a:r>
              <a:rPr lang="en-GB" sz="5400" dirty="0" err="1"/>
              <a:t>Math.PI</a:t>
            </a:r>
            <a:r>
              <a:rPr lang="en-GB" sz="5400" dirty="0"/>
              <a:t> by 2, adds to angle, computes cosine of the sum.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Methods can take results of other methods as arguments.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Math.exp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(Math.log(10.0));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Finds log base e of 10, raises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 (</a:t>
            </a:r>
            <a:r>
              <a:rPr lang="en-ZA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2.718281828459045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</a:t>
            </a:r>
            <a:r>
              <a:rPr lang="en-GB" sz="5400" dirty="0"/>
              <a:t>to that power, assigns result to x.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863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Composition revisited: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Some math methods take multiple arguments.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Math.pow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(2.0, 10.0);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Raises 2.0 to the power of 10.0, assigns 1024.0 to x.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Common error: forgetting Math. prefix.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error: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pow(2.0, 10.0) </a:t>
            </a:r>
            <a:r>
              <a:rPr lang="en-GB" sz="5400" dirty="0"/>
              <a:t>results in “cannot find symbol” error.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Compiler looks for method in the current class if no class name is specified.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846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Adding new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Class Definition: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class named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Class names start with a capital letter.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Definition: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Includes methods like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and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main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 names start with a lowercase letter and follow camel case (e.g.,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5400" dirty="0"/>
              <a:t>).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324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Adding new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Java Sensitivity and Naming: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 is case-sensitive: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and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are different.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Avoid using Java keywords and the name main for methods.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11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Adding new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Characteristics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Access Modifier: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Both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and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main </a:t>
            </a:r>
            <a:r>
              <a:rPr lang="en-GB" sz="5400" dirty="0"/>
              <a:t>are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public</a:t>
            </a:r>
            <a:r>
              <a:rPr lang="en-GB" sz="5400" dirty="0"/>
              <a:t>, allowing invocation from other classes.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Static and Void: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Methods are static (full explanation to come later).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Both methods are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void, </a:t>
            </a:r>
            <a:r>
              <a:rPr lang="en-GB" sz="5400" dirty="0">
                <a:solidFill>
                  <a:srgbClr val="FF0000"/>
                </a:solidFill>
              </a:rPr>
              <a:t>indicating they do not return a value</a:t>
            </a:r>
            <a:r>
              <a:rPr lang="en-GB" sz="54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634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Adding new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Characteristics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Access Modifier: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Both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and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main </a:t>
            </a:r>
            <a:r>
              <a:rPr lang="en-GB" sz="5400" dirty="0"/>
              <a:t>are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public</a:t>
            </a:r>
            <a:r>
              <a:rPr lang="en-GB" sz="5400" dirty="0"/>
              <a:t>, allowing invocation from other classes.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Static and Void: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Methods are static (full explanation to come later).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Both methods are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void, </a:t>
            </a:r>
            <a:r>
              <a:rPr lang="en-GB" sz="5400" dirty="0">
                <a:solidFill>
                  <a:srgbClr val="FF0000"/>
                </a:solidFill>
              </a:rPr>
              <a:t>indicating they do not return a value</a:t>
            </a:r>
            <a:r>
              <a:rPr lang="en-GB" sz="54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22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Adding new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Characteristics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Parameters and Arguments: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main accepts a parameter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5400" dirty="0"/>
              <a:t> of type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String[].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5400" dirty="0"/>
              <a:t> requires no arguments due to having no parameters.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90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Adding new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Invocation and Functionality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Simple Usage: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method invocation adds an extra line between printed statements.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output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First line.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Second line.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766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imperative concepts in Java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Adding new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Invocation and Functionality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Simple Usage: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("First Line");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("Second Line");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4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Adding new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Invocation and Functionality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Creation for Reusability: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threeLine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method to display three blank lines, enhancing code reusability:	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threeLine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newLine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29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Adding new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Advantages of Using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Improves code readability through meaningful method names.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Reduces code size by eliminating repetitive code.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Simplifies complex problems by breaking them into manageable sub-problems.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23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Method Arguments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Arguments are the values you provide when invoking a method.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sin() method </a:t>
            </a:r>
            <a:r>
              <a:rPr lang="en-GB" sz="5400" dirty="0"/>
              <a:t>requires a double argument to compute the sine of a number.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the </a:t>
            </a:r>
            <a:r>
              <a:rPr lang="en-GB" sz="5400" dirty="0" err="1"/>
              <a:t>println</a:t>
            </a:r>
            <a:r>
              <a:rPr lang="en-GB" sz="5400" dirty="0"/>
              <a:t>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 display a message,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println</a:t>
            </a:r>
            <a:r>
              <a:rPr lang="en-GB" sz="5400" dirty="0"/>
              <a:t> needs a String argument.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("Hello, World!");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726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Defining Methods and Naming Parameters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When writing a method, parameters are named to indicate the required arguments.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Method Definition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printTwice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(String 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02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Parameter Passing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process where the argument's value is assigned to the method's parameter.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Passing a String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String message = "Don't make me say this twice!";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printTwice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(message);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714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Type Compatibility in Arguments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type of the argument must match the type of the parameter.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Incorrect Type: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printTwice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(17);  // Causes a syntax error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658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Automatic Type Conversion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 can sometimes automatically convert an argument type.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(25) </a:t>
            </a:r>
            <a:r>
              <a:rPr lang="en-GB" sz="5400" dirty="0"/>
              <a:t>automatically converts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25 from int to double</a:t>
            </a:r>
            <a:r>
              <a:rPr lang="en-GB" sz="54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408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Scope of Variables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Parameters and other variables are local to the methods where they are defined.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Scope: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printTwice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(String s)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// 's' is only accessible within this method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's' does not exist here outside the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40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Local Variables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Known as local variables because they only exist inside their respective methods.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Cannot be accessed outside their method.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509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rgbClr val="000000"/>
                </a:solidFill>
                <a:latin typeface="+mn-lt"/>
              </a:rPr>
              <a:t>BASICS OF JAVA PROGRAMMING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OUTCOMES</a:t>
            </a:r>
          </a:p>
          <a:p>
            <a:pPr algn="l"/>
            <a:endParaRPr lang="en-GB" sz="5400" b="1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Variables and Operators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Input and Output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Void Methods</a:t>
            </a:r>
            <a:endParaRPr lang="en-ZA" b="1" dirty="0"/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82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Multiple Parameters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Methods can have multiple parameters.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	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printPersonalData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(String name, int age)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("Name: " + name + ", Age: " + age);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String name = "Michael";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int age = 25;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printPersonalData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name,age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855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Multiple Parameters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 Example with Two Parameters:.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printTime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hour, int minute)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(hour);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(":");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(minute);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844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Multiple Parameters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Correct Parameter Declaration: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Each parameter must have its type declared separately.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Incorrect: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printTime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hour, minute) </a:t>
            </a:r>
            <a:r>
              <a:rPr lang="en-GB" sz="5400" dirty="0"/>
              <a:t>(missing type for minute).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49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Multiple Parameters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Invoking the Method: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Provide two integers as arguments.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hour = 11;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minute = 59;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printTime</a:t>
            </a: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(hour, minute);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GB" sz="54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88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Stack diagrams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Complete Class Definition Overview: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Combining code fragments from previous sections to define a complete class.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Includes methods with parameters and local variables.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Variable Scope and Parameters: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Parameters in </a:t>
            </a:r>
            <a:r>
              <a:rPr lang="en-GB" sz="5400" dirty="0" err="1"/>
              <a:t>printTime</a:t>
            </a:r>
            <a:r>
              <a:rPr lang="en-GB" sz="5400" dirty="0"/>
              <a:t> named hour and minute.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Local variables in main also named hour and minute.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Same names but refer to different storage locations; they are distinct.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86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Stack diagrams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 Invocation Example: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calling </a:t>
            </a:r>
            <a:r>
              <a:rPr lang="en-GB" sz="5400" dirty="0" err="1"/>
              <a:t>printTime</a:t>
            </a:r>
            <a:r>
              <a:rPr lang="en-GB" sz="5400" dirty="0"/>
              <a:t>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hour = 11;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minute = 59;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printTime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(hour + 1, 0);  // Outputs: Time is 12:00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dirty="0"/>
              <a:t>Java evaluates arguments before method invocation; results are 12 and 0.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dirty="0"/>
              <a:t>Inside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printTime</a:t>
            </a:r>
            <a:r>
              <a:rPr lang="en-GB" sz="5400" dirty="0"/>
              <a:t>, hour is 12, and minute is 0, differing from their values in main.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383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Stack diagrams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Parameter Modification: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Modifications to parameters within </a:t>
            </a:r>
            <a:r>
              <a:rPr lang="en-GB" sz="5400" dirty="0" err="1"/>
              <a:t>printTime</a:t>
            </a:r>
            <a:r>
              <a:rPr lang="en-GB" sz="5400" dirty="0"/>
              <a:t> do not affect variables in main.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Changes to hour or minute in </a:t>
            </a:r>
            <a:r>
              <a:rPr lang="en-GB" sz="5400" dirty="0" err="1"/>
              <a:t>printTime</a:t>
            </a:r>
            <a:r>
              <a:rPr lang="en-GB" sz="5400" dirty="0"/>
              <a:t> are local to that method.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of Stack Diagrams: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Stack diagrams help track method invocations and variable scopes.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Each method has a frame showing parameters and local variables.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Stack diagrams display the state at a specific point in time, such as the start of </a:t>
            </a:r>
            <a:r>
              <a:rPr lang="en-GB" sz="5400" dirty="0" err="1"/>
              <a:t>printTime</a:t>
            </a:r>
            <a:r>
              <a:rPr lang="en-GB" sz="5400" dirty="0"/>
              <a:t>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98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Stack diagrams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a Stack Diagram: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Figure 4.1 shows a stack diagram at the beginning of the </a:t>
            </a:r>
            <a:r>
              <a:rPr lang="en-GB" sz="5400" dirty="0" err="1"/>
              <a:t>printTime</a:t>
            </a:r>
            <a:r>
              <a:rPr lang="en-GB" sz="5400" dirty="0"/>
              <a:t> method.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Illustrates the separation of method frames and variable scopes.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9A2327-674E-FA60-A101-A4BC4AC1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486" y="10352312"/>
            <a:ext cx="10319657" cy="33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5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Writing Documentation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Importance of Good Documentation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As you benefit from reading good documentation, you should contribute similarly by writing good documentation.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Embedding documentation in your source code helps maintain consistency as updates are made.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09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Writing Documentation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Javadoc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Javadoc is a tool included in standard Java development environments.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Automatically extracts documentation from source code to generate well-formatted HTML.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The Java libraries' online documentation is generated using Javadoc.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865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METHODS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Writing Documentation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Javadoc Comments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Begin with /** and end with */.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Everything in between is considered part of the documentation.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Used to provide descriptions for classes, methods, and explain their purpose.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276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Writing Documentation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Javadoc Usage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Class Comment: Describes the purpose of the class.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Method Comment: Explains what the method does.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903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40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Writing Documentation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Javadoc Usage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/**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Example program that demonstrates print vs </a:t>
            </a:r>
            <a:r>
              <a:rPr lang="en-GB" sz="7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println</a:t>
            </a: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*/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Goodbye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/**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* Prints a greeting.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*/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static void main(String[] </a:t>
            </a:r>
            <a:r>
              <a:rPr lang="en-GB" sz="7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7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("Goodbye, "); // note the space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7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("cruel world");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106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Writing Documentation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Inline Comments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Begin with // and are used for brief explanations within code.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Help clarify complex parts of the program, intended for those reading and maintaining the code.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2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Writing Documentation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Difference Between Javadoc and Inline Comments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Javadoc comments are longer, usually complete sentences.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Intended for users of the methods, without requiring them to look at the source code.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Inline comments are short and for clarifying complex code parts to programmers.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119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Parameters and arguments:</a:t>
            </a:r>
            <a:endParaRPr lang="en-GB" sz="5400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Writing Documentation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Value of Documentation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Essential for making source code readable and understandable.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Likely, the person who will most appreciate good documentation in the future is you.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89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Input and output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Exercises: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dirty="0"/>
              <a:t>The point of this exercise is to make sure you understand how to write and invoke methods that take parameters.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914400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 dirty="0"/>
              <a:t>Write the first line of a method named </a:t>
            </a:r>
            <a:r>
              <a:rPr lang="en-GB" sz="5400" dirty="0" err="1"/>
              <a:t>zool</a:t>
            </a:r>
            <a:r>
              <a:rPr lang="en-GB" sz="5400" dirty="0"/>
              <a:t> that takes three parameters: an int and two Strings.</a:t>
            </a:r>
          </a:p>
          <a:p>
            <a:pPr marL="914400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 dirty="0"/>
              <a:t>Write a line of code that calls </a:t>
            </a:r>
            <a:r>
              <a:rPr lang="en-GB" sz="5400" dirty="0" err="1"/>
              <a:t>zool</a:t>
            </a:r>
            <a:r>
              <a:rPr lang="en-GB" sz="5400" dirty="0"/>
              <a:t>, passing as arguments the value 11, the name of your first pet, and the name of the street you grew up 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894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Void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Math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Composition revisited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Adding new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Parameters and Arguments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Multiple Parameters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Stack Diagram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Writing Documentation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Math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Mathematical Functions in Java: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Functions like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sin</a:t>
            </a:r>
            <a:r>
              <a:rPr lang="en-GB" sz="5400" dirty="0"/>
              <a:t> and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log </a:t>
            </a:r>
            <a:r>
              <a:rPr lang="en-GB" sz="5400" dirty="0"/>
              <a:t>are used in mathematics to evaluate expressions.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Evaluation involves computing the argument of the function first, then the function itself.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79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Math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Nested Function Evaluation: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For complex expressions like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log(1/sin(π/2)), </a:t>
            </a:r>
            <a:r>
              <a:rPr lang="en-GB" sz="5400" dirty="0"/>
              <a:t>evaluate from the innermost function outward.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First, compute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sin(π/2), </a:t>
            </a:r>
            <a:r>
              <a:rPr lang="en-GB" sz="5400" dirty="0"/>
              <a:t>then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1/sin(π/2), </a:t>
            </a:r>
            <a:r>
              <a:rPr lang="en-GB" sz="5400" dirty="0"/>
              <a:t>and finally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log(1/sin(π/2)).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41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Math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Utilizing the Java Math Class: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Math class in Java provides common mathematical operations.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Located in the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java.lang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package</a:t>
            </a:r>
            <a:r>
              <a:rPr lang="en-GB" sz="5400" dirty="0"/>
              <a:t>, it does not require importation.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Examples of Math Class Usage: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Calculate square root: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root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(17.0);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Compute sine of a value: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height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Math.sin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(1.5);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05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Void 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Math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Working with Radians and Degrees: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Trigonometric functions like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sin, cos, and tan </a:t>
            </a:r>
            <a:r>
              <a:rPr lang="en-GB" sz="5400" dirty="0"/>
              <a:t>use arguments in </a:t>
            </a:r>
            <a:r>
              <a:rPr lang="en-GB" sz="5400" dirty="0">
                <a:solidFill>
                  <a:srgbClr val="FF0000"/>
                </a:solidFill>
              </a:rPr>
              <a:t>radians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Convert degrees to radians: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radians = degrees / 180.0 *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Math.PI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Constants in the Math Class: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Math.PI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for the mathematical constant π.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for Euler’s number, approximation of 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Constants are named in </a:t>
            </a:r>
            <a:r>
              <a:rPr lang="en-GB" sz="5400" dirty="0">
                <a:solidFill>
                  <a:srgbClr val="FF0000"/>
                </a:solidFill>
              </a:rPr>
              <a:t>uppercase and are variables, not methods.</a:t>
            </a:r>
            <a:endParaRPr lang="en-GB" sz="3800" b="1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018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9D798-552E-412B-81A4-147A54248997}">
  <ds:schemaRefs>
    <ds:schemaRef ds:uri="http://purl.org/dc/elements/1.1/"/>
    <ds:schemaRef ds:uri="http://schemas.openxmlformats.org/package/2006/metadata/core-properties"/>
    <ds:schemaRef ds:uri="b00d9c13-3fa8-4c46-bb81-32a948587a0b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278422d3-3646-4865-8717-6c44b94ebf2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37954</TotalTime>
  <Words>2628</Words>
  <Application>Microsoft Office PowerPoint</Application>
  <PresentationFormat>Custom</PresentationFormat>
  <Paragraphs>772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adobe-clean</vt:lpstr>
      <vt:lpstr>Arial</vt:lpstr>
      <vt:lpstr>Helvetica Neue</vt:lpstr>
      <vt:lpstr>Brandon Grotesque Light</vt:lpstr>
      <vt:lpstr>Cascadia Mono</vt:lpstr>
      <vt:lpstr>Brandon Grotesque Medium</vt:lpstr>
      <vt:lpstr>Brandon Grotesque Regular</vt:lpstr>
      <vt:lpstr>Wingdings</vt:lpstr>
      <vt:lpstr>Brandon Grotesque Bold</vt:lpstr>
      <vt:lpstr>White</vt:lpstr>
      <vt:lpstr>PowerPoint Presentation</vt:lpstr>
      <vt:lpstr>Overview of imperative concepts in Java </vt:lpstr>
      <vt:lpstr>BASICS OF JAVA PROGRAMMING</vt:lpstr>
      <vt:lpstr>VOID METHODS  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Exercises  </vt:lpstr>
      <vt:lpstr>Input and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15</cp:revision>
  <cp:lastPrinted>2019-08-20T11:14:22Z</cp:lastPrinted>
  <dcterms:modified xsi:type="dcterms:W3CDTF">2025-07-04T13:13:00Z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