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820" r:id="rId5"/>
    <p:sldId id="1064" r:id="rId6"/>
    <p:sldId id="1243" r:id="rId7"/>
    <p:sldId id="1414" r:id="rId8"/>
    <p:sldId id="1233" r:id="rId9"/>
    <p:sldId id="1361" r:id="rId10"/>
    <p:sldId id="1362" r:id="rId11"/>
    <p:sldId id="1363" r:id="rId12"/>
    <p:sldId id="1364" r:id="rId13"/>
    <p:sldId id="1415" r:id="rId14"/>
    <p:sldId id="1365" r:id="rId15"/>
    <p:sldId id="1366" r:id="rId16"/>
    <p:sldId id="1367" r:id="rId17"/>
    <p:sldId id="1368" r:id="rId18"/>
    <p:sldId id="1369" r:id="rId19"/>
    <p:sldId id="1416" r:id="rId20"/>
    <p:sldId id="1370" r:id="rId21"/>
    <p:sldId id="1371" r:id="rId22"/>
    <p:sldId id="1373" r:id="rId23"/>
    <p:sldId id="1372" r:id="rId24"/>
    <p:sldId id="1376" r:id="rId25"/>
    <p:sldId id="1377" r:id="rId26"/>
    <p:sldId id="1417" r:id="rId27"/>
    <p:sldId id="1375" r:id="rId28"/>
    <p:sldId id="1379" r:id="rId29"/>
    <p:sldId id="1380" r:id="rId30"/>
    <p:sldId id="1381" r:id="rId31"/>
    <p:sldId id="1418" r:id="rId32"/>
    <p:sldId id="1374" r:id="rId33"/>
    <p:sldId id="1382" r:id="rId34"/>
    <p:sldId id="1383" r:id="rId35"/>
    <p:sldId id="1384" r:id="rId36"/>
    <p:sldId id="1419" r:id="rId37"/>
    <p:sldId id="1386" r:id="rId38"/>
    <p:sldId id="1385" r:id="rId39"/>
    <p:sldId id="1387" r:id="rId40"/>
    <p:sldId id="1388" r:id="rId41"/>
    <p:sldId id="1389" r:id="rId42"/>
    <p:sldId id="1420" r:id="rId43"/>
    <p:sldId id="1390" r:id="rId44"/>
    <p:sldId id="1391" r:id="rId45"/>
    <p:sldId id="1392" r:id="rId46"/>
    <p:sldId id="1393" r:id="rId47"/>
    <p:sldId id="1394" r:id="rId48"/>
    <p:sldId id="1284" r:id="rId49"/>
    <p:sldId id="1285" r:id="rId50"/>
    <p:sldId id="845" r:id="rId51"/>
  </p:sldIdLst>
  <p:sldSz cx="24384000" cy="13716000"/>
  <p:notesSz cx="6797675" cy="9926638"/>
  <p:embeddedFontLst>
    <p:embeddedFont>
      <p:font typeface="Brandon Grotesque Bold" panose="020B0803020203060202" charset="0"/>
      <p:regular r:id="rId54"/>
      <p:bold r:id="rId55"/>
      <p:italic r:id="rId56"/>
      <p:boldItalic r:id="rId57"/>
    </p:embeddedFont>
    <p:embeddedFont>
      <p:font typeface="Brandon Grotesque Light" panose="020B0303020203060202" charset="0"/>
      <p:regular r:id="rId58"/>
      <p:italic r:id="rId59"/>
    </p:embeddedFont>
    <p:embeddedFont>
      <p:font typeface="Brandon Grotesque Medium" panose="020B0603020203060202" charset="0"/>
      <p:regular r:id="rId60"/>
      <p:italic r:id="rId61"/>
    </p:embeddedFont>
    <p:embeddedFont>
      <p:font typeface="Brandon Grotesque Regular" panose="020B0503020203060202" charset="0"/>
      <p:regular r:id="rId62"/>
      <p:italic r:id="rId63"/>
    </p:embeddedFont>
    <p:embeddedFont>
      <p:font typeface="Cambria Math" panose="02040503050406030204" pitchFamily="18" charset="0"/>
      <p:regular r:id="rId64"/>
    </p:embeddedFont>
    <p:embeddedFont>
      <p:font typeface="Cascadia Mono" panose="020B0609020000020004" pitchFamily="49" charset="0"/>
      <p:regular r:id="rId65"/>
      <p:bold r:id="rId66"/>
      <p:italic r:id="rId67"/>
      <p:boldItalic r:id="rId68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pos="7680" userDrawn="1">
          <p15:clr>
            <a:srgbClr val="A4A3A4"/>
          </p15:clr>
        </p15:guide>
        <p15:guide id="2" orient="horz" pos="8640" userDrawn="1">
          <p15:clr>
            <a:srgbClr val="A4A3A4"/>
          </p15:clr>
        </p15:guide>
        <p15:guide id="3" pos="1058" userDrawn="1">
          <p15:clr>
            <a:srgbClr val="A4A3A4"/>
          </p15:clr>
        </p15:guide>
        <p15:guide id="4" pos="14302" userDrawn="1">
          <p15:clr>
            <a:srgbClr val="A4A3A4"/>
          </p15:clr>
        </p15:guide>
        <p15:guide id="5" orient="horz" userDrawn="1">
          <p15:clr>
            <a:srgbClr val="A4A3A4"/>
          </p15:clr>
        </p15:guide>
        <p15:guide id="8" orient="horz" pos="2279" userDrawn="1">
          <p15:clr>
            <a:srgbClr val="A4A3A4"/>
          </p15:clr>
        </p15:guide>
        <p15:guide id="9" orient="horz" pos="6371">
          <p15:clr>
            <a:srgbClr val="A4A3A4"/>
          </p15:clr>
        </p15:guide>
        <p15:guide id="10" pos="14316">
          <p15:clr>
            <a:srgbClr val="A4A3A4"/>
          </p15:clr>
        </p15:guide>
        <p15:guide id="11" pos="1089">
          <p15:clr>
            <a:srgbClr val="A4A3A4"/>
          </p15:clr>
        </p15:guide>
        <p15:guide id="12" pos="13109">
          <p15:clr>
            <a:srgbClr val="A4A3A4"/>
          </p15:clr>
        </p15:guide>
        <p15:guide id="13" pos="15359">
          <p15:clr>
            <a:srgbClr val="A4A3A4"/>
          </p15:clr>
        </p15:guide>
        <p15:guide id="14" orient="horz" pos="953">
          <p15:clr>
            <a:srgbClr val="A4A3A4"/>
          </p15:clr>
        </p15:guide>
        <p15:guide id="15" orient="horz" pos="8075">
          <p15:clr>
            <a:srgbClr val="A4A3A4"/>
          </p15:clr>
        </p15:guide>
        <p15:guide id="16" orient="horz" pos="1385">
          <p15:clr>
            <a:srgbClr val="A4A3A4"/>
          </p15:clr>
        </p15:guide>
        <p15:guide id="17" orient="horz" pos="5852">
          <p15:clr>
            <a:srgbClr val="A4A3A4"/>
          </p15:clr>
        </p15:guide>
        <p15:guide id="18" pos="12593">
          <p15:clr>
            <a:srgbClr val="A4A3A4"/>
          </p15:clr>
        </p15:guide>
        <p15:guide id="19" pos="1090">
          <p15:clr>
            <a:srgbClr val="A4A3A4"/>
          </p15:clr>
        </p15:guide>
        <p15:guide id="20" pos="14424">
          <p15:clr>
            <a:srgbClr val="A4A3A4"/>
          </p15:clr>
        </p15:guide>
        <p15:guide id="21" pos="1428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ra Totaram - EXCO Embury - EHO" initials="ST-EE-E" lastIdx="13" clrIdx="0"/>
  <p:cmAuthor id="2" name="Samara Totaram - EXCO Embury - EHO" initials="ST-EE-E [2]" lastIdx="2" clrIdx="1"/>
  <p:cmAuthor id="3" name="Microsoft Office User" initials="" lastIdx="0" clrIdx="2"/>
  <p:cmAuthor id="4" name="Samara Totaram - Stadio Holdings CFO" initials="ST-SHC" lastIdx="4" clrIdx="3"/>
  <p:cmAuthor id="5" name="Kate Ridge - Stadio Holdings" initials="KR-SH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AA23"/>
    <a:srgbClr val="D3D3D3"/>
    <a:srgbClr val="55585B"/>
    <a:srgbClr val="1779A0"/>
    <a:srgbClr val="207DA0"/>
    <a:srgbClr val="98C93C"/>
    <a:srgbClr val="FFCF00"/>
    <a:srgbClr val="0083CA"/>
    <a:srgbClr val="AB2940"/>
    <a:srgbClr val="9A9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809" autoAdjust="0"/>
  </p:normalViewPr>
  <p:slideViewPr>
    <p:cSldViewPr snapToGrid="0">
      <p:cViewPr varScale="1">
        <p:scale>
          <a:sx n="36" d="100"/>
          <a:sy n="36" d="100"/>
        </p:scale>
        <p:origin x="1075" y="48"/>
      </p:cViewPr>
      <p:guideLst>
        <p:guide pos="7680"/>
        <p:guide orient="horz" pos="8640"/>
        <p:guide pos="1058"/>
        <p:guide pos="14302"/>
        <p:guide orient="horz"/>
        <p:guide orient="horz" pos="2279"/>
        <p:guide orient="horz" pos="6371"/>
        <p:guide pos="14316"/>
        <p:guide pos="1089"/>
        <p:guide pos="13109"/>
        <p:guide pos="15359"/>
        <p:guide orient="horz" pos="953"/>
        <p:guide orient="horz" pos="8075"/>
        <p:guide orient="horz" pos="1385"/>
        <p:guide orient="horz" pos="5852"/>
        <p:guide pos="12593"/>
        <p:guide pos="1090"/>
        <p:guide pos="14424"/>
        <p:guide pos="1428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0.fntdata"/><Relationship Id="rId68" Type="http://schemas.openxmlformats.org/officeDocument/2006/relationships/font" Target="fonts/font15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openxmlformats.org/officeDocument/2006/relationships/font" Target="fonts/font5.fntdata"/><Relationship Id="rId66" Type="http://schemas.openxmlformats.org/officeDocument/2006/relationships/font" Target="fonts/font13.fntdata"/><Relationship Id="rId5" Type="http://schemas.openxmlformats.org/officeDocument/2006/relationships/slide" Target="slides/slide1.xml"/><Relationship Id="rId61" Type="http://schemas.openxmlformats.org/officeDocument/2006/relationships/font" Target="fonts/font8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3.fntdata"/><Relationship Id="rId64" Type="http://schemas.openxmlformats.org/officeDocument/2006/relationships/font" Target="fonts/font11.fntdata"/><Relationship Id="rId69" Type="http://schemas.openxmlformats.org/officeDocument/2006/relationships/commentAuthors" Target="comment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6.fntdata"/><Relationship Id="rId67" Type="http://schemas.openxmlformats.org/officeDocument/2006/relationships/font" Target="fonts/font14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.fntdata"/><Relationship Id="rId62" Type="http://schemas.openxmlformats.org/officeDocument/2006/relationships/font" Target="fonts/font9.fntdata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4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7.fntdata"/><Relationship Id="rId65" Type="http://schemas.openxmlformats.org/officeDocument/2006/relationships/font" Target="fonts/font12.fntdata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font" Target="fonts/font2.fntdata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CC2CF-7A2B-6945-8CB4-8AA155CAC648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E1BD19-606C-7941-9945-65FADD208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954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>
            <a:spLocks noGrp="1" noRot="1" noChangeAspect="1"/>
          </p:cNvSpPr>
          <p:nvPr>
            <p:ph type="sldImg"/>
          </p:nvPr>
        </p:nvSpPr>
        <p:spPr>
          <a:xfrm>
            <a:off x="90488" y="742950"/>
            <a:ext cx="6616700" cy="37226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5" name="Shape 205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41826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996267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0019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3444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53206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306803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71814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28903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51526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197935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99754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6922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485192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44694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41434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475169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684869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12548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10632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76613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12181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636295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1908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383010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49294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150316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706699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130957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811713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80309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04883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15903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426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35069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99442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82008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313" y="744538"/>
            <a:ext cx="6619875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4837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_S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Body Level One…"/>
          <p:cNvSpPr txBox="1">
            <a:spLocks noGrp="1"/>
          </p:cNvSpPr>
          <p:nvPr>
            <p:ph type="body" idx="10"/>
          </p:nvPr>
        </p:nvSpPr>
        <p:spPr>
          <a:xfrm>
            <a:off x="1688880" y="8730208"/>
            <a:ext cx="21003065" cy="64807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endParaRPr lang="en-US" sz="3200" b="0">
              <a:solidFill>
                <a:srgbClr val="9BA0A6"/>
              </a:solidFill>
              <a:latin typeface="Brandon Grotesque Regular"/>
              <a:cs typeface="Brandon Grotesque Regular"/>
            </a:endParaRPr>
          </a:p>
        </p:txBody>
      </p:sp>
      <p:sp>
        <p:nvSpPr>
          <p:cNvPr id="8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688880" y="8010128"/>
            <a:ext cx="21003065" cy="86409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10000"/>
              </a:lnSpc>
              <a:buFontTx/>
              <a:buNone/>
              <a:defRPr sz="4000" baseline="0">
                <a:solidFill>
                  <a:srgbClr val="9BA0A6"/>
                </a:solidFill>
              </a:defRPr>
            </a:lvl1pPr>
            <a:lvl2pPr>
              <a:defRPr sz="4800">
                <a:solidFill>
                  <a:srgbClr val="9BA0A6"/>
                </a:solidFill>
              </a:defRPr>
            </a:lvl2pPr>
            <a:lvl3pPr>
              <a:defRPr sz="4800">
                <a:solidFill>
                  <a:srgbClr val="9BA0A6"/>
                </a:solidFill>
              </a:defRPr>
            </a:lvl3pPr>
            <a:lvl4pPr>
              <a:defRPr sz="4800">
                <a:solidFill>
                  <a:srgbClr val="9BA0A6"/>
                </a:solidFill>
              </a:defRPr>
            </a:lvl4pPr>
            <a:lvl5pPr>
              <a:defRPr sz="4800">
                <a:solidFill>
                  <a:srgbClr val="9BA0A6"/>
                </a:solidFill>
              </a:defRPr>
            </a:lvl5pPr>
          </a:lstStyle>
          <a:p>
            <a:pPr algn="ctr">
              <a:lnSpc>
                <a:spcPct val="110000"/>
              </a:lnSpc>
            </a:pPr>
            <a:r>
              <a:rPr lang="en-US" sz="4000" b="0">
                <a:solidFill>
                  <a:srgbClr val="9BA0A6"/>
                </a:solidFill>
                <a:latin typeface="Brandon Grotesque Regular"/>
                <a:cs typeface="Brandon Grotesque Regular"/>
              </a:rPr>
              <a:t>Presentation Headline</a:t>
            </a:r>
          </a:p>
        </p:txBody>
      </p:sp>
      <p:pic>
        <p:nvPicPr>
          <p:cNvPr id="11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1678" y="3499506"/>
            <a:ext cx="10518760" cy="4750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495948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mage"/>
          <p:cNvSpPr>
            <a:spLocks noGrp="1"/>
          </p:cNvSpPr>
          <p:nvPr>
            <p:ph type="pic" idx="13"/>
          </p:nvPr>
        </p:nvSpPr>
        <p:spPr>
          <a:xfrm>
            <a:off x="-73025" y="0"/>
            <a:ext cx="24457025" cy="1375707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1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pic>
        <p:nvPicPr>
          <p:cNvPr id="6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463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>
            <a:spLocks noGrp="1"/>
          </p:cNvSpPr>
          <p:nvPr>
            <p:ph type="pic" idx="13"/>
          </p:nvPr>
        </p:nvSpPr>
        <p:spPr>
          <a:xfrm>
            <a:off x="1587" y="-95156"/>
            <a:ext cx="24553167" cy="13811156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4" name="Thank you"/>
          <p:cNvSpPr txBox="1"/>
          <p:nvPr userDrawn="1"/>
        </p:nvSpPr>
        <p:spPr>
          <a:xfrm>
            <a:off x="7416988" y="3257600"/>
            <a:ext cx="9550025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THANK YOU</a:t>
            </a:r>
          </a:p>
        </p:txBody>
      </p:sp>
      <p:sp>
        <p:nvSpPr>
          <p:cNvPr id="6" name="Re a leboga"/>
          <p:cNvSpPr txBox="1"/>
          <p:nvPr userDrawn="1"/>
        </p:nvSpPr>
        <p:spPr>
          <a:xfrm>
            <a:off x="6934151" y="6348526"/>
            <a:ext cx="10515699" cy="228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RE A LEBOGA</a:t>
            </a:r>
          </a:p>
        </p:txBody>
      </p:sp>
      <p:sp>
        <p:nvSpPr>
          <p:cNvPr id="7" name="Enkosi"/>
          <p:cNvSpPr txBox="1"/>
          <p:nvPr userDrawn="1"/>
        </p:nvSpPr>
        <p:spPr>
          <a:xfrm>
            <a:off x="9091716" y="5072321"/>
            <a:ext cx="6200569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ENKOSI</a:t>
            </a:r>
          </a:p>
        </p:txBody>
      </p:sp>
      <p:sp>
        <p:nvSpPr>
          <p:cNvPr id="8" name="Dankie"/>
          <p:cNvSpPr txBox="1"/>
          <p:nvPr userDrawn="1"/>
        </p:nvSpPr>
        <p:spPr>
          <a:xfrm>
            <a:off x="9041779" y="8679965"/>
            <a:ext cx="6300443" cy="1778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ts val="17300"/>
              </a:lnSpc>
              <a:defRPr sz="18000" b="0" cap="all">
                <a:solidFill>
                  <a:srgbClr val="FFFFFF"/>
                </a:solidFill>
                <a:latin typeface="Brandon Grotesque Light"/>
                <a:ea typeface="Brandon Grotesque Light"/>
                <a:cs typeface="Brandon Grotesque Light"/>
                <a:sym typeface="Brandon Grotesque Light"/>
              </a:defRPr>
            </a:lvl1pPr>
          </a:lstStyle>
          <a:p>
            <a:pPr algn="ctr">
              <a:lnSpc>
                <a:spcPct val="79000"/>
              </a:lnSpc>
              <a:defRPr cap="none"/>
            </a:pPr>
            <a:r>
              <a:rPr lang="en-US" sz="13200" b="1" cap="none" spc="-151">
                <a:solidFill>
                  <a:schemeClr val="bg1"/>
                </a:solidFill>
                <a:latin typeface="Brandon Grotesque Bold"/>
                <a:ea typeface="Helvetica Neue"/>
                <a:cs typeface="Brandon Grotesque Bold"/>
                <a:sym typeface="Helvetica Neue"/>
              </a:rPr>
              <a:t>DANKIE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200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amed background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384000" cy="137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63272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54"/>
            <a:ext cx="24384002" cy="137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6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Colour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Rectangle 30"/>
          <p:cNvGrpSpPr/>
          <p:nvPr userDrawn="1"/>
        </p:nvGrpSpPr>
        <p:grpSpPr>
          <a:xfrm>
            <a:off x="1714509" y="2316732"/>
            <a:ext cx="20980402" cy="738662"/>
            <a:chOff x="0" y="1518"/>
            <a:chExt cx="20980400" cy="738661"/>
          </a:xfrm>
        </p:grpSpPr>
        <p:sp>
          <p:nvSpPr>
            <p:cNvPr id="21" name="Rectangle"/>
            <p:cNvSpPr/>
            <p:nvPr/>
          </p:nvSpPr>
          <p:spPr>
            <a:xfrm rot="10800000" flipH="1">
              <a:off x="0" y="288291"/>
              <a:ext cx="20980399" cy="165097"/>
            </a:xfrm>
            <a:prstGeom prst="rect">
              <a:avLst/>
            </a:prstGeom>
            <a:solidFill>
              <a:srgbClr val="53575B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defTabSz="1828800">
                <a:defRPr sz="3600" b="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22" name="Text"/>
            <p:cNvSpPr txBox="1"/>
            <p:nvPr/>
          </p:nvSpPr>
          <p:spPr>
            <a:xfrm rot="10800000">
              <a:off x="0" y="1518"/>
              <a:ext cx="20980400" cy="7386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91439" tIns="91439" rIns="91439" bIns="91439" numCol="1" anchor="ctr">
              <a:spAutoFit/>
            </a:bodyPr>
            <a:lstStyle>
              <a:lvl1pPr defTabSz="1828800">
                <a:defRPr sz="3600" b="0">
                  <a:solidFill>
                    <a:srgbClr val="53575B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4607600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_Body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5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1" name="Group 40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2" name="Rectangle 41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1" name="Rectangle 50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1771376" y="120091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GB" dirty="0"/>
              <a:t>•Conditional statements and logical expressions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771376" y="3712577"/>
            <a:ext cx="21005800" cy="9577388"/>
          </a:xfrm>
        </p:spPr>
        <p:txBody>
          <a:bodyPr lIns="0" tIns="0" rIns="0" bIns="0"/>
          <a:lstStyle>
            <a:lvl1pPr marL="0" marR="0" indent="0" algn="l" defTabSz="3578225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25000"/>
              <a:buFontTx/>
              <a:buNone/>
              <a:tabLst/>
              <a:defRPr baseline="0"/>
            </a:lvl1pPr>
          </a:lstStyle>
          <a:p>
            <a:r>
              <a:rPr lang="en-US"/>
              <a:t>Place copy 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54358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GB" dirty="0"/>
              <a:t>•Conditional statements and logical expressions</a:t>
            </a:r>
            <a:endParaRPr lang="en-US" dirty="0"/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467568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_2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2400" defTabSz="7156808">
              <a:lnSpc>
                <a:spcPct val="110000"/>
              </a:lnSpc>
              <a:spcBef>
                <a:spcPts val="2400"/>
              </a:spcBef>
              <a:spcAft>
                <a:spcPts val="12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Main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  <a:p>
            <a:pPr marL="1269809" lvl="2" indent="-571415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Light"/>
                <a:cs typeface="Brandon Grotesque Light"/>
              </a:rPr>
              <a:t>Secondary 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800" b="0" i="0" u="none" strike="noStrike" cap="all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Brandon Grotesque Bold"/>
                <a:ea typeface="+mn-ea"/>
                <a:cs typeface="Brandon Grotesque Bold"/>
                <a:sym typeface="Helvetica Neue Medium"/>
              </a:defRPr>
            </a:lvl1pPr>
          </a:lstStyle>
          <a:p>
            <a:r>
              <a:rPr lang="en-US"/>
              <a:t>Click to edit Master title style</a:t>
            </a:r>
            <a:br>
              <a:rPr lang="en-US"/>
            </a:br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724308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22425" y="-630832"/>
            <a:ext cx="26628850" cy="14978172"/>
          </a:xfrm>
          <a:prstGeom prst="rect">
            <a:avLst/>
          </a:prstGeom>
        </p:spPr>
      </p:pic>
      <p:pic>
        <p:nvPicPr>
          <p:cNvPr id="8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" y="11"/>
            <a:ext cx="4274106" cy="15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412681" y="4991100"/>
            <a:ext cx="21558638" cy="3733800"/>
          </a:xfrm>
          <a:ln>
            <a:noFill/>
          </a:ln>
        </p:spPr>
        <p:txBody>
          <a:bodyPr>
            <a:noAutofit/>
          </a:bodyPr>
          <a:lstStyle>
            <a:lvl1pPr algn="ctr" defTabSz="1828891" rtl="0" eaLnBrk="1" latinLnBrk="0" hangingPunct="1">
              <a:lnSpc>
                <a:spcPct val="79000"/>
              </a:lnSpc>
              <a:spcBef>
                <a:spcPct val="0"/>
              </a:spcBef>
              <a:buNone/>
              <a:defRPr lang="en-US" sz="13200" b="0" i="0" kern="1200" cap="all" spc="0" baseline="0" dirty="0">
                <a:solidFill>
                  <a:schemeClr val="bg1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4920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2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5686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Numbers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>
            <a:spLocks noGrp="1"/>
          </p:cNvSpPr>
          <p:nvPr>
            <p:ph type="pic" idx="14"/>
          </p:nvPr>
        </p:nvSpPr>
        <p:spPr>
          <a:xfrm>
            <a:off x="0" y="0"/>
            <a:ext cx="24384001" cy="13716000"/>
          </a:xfrm>
          <a:prstGeom prst="rect">
            <a:avLst/>
          </a:prstGeom>
        </p:spPr>
        <p:txBody>
          <a:bodyPr lIns="91425" tIns="45712" rIns="91425" bIns="45712" anchor="t">
            <a:noAutofit/>
          </a:bodyPr>
          <a:lstStyle/>
          <a:p>
            <a:endParaRPr/>
          </a:p>
        </p:txBody>
      </p:sp>
      <p:sp>
        <p:nvSpPr>
          <p:cNvPr id="20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21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2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24" name="Rectangle 23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5" name="Rectangle 24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6" name="Rectangle 25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7" name="Rectangle 26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28" name="Rectangle 27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0" name="Rectangle 29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1" name="Rectangle 30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2" name="Rectangle 31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3" name="Rectangle 32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34" name="Rectangle 33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35" name="Title 1"/>
          <p:cNvSpPr>
            <a:spLocks noGrp="1"/>
          </p:cNvSpPr>
          <p:nvPr>
            <p:ph type="title"/>
          </p:nvPr>
        </p:nvSpPr>
        <p:spPr>
          <a:xfrm>
            <a:off x="1728566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7263454" y="558801"/>
            <a:ext cx="18464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7700" b="0" i="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D265FAB3-5032-42DF-B4C9-9CF87F3A13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28788" y="3644901"/>
            <a:ext cx="21005800" cy="7749603"/>
          </a:xfrm>
        </p:spPr>
        <p:txBody>
          <a:bodyPr lIns="0" tIns="0" rIns="0" bIns="0"/>
          <a:lstStyle>
            <a:lvl1pPr marL="626400" indent="-74160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Font typeface="Wingdings" charset="2"/>
              <a:buAutoNum type="arabicPlain"/>
              <a:defRPr sz="4000" b="0" i="0">
                <a:latin typeface="Brandon Grotesque Regular"/>
                <a:cs typeface="Brandon Grotesque Regular"/>
              </a:defRPr>
            </a:lvl1pPr>
            <a:lvl2pPr marL="914007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2pPr>
            <a:lvl3pPr marL="1828023" indent="0">
              <a:buSzPct val="60000"/>
              <a:buFont typeface="Arial"/>
              <a:buNone/>
              <a:defRPr sz="4000" b="0" i="0">
                <a:latin typeface="Brandon Grotesque Light"/>
                <a:cs typeface="Brandon Grotesque Light"/>
              </a:defRPr>
            </a:lvl3pPr>
            <a:lvl4pPr marL="2742031" indent="0">
              <a:buSzPct val="60000"/>
              <a:buFont typeface="Arial"/>
              <a:buNone/>
              <a:defRPr lang="en-US" sz="4000" b="0" i="0" kern="1200" dirty="0" smtClean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4pPr>
            <a:lvl5pPr marL="3656046" indent="0">
              <a:buSzPct val="60000"/>
              <a:buFont typeface="Arial"/>
              <a:buNone/>
              <a:defRPr lang="en-ZA" sz="4000" b="0" i="0" kern="1200" dirty="0">
                <a:solidFill>
                  <a:schemeClr val="tx1"/>
                </a:solidFill>
                <a:latin typeface="Brandon Grotesque Bold"/>
                <a:ea typeface="ヒラギノ角ゴ Pro W3" charset="0"/>
                <a:cs typeface="Brandon Grotesque Bold"/>
              </a:defRPr>
            </a:lvl5pPr>
          </a:lstStyle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</a:p>
          <a:p>
            <a:pPr lvl="0"/>
            <a:r>
              <a:rPr lang="en-US"/>
              <a:t>Copy</a:t>
            </a:r>
            <a:endParaRPr lang="en-ZA"/>
          </a:p>
        </p:txBody>
      </p:sp>
      <p:pic>
        <p:nvPicPr>
          <p:cNvPr id="37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355332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 &amp; Sub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22745" y="3712577"/>
            <a:ext cx="21003066" cy="10153128"/>
          </a:xfrm>
        </p:spPr>
        <p:txBody>
          <a:bodyPr lIns="0" tIns="0" rIns="0" bIns="0">
            <a:normAutofit/>
          </a:bodyPr>
          <a:lstStyle>
            <a:lvl1pPr marL="453600"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Regular"/>
                <a:cs typeface="Brandon Grotesque Regular"/>
              </a:defRPr>
            </a:lvl1pPr>
            <a:lvl3pPr marL="453600" indent="-572400" defTabSz="3577689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60000"/>
              <a:buFont typeface="Arial"/>
              <a:buChar char="•"/>
              <a:defRPr sz="4000" b="0" i="0" baseline="0">
                <a:solidFill>
                  <a:srgbClr val="55585B"/>
                </a:solidFill>
                <a:latin typeface="Brandon Grotesque Light"/>
                <a:cs typeface="Brandon Grotesque Light"/>
              </a:defRPr>
            </a:lvl3pPr>
          </a:lstStyle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  <a:p>
            <a:pPr indent="-571500" defTabSz="3578225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SzPct val="90000"/>
              <a:buFont typeface="Arial"/>
              <a:buChar char="•"/>
            </a:pPr>
            <a:r>
              <a:rPr lang="en-ZA" sz="4000">
                <a:solidFill>
                  <a:srgbClr val="565759"/>
                </a:solidFill>
                <a:latin typeface="Brandon Grotesque Regular" panose="020B0503020203060202" pitchFamily="34" charset="0"/>
              </a:rPr>
              <a:t>Bullet point here</a:t>
            </a:r>
          </a:p>
        </p:txBody>
      </p:sp>
      <p:sp>
        <p:nvSpPr>
          <p:cNvPr id="35" name="Title 1"/>
          <p:cNvSpPr txBox="1">
            <a:spLocks/>
          </p:cNvSpPr>
          <p:nvPr userDrawn="1"/>
        </p:nvSpPr>
        <p:spPr>
          <a:xfrm>
            <a:off x="15569353" y="469902"/>
            <a:ext cx="7245350" cy="638176"/>
          </a:xfrm>
          <a:prstGeom prst="rect">
            <a:avLst/>
          </a:prstGeom>
        </p:spPr>
        <p:txBody>
          <a:bodyPr lIns="182793" tIns="91399" rIns="182793" bIns="91399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sp>
        <p:nvSpPr>
          <p:cNvPr id="37" name="Straight Connector 6"/>
          <p:cNvSpPr/>
          <p:nvPr userDrawn="1"/>
        </p:nvSpPr>
        <p:spPr>
          <a:xfrm>
            <a:off x="1701578" y="1193800"/>
            <a:ext cx="20951162" cy="0"/>
          </a:xfrm>
          <a:prstGeom prst="line">
            <a:avLst/>
          </a:prstGeom>
          <a:ln w="12700">
            <a:solidFill>
              <a:srgbClr val="9BA0A6"/>
            </a:solidFill>
            <a:miter/>
          </a:ln>
        </p:spPr>
        <p:txBody>
          <a:bodyPr tIns="91439" bIns="91439"/>
          <a:lstStyle/>
          <a:p>
            <a:pPr algn="l" defTabSz="1828800">
              <a:defRPr sz="3600" b="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8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1715865" y="2602794"/>
            <a:ext cx="21005798" cy="165806"/>
            <a:chOff x="1702031" y="2597150"/>
            <a:chExt cx="21008533" cy="152400"/>
          </a:xfrm>
        </p:grpSpPr>
        <p:sp>
          <p:nvSpPr>
            <p:cNvPr id="41" name="Rectangle 40"/>
            <p:cNvSpPr/>
            <p:nvPr userDrawn="1"/>
          </p:nvSpPr>
          <p:spPr>
            <a:xfrm flipV="1">
              <a:off x="1702031" y="2597150"/>
              <a:ext cx="2114825" cy="152400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2" name="Rectangle 41"/>
            <p:cNvSpPr/>
            <p:nvPr userDrawn="1"/>
          </p:nvSpPr>
          <p:spPr>
            <a:xfrm flipV="1">
              <a:off x="3816856" y="2597150"/>
              <a:ext cx="2114825" cy="152400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3" name="Rectangle 42"/>
            <p:cNvSpPr/>
            <p:nvPr userDrawn="1"/>
          </p:nvSpPr>
          <p:spPr>
            <a:xfrm flipV="1">
              <a:off x="5906278" y="2597150"/>
              <a:ext cx="2114825" cy="152400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4" name="Rectangle 43"/>
            <p:cNvSpPr/>
            <p:nvPr userDrawn="1"/>
          </p:nvSpPr>
          <p:spPr>
            <a:xfrm flipV="1">
              <a:off x="8002051" y="2597150"/>
              <a:ext cx="2114825" cy="152400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5" name="Rectangle 44"/>
            <p:cNvSpPr/>
            <p:nvPr userDrawn="1"/>
          </p:nvSpPr>
          <p:spPr>
            <a:xfrm flipV="1">
              <a:off x="10085122" y="2597150"/>
              <a:ext cx="2114825" cy="152400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6" name="Rectangle 45"/>
            <p:cNvSpPr/>
            <p:nvPr userDrawn="1"/>
          </p:nvSpPr>
          <p:spPr>
            <a:xfrm flipV="1">
              <a:off x="12199947" y="2597150"/>
              <a:ext cx="2114825" cy="152400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7" name="Rectangle 46"/>
            <p:cNvSpPr/>
            <p:nvPr userDrawn="1"/>
          </p:nvSpPr>
          <p:spPr>
            <a:xfrm flipV="1">
              <a:off x="14295718" y="2597150"/>
              <a:ext cx="2114825" cy="152400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8" name="Rectangle 47"/>
            <p:cNvSpPr/>
            <p:nvPr userDrawn="1"/>
          </p:nvSpPr>
          <p:spPr>
            <a:xfrm flipV="1">
              <a:off x="16372441" y="2597150"/>
              <a:ext cx="2114825" cy="152400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49" name="Rectangle 48"/>
            <p:cNvSpPr/>
            <p:nvPr userDrawn="1"/>
          </p:nvSpPr>
          <p:spPr>
            <a:xfrm flipV="1">
              <a:off x="18487264" y="2597150"/>
              <a:ext cx="2114825" cy="152400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50" name="Rectangle 49"/>
            <p:cNvSpPr/>
            <p:nvPr userDrawn="1"/>
          </p:nvSpPr>
          <p:spPr>
            <a:xfrm flipV="1">
              <a:off x="20595739" y="2597150"/>
              <a:ext cx="2114825" cy="152400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182793" tIns="91399" rIns="182793" bIns="91399" anchor="ctr"/>
            <a:lstStyle/>
            <a:p>
              <a:pPr algn="ctr" defTabSz="1827933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728565" y="1214832"/>
            <a:ext cx="17852286" cy="1426464"/>
          </a:xfrm>
          <a:ln>
            <a:noFill/>
          </a:ln>
        </p:spPr>
        <p:txBody>
          <a:bodyPr lIns="0" tIns="0" rIns="0" bIns="0" anchor="ctr">
            <a:normAutofit/>
          </a:bodyPr>
          <a:lstStyle>
            <a:lvl1pPr algn="l" defTabSz="1828891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i="0" kern="1200" cap="all" spc="0" baseline="0" dirty="0">
                <a:solidFill>
                  <a:srgbClr val="5558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9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0092" y="1193800"/>
            <a:ext cx="3100430" cy="140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740981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15569351" y="469902"/>
            <a:ext cx="7245350" cy="638176"/>
          </a:xfrm>
          <a:prstGeom prst="rect">
            <a:avLst/>
          </a:prstGeom>
        </p:spPr>
        <p:txBody>
          <a:bodyPr lIns="182821" tIns="91413" rIns="182821" bIns="91413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1" i="0" kern="1200" cap="all" spc="0" baseline="0" dirty="0">
                <a:solidFill>
                  <a:srgbClr val="53575B"/>
                </a:solidFill>
                <a:latin typeface="Brandon Grotesque Bold"/>
                <a:ea typeface="+mn-ea"/>
                <a:cs typeface="Brandon Grotesque Bold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fld id="{E86A1047-A3EF-E840-A967-E29ED4AFE983}" type="slidenum">
              <a:rPr lang="en-ZA" sz="2000" b="0" smtClean="0">
                <a:solidFill>
                  <a:srgbClr val="9BA0A6"/>
                </a:solidFill>
                <a:latin typeface="Brandon Grotesque Light"/>
                <a:cs typeface="Brandon Grotesque Light"/>
              </a:rPr>
              <a:pPr algn="r" fontAlgn="auto">
                <a:spcAft>
                  <a:spcPts val="0"/>
                </a:spcAft>
                <a:defRPr/>
              </a:pPr>
              <a:t>‹#›</a:t>
            </a:fld>
            <a:endParaRPr lang="en-ZA" sz="2000" b="0">
              <a:solidFill>
                <a:srgbClr val="9BA0A6"/>
              </a:solidFill>
              <a:latin typeface="Brandon Grotesque Light"/>
              <a:cs typeface="Brandon Grotesque Ligh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02" r:id="rId2"/>
    <p:sldLayoutId id="2147483703" r:id="rId3"/>
    <p:sldLayoutId id="2147483701" r:id="rId4"/>
    <p:sldLayoutId id="2147483718" r:id="rId5"/>
    <p:sldLayoutId id="2147483721" r:id="rId6"/>
    <p:sldLayoutId id="2147483712" r:id="rId7"/>
    <p:sldLayoutId id="2147483716" r:id="rId8"/>
    <p:sldLayoutId id="2147483704" r:id="rId9"/>
    <p:sldLayoutId id="2147483722" r:id="rId10"/>
    <p:sldLayoutId id="2147483711" r:id="rId11"/>
    <p:sldLayoutId id="2147483713" r:id="rId12"/>
    <p:sldLayoutId id="2147483723" r:id="rId13"/>
  </p:sldLayoutIdLst>
  <p:transition spd="med"/>
  <p:txStyles>
    <p:title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all" spc="0" baseline="0">
          <a:ln>
            <a:noFill/>
          </a:ln>
          <a:solidFill>
            <a:srgbClr val="55585B"/>
          </a:solidFill>
          <a:uFillTx/>
          <a:latin typeface="+mj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l" defTabSz="3578225" latinLnBrk="0">
        <a:lnSpc>
          <a:spcPct val="110000"/>
        </a:lnSpc>
        <a:spcBef>
          <a:spcPts val="1200"/>
        </a:spcBef>
        <a:spcAft>
          <a:spcPts val="600"/>
        </a:spcAft>
        <a:buClrTx/>
        <a:buSzPct val="125000"/>
        <a:buFontTx/>
        <a:buNone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Regular"/>
          <a:ea typeface="Helvetica Neue"/>
          <a:cs typeface="Brandon Grotesque Regular"/>
          <a:sym typeface="Helvetica Neue"/>
        </a:defRPr>
      </a:lvl1pPr>
      <a:lvl2pPr marL="628650" marR="0" indent="-463550" algn="l" defTabSz="825500" latinLnBrk="0">
        <a:lnSpc>
          <a:spcPct val="110000"/>
        </a:lnSpc>
        <a:spcBef>
          <a:spcPts val="600"/>
        </a:spcBef>
        <a:spcAft>
          <a:spcPts val="4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2pPr>
      <a:lvl3pPr marL="1428750" marR="0" indent="-533400" algn="l" defTabSz="1790700" latinLnBrk="0">
        <a:lnSpc>
          <a:spcPct val="110000"/>
        </a:lnSpc>
        <a:spcBef>
          <a:spcPts val="200"/>
        </a:spcBef>
        <a:spcAft>
          <a:spcPts val="8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3pPr>
      <a:lvl4pPr marL="2324100" marR="0" indent="-53975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4pPr>
      <a:lvl5pPr marL="3175000" marR="0" indent="-635000" algn="l" defTabSz="825500" latinLnBrk="0">
        <a:lnSpc>
          <a:spcPct val="110000"/>
        </a:lnSpc>
        <a:spcBef>
          <a:spcPts val="200"/>
        </a:spcBef>
        <a:spcAft>
          <a:spcPts val="200"/>
        </a:spcAft>
        <a:buClrTx/>
        <a:buSzPct val="60000"/>
        <a:buFontTx/>
        <a:buChar char="•"/>
        <a:tabLst/>
        <a:defRPr sz="4000" b="0" i="0" u="none" strike="noStrike" cap="none" spc="0" baseline="0">
          <a:ln>
            <a:noFill/>
          </a:ln>
          <a:solidFill>
            <a:srgbClr val="55585B"/>
          </a:solidFill>
          <a:uFillTx/>
          <a:latin typeface="Brandon Grotesque Light"/>
          <a:ea typeface="Helvetica Neue"/>
          <a:cs typeface="Brandon Grotesque Light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5.xml"/><Relationship Id="rId4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>
          <a:xfrm>
            <a:off x="1690467" y="8010128"/>
            <a:ext cx="21003065" cy="864096"/>
          </a:xfrm>
        </p:spPr>
        <p:txBody>
          <a:bodyPr/>
          <a:lstStyle/>
          <a:p>
            <a:r>
              <a:rPr lang="en-US" b="1" dirty="0"/>
              <a:t>OOP152 – OBJECT-ORIENTED PROGRAMMING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1042DE35-7AB1-45E7-893C-96913BB74A66}"/>
              </a:ext>
            </a:extLst>
          </p:cNvPr>
          <p:cNvSpPr txBox="1">
            <a:spLocks/>
          </p:cNvSpPr>
          <p:nvPr/>
        </p:nvSpPr>
        <p:spPr>
          <a:xfrm>
            <a:off x="10833895" y="12025834"/>
            <a:ext cx="2713033" cy="8640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3578225" latinLnBrk="0">
              <a:lnSpc>
                <a:spcPct val="110000"/>
              </a:lnSpc>
              <a:spcBef>
                <a:spcPts val="1200"/>
              </a:spcBef>
              <a:spcAft>
                <a:spcPts val="600"/>
              </a:spcAft>
              <a:buClrTx/>
              <a:buSzPct val="125000"/>
              <a:buFontTx/>
              <a:buNone/>
              <a:tabLst/>
              <a:defRPr sz="40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Regular"/>
                <a:ea typeface="Helvetica Neue"/>
                <a:cs typeface="Brandon Grotesque Regular"/>
                <a:sym typeface="Helvetica Neue"/>
              </a:defRPr>
            </a:lvl1pPr>
            <a:lvl2pPr marL="628650" marR="0" indent="-463550" algn="l" defTabSz="825500" latinLnBrk="0">
              <a:lnSpc>
                <a:spcPct val="110000"/>
              </a:lnSpc>
              <a:spcBef>
                <a:spcPts val="600"/>
              </a:spcBef>
              <a:spcAft>
                <a:spcPts val="4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2pPr>
            <a:lvl3pPr marL="1428750" marR="0" indent="-533400" algn="l" defTabSz="1790700" latinLnBrk="0">
              <a:lnSpc>
                <a:spcPct val="110000"/>
              </a:lnSpc>
              <a:spcBef>
                <a:spcPts val="200"/>
              </a:spcBef>
              <a:spcAft>
                <a:spcPts val="8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3pPr>
            <a:lvl4pPr marL="2324100" marR="0" indent="-53975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4pPr>
            <a:lvl5pPr marL="3175000" marR="0" indent="-635000" algn="l" defTabSz="825500" latinLnBrk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Tx/>
              <a:buSzPct val="60000"/>
              <a:buFontTx/>
              <a:buChar char="•"/>
              <a:tabLst/>
              <a:defRPr sz="4800" b="0" i="0" u="none" strike="noStrike" cap="none" spc="0" baseline="0">
                <a:ln>
                  <a:noFill/>
                </a:ln>
                <a:solidFill>
                  <a:srgbClr val="9BA0A6"/>
                </a:solidFill>
                <a:uFillTx/>
                <a:latin typeface="Brandon Grotesque Light"/>
                <a:ea typeface="Helvetica Neue"/>
                <a:cs typeface="Brandon Grotesque Light"/>
                <a:sym typeface="Helvetica Neue"/>
              </a:defRPr>
            </a:lvl5pPr>
            <a:lvl6pPr marL="381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444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5080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5715000" marR="0" indent="-635000" algn="l" defTabSz="82550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25000"/>
              <a:buFontTx/>
              <a:buChar char="•"/>
              <a:tabLst/>
              <a:defRPr sz="5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en-US" sz="2000" b="1" dirty="0"/>
              <a:t>2024</a:t>
            </a:r>
          </a:p>
          <a:p>
            <a:pPr hangingPunct="1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02001506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</a:t>
            </a:r>
            <a:r>
              <a:rPr lang="en-US" b="0" dirty="0"/>
              <a:t> operators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304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Logical Operator: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Overview of Logical Operators</a:t>
            </a:r>
            <a:endParaRPr lang="en-GB" sz="41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Java uses three primary logical operators: 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&amp;&amp; (and), || (or), and ! (not).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These operators are used to form complex Boolean expressions.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Examples of Logical Operators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&amp;&amp; operator: x &gt; 0 &amp;&amp; x &lt; 10 </a:t>
            </a:r>
            <a:r>
              <a:rPr lang="en-GB" sz="5400" dirty="0"/>
              <a:t>is true if x is greater than zero AND less than ten.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|| operator: 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evenFlag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|| n % 3 == 0 </a:t>
            </a:r>
            <a:r>
              <a:rPr lang="en-GB" sz="5400" dirty="0"/>
              <a:t>is true if either even Flag is true OR n is divisible by 3.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! operator: !</a:t>
            </a:r>
            <a:r>
              <a:rPr lang="en-GB" sz="41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evenFlag</a:t>
            </a:r>
            <a:r>
              <a:rPr lang="en-GB" sz="41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is true </a:t>
            </a:r>
            <a:r>
              <a:rPr lang="en-GB" sz="5400" dirty="0"/>
              <a:t>if even Flag is not true (negation).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38601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Logical Operator: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Short Circuit Evaluation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Describes how Java evaluates logical expressions efficiently by not evaluating the second operand when the first is conclusive: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true || anything </a:t>
            </a:r>
            <a:r>
              <a:rPr lang="en-GB" sz="5400" dirty="0"/>
              <a:t>immediately returns true without evaluating "anything".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false &amp;&amp; anything </a:t>
            </a:r>
            <a:r>
              <a:rPr lang="en-GB" sz="5400" dirty="0"/>
              <a:t>immediately returns false without evaluating "anything".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This optimization can save computation time and prevent errors.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742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Logical Operator: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 Morgan’s Laws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Useful for negating expressions containing logical operators: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!(A &amp;&amp; B) </a:t>
            </a:r>
            <a:r>
              <a:rPr lang="en-GB" sz="5400" dirty="0"/>
              <a:t>is equivalent to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!A || !B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!(A || B)</a:t>
            </a:r>
            <a:r>
              <a:rPr lang="en-GB" sz="5400" dirty="0"/>
              <a:t> is equivalent to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!A &amp;&amp; !B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Operator precedence: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! </a:t>
            </a:r>
            <a:r>
              <a:rPr lang="en-GB" sz="5400" dirty="0"/>
              <a:t>takes precedence over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&amp;&amp;</a:t>
            </a:r>
            <a:r>
              <a:rPr lang="en-GB" sz="5400" dirty="0"/>
              <a:t> and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||</a:t>
            </a:r>
            <a:r>
              <a:rPr lang="en-GB" sz="5400" dirty="0"/>
              <a:t>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281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Logical Operator: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Applying De Morgan’s to Relational Operators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Transformations using De Morgan’s laws also apply to combinations with relational operators: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!(x &lt; 5 &amp;&amp; y == 3) translates to x &gt;= 5 || y != 3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!(x &gt;= 1 || y != 7) translates to x &lt; 1 &amp;&amp; y == 7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Reading transformations aloud can aid in understanding their logical flow.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221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Logical Operator: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Examples in Conditional Statements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Using logical operators in conditions: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4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if (x &gt; 0 &amp;&amp; x &lt; 10)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between 0 and 10.");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if (!(x &gt;= 1 || y != 7))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less than 1 and y is 7.");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	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01122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Conditional statements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8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Conditional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Conditional Statements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Conditional statements are crucial for checking conditions and making decisions within programs.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The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</a:t>
            </a:r>
            <a:r>
              <a:rPr lang="en-GB" sz="5400" dirty="0"/>
              <a:t>Statement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Simplest form of conditional execution.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Executes a block of code if the condition is true.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(x &gt;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positive");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5069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Conditional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The if-else Statement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Provides two branches for execution; one if the condition is true, and another if it is false.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Code: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(x % 2 == 0)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even");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else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odd");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048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Conditional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Importance of Braces ({})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Using braces is recommended even for single statements to prevent errors and enhance code readability.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Braces define the block of code that should execute conditionally.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35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ZA" dirty="0"/>
              <a:t>Conditional statements and logical expressions</a:t>
            </a:r>
          </a:p>
        </p:txBody>
      </p:sp>
    </p:spTree>
    <p:extLst>
      <p:ext uri="{BB962C8B-B14F-4D97-AF65-F5344CB8AC3E}">
        <p14:creationId xmlns:p14="http://schemas.microsoft.com/office/powerpoint/2010/main" val="1203350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Conditional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Common Mistakes and Misleading Code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Omitting braces can lead to misleading code structures, which might cause bugs.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Misleading Example: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(x &gt; 0)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positive");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not zero");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0014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Conditional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Common Mistakes and Misleading Code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Omitting braces can lead to misleading code structures, which might cause bugs.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Misleading Example: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(x &gt; 0)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positive");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not zero");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>
                <a:latin typeface="Brandon Grotesque Light"/>
              </a:rPr>
              <a:t>The second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>
                <a:latin typeface="Brandon Grotesque Light"/>
              </a:rPr>
              <a:t>will always execute, regardless of the condition, because it's not inside the if statement.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090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Conditional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Proper Indentation and Bracing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Proper indentation and the use of braces can prevent logic errors, such as those seen in infamous coding mistakes like Apple’s “</a:t>
            </a:r>
            <a:r>
              <a:rPr lang="en-GB" sz="5400" dirty="0" err="1"/>
              <a:t>goto</a:t>
            </a:r>
            <a:r>
              <a:rPr lang="en-GB" sz="5400" dirty="0"/>
              <a:t> fail” bug.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Correctly Indented Example: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(x &gt; 0)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positive");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not zero");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>
                <a:latin typeface="Brandon Grotesque Light"/>
              </a:rPr>
              <a:t>Only the first print statement is conditionally executed based on x being positive.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94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Chaining and nesting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22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Chaining and Nesting Conditional Statements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Chaining Conditional Statements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Involves using a series of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if, else if, and else statements </a:t>
            </a:r>
            <a:r>
              <a:rPr lang="en-GB" sz="5400" dirty="0"/>
              <a:t>to handle multiple conditions..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(x &gt; 0)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positive");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else if (x &lt; 0)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negative");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else {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zero");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8265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Chaining and Nesting Conditional Statements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Chaining Conditional Statements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Chains can be lengthy, but readability can be maintained with proper indentation.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Ensuring that all statements and braces are aligned reduces syntax errors.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91091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8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Chaining and Nesting Conditional Statements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Nesting Conditional Statements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Consists of placing one conditional statement inside another.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(x ==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zero");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else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(x &gt; 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positive");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 else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("x is negative");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936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6000" b="1" dirty="0">
                <a:solidFill>
                  <a:srgbClr val="FF0000"/>
                </a:solidFill>
              </a:rPr>
              <a:t>Chaining and Nesting Conditional Statements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Nesting Conditional Statements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outer condition has two branches; the second branch includes another conditional statement.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Nested structures allow for complex decision-making but can quickly become hard to read.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Importance of Good Indentation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Essential for clarity, especially with nested and chained conditionals.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Helps to visually organize the code, making the logical structure apparent to the reader.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2318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Flag variables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14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Flag Variables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Summary of Flag Variables in Programming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Boolean Variables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Used to store true or false values.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Example: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flag;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flag = true;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testResult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false;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1344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71376" y="3482106"/>
            <a:ext cx="21005800" cy="948574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GB" sz="5400" b="1" dirty="0">
                <a:solidFill>
                  <a:srgbClr val="333333"/>
                </a:solidFill>
                <a:latin typeface="adobe-clean"/>
              </a:rPr>
              <a:t>OUTLINE</a:t>
            </a:r>
          </a:p>
          <a:p>
            <a:pPr algn="l"/>
            <a:endParaRPr lang="en-GB" sz="5400" b="1" dirty="0"/>
          </a:p>
          <a:p>
            <a:pPr marL="571500" indent="-5715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Conditional Statements 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Relational Operators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Logical Operators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Conditional statements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Chaining and Nesting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Flag Variables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return statement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Validating input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Recursive Methods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Recursive Stack Diagram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Binary Numbers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rtl="0">
              <a:spcBef>
                <a:spcPts val="1200"/>
              </a:spcBef>
              <a:spcAft>
                <a:spcPts val="600"/>
              </a:spcAft>
            </a:pPr>
            <a:endParaRPr lang="en-GB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1307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Flag Variables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Declaring and Using Flag Variables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Initialization and Declaration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A </a:t>
            </a:r>
            <a:r>
              <a:rPr lang="en-GB" sz="5400" dirty="0" err="1"/>
              <a:t>boolean</a:t>
            </a:r>
            <a:r>
              <a:rPr lang="en-GB" sz="5400" dirty="0"/>
              <a:t> variable is declared and can be immediately assigned.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Example: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5400" dirty="0"/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evenFlag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(n % 2 == 0); // true if n is even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boolean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positiveFlag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= (x &gt; 0); // true if x is positive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3958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Flag Variables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Purpose of Flag Variables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Simplifies Code Readability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Parentheses are optional but improve clarity.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Flags signal conditions within the program.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602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Flag Variables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Utilizing Flag Variables in Conditional Statements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Usage in Conditionals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Directly use </a:t>
            </a:r>
            <a:r>
              <a:rPr lang="en-GB" sz="5400" dirty="0" err="1"/>
              <a:t>boolean</a:t>
            </a:r>
            <a:r>
              <a:rPr lang="en-GB" sz="5400" dirty="0"/>
              <a:t> flags in if statements without comparing to true.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Examples: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evenFlag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("n was even when I checked it");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if (!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evenFlag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 {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("n was odd when I checked it");</a:t>
            </a:r>
          </a:p>
          <a:p>
            <a:pPr lvl="2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6894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Return statements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295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The Return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Purpose of the Return Statement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Terminates a method before reaching its end.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Useful for controlling method flow based on conditions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7745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The Return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Scenario: Error Handling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method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printLogarithm</a:t>
            </a:r>
            <a:r>
              <a:rPr lang="en-GB" sz="5400" dirty="0"/>
              <a:t> takes a double value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</a:t>
            </a:r>
            <a:r>
              <a:rPr lang="en-GB" sz="5400" dirty="0"/>
              <a:t>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Checks if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 </a:t>
            </a:r>
            <a:r>
              <a:rPr lang="en-GB" sz="5400" dirty="0"/>
              <a:t>is less than or equal to zero.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If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true</a:t>
            </a:r>
            <a:r>
              <a:rPr lang="en-GB" sz="5400" dirty="0"/>
              <a:t>, displays an error and exits the method immediately using return.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15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The Return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Code Example: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printLogarithm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(double x)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(x &lt;= 0.0)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System.err.println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("Error: x must be positive.");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result = Math.log(x);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("The log of x is " + result);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7732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The Return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Code Example: 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System.err.println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is used for error messaging.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This method prints an error to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System.err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if x &lt;= 0</a:t>
            </a:r>
            <a:r>
              <a:rPr lang="en-GB" sz="5400" dirty="0"/>
              <a:t>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 err="1"/>
              <a:t>System.err</a:t>
            </a:r>
            <a:r>
              <a:rPr lang="en-GB" sz="5400" dirty="0"/>
              <a:t> vs. </a:t>
            </a:r>
            <a:r>
              <a:rPr lang="en-GB" sz="5400" dirty="0" err="1"/>
              <a:t>System.out</a:t>
            </a:r>
            <a:endParaRPr lang="en-GB" sz="5400" dirty="0"/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System.err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is typically used for error messages and warnings.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Outputs to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System.err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GB" sz="5400" dirty="0"/>
              <a:t>may appear in a different colour or separate window, depending on the development environment.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2983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The Return Statement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Flow of Execution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If an error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condition (x &lt;= 0.0) </a:t>
            </a:r>
            <a:r>
              <a:rPr lang="en-GB" sz="5400" dirty="0"/>
              <a:t>is detected, the return statement is executed.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Execution returns to where the method was called, skipping any remaining lines.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2876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Validating inputs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266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Relational operators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17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Validating input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Introduction to Input Validation: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Ensuring that user input matches the expected format is crucial for avoiding runtime errors.</a:t>
            </a: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60345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925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Validating input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 of Reading Doubles: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Uses Scanner to read user input as a double.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 Method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scanDouble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(Scanner in)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("Enter a number: 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x =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in.nextDouble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printLogarithm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(x);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5400" dirty="0"/>
              <a:t>If the input is not a floating-point number, Scanner throws an </a:t>
            </a:r>
            <a:r>
              <a:rPr lang="en-GB" sz="5400" dirty="0" err="1"/>
              <a:t>InputMismatchException</a:t>
            </a:r>
            <a:r>
              <a:rPr lang="en-GB" sz="5400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6776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Validating input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Improving Robustness with Validation: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Before parsing, check if the input is a valid double.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Revised Method: - See next page.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002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55000" lnSpcReduction="2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8000" b="1" dirty="0">
                <a:solidFill>
                  <a:srgbClr val="FF0000"/>
                </a:solidFill>
              </a:rPr>
              <a:t>Validating input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7300" dirty="0"/>
              <a:t>Revised Method: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 static void </a:t>
            </a:r>
            <a:r>
              <a:rPr lang="en-GB" sz="6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scanDouble</a:t>
            </a: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(Scanner in)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6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</a:t>
            </a: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("Enter a number: 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if (!</a:t>
            </a:r>
            <a:r>
              <a:rPr lang="en-GB" sz="6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in.hasNextDouble</a:t>
            </a: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()) {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String word = </a:t>
            </a:r>
            <a:r>
              <a:rPr lang="en-GB" sz="6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</a:t>
            </a: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GB" sz="6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System.err.println</a:t>
            </a: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(word + " is not a number");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return;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}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double x = </a:t>
            </a:r>
            <a:r>
              <a:rPr lang="en-GB" sz="6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in.nextDouble</a:t>
            </a: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GB" sz="64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printLogarithm</a:t>
            </a: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(x);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64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r>
              <a:rPr lang="en-GB" sz="7300" dirty="0" err="1"/>
              <a:t>hasNextDouble</a:t>
            </a:r>
            <a:r>
              <a:rPr lang="en-GB" sz="7300" dirty="0"/>
              <a:t>() method checks if the next input can be a double.</a:t>
            </a:r>
          </a:p>
          <a:p>
            <a:pPr lvl="1" indent="0" rtl="0">
              <a:spcBef>
                <a:spcPts val="1200"/>
              </a:spcBef>
              <a:spcAft>
                <a:spcPts val="600"/>
              </a:spcAft>
              <a:buNone/>
            </a:pPr>
            <a:endParaRPr lang="en-GB" sz="64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52398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4860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Validating input</a:t>
            </a:r>
            <a:endParaRPr lang="en-GB" sz="5400" b="1" dirty="0">
              <a:solidFill>
                <a:srgbClr val="FF0000"/>
              </a:solidFill>
            </a:endParaRP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Benefits of Using </a:t>
            </a:r>
            <a:r>
              <a:rPr lang="en-GB" sz="35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hasNextDouble</a:t>
            </a:r>
            <a:r>
              <a:rPr lang="en-GB" sz="3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Prevents the program from crashing due to invalid input.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Provides a clear error message if the input is not a double.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Summary: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Validating user input before parsing enhances program stability and user experience.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Always check the validity of input to handle exceptions gracefully.</a:t>
            </a:r>
            <a:endParaRPr lang="en-ZA" sz="5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5364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69851" y="7241353"/>
            <a:ext cx="369334" cy="2554546"/>
          </a:xfrm>
          <a:prstGeom prst="rect">
            <a:avLst/>
          </a:prstGeom>
          <a:noFill/>
        </p:spPr>
        <p:txBody>
          <a:bodyPr wrap="none" lIns="182872" tIns="91436" rIns="182872" bIns="91436" rtlCol="0">
            <a:spAutoFit/>
          </a:bodyPr>
          <a:lstStyle/>
          <a:p>
            <a:endParaRPr lang="en-US" sz="15400">
              <a:solidFill>
                <a:srgbClr val="0A85D9"/>
              </a:solidFill>
              <a:latin typeface="Brandon Grotesque Light"/>
              <a:cs typeface="Brandon Grotesque Ligh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" y="4"/>
            <a:ext cx="4273598" cy="157384"/>
          </a:xfrm>
          <a:prstGeom prst="rect">
            <a:avLst/>
          </a:prstGeom>
        </p:spPr>
      </p:pic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Exercises</a:t>
            </a: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5400" b="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US" sz="5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553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i="0" dirty="0">
                <a:solidFill>
                  <a:schemeClr val="tx1"/>
                </a:solidFill>
                <a:effectLst/>
                <a:latin typeface="+mn-lt"/>
              </a:rPr>
              <a:t>Control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C0E7AF-70ED-4253-9BC0-F68838CE1C7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728565" y="3482106"/>
                <a:ext cx="21005800" cy="9485749"/>
              </a:xfrm>
            </p:spPr>
            <p:txBody>
              <a:bodyPr>
                <a:normAutofit lnSpcReduction="10000"/>
              </a:bodyPr>
              <a:lstStyle/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ZA" sz="6000" b="1" dirty="0">
                    <a:solidFill>
                      <a:srgbClr val="FF0000"/>
                    </a:solidFill>
                  </a:rPr>
                  <a:t>Exercises:</a:t>
                </a:r>
              </a:p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GB" sz="5400" dirty="0"/>
                  <a:t>Fermat’s Last Theorem says that there are no integers a, b, and c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5400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GB" sz="5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54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sz="5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5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5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5400" dirty="0"/>
                  <a:t> except when n ≤ 2.</a:t>
                </a:r>
              </a:p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endParaRPr lang="en-GB" sz="5400" dirty="0"/>
              </a:p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GB" sz="5400" dirty="0"/>
                  <a:t>Write a method named </a:t>
                </a:r>
                <a:r>
                  <a:rPr lang="en-GB" sz="5400" dirty="0" err="1"/>
                  <a:t>checkFermat</a:t>
                </a:r>
                <a:r>
                  <a:rPr lang="en-GB" sz="5400" dirty="0"/>
                  <a:t> that takes four integers as parameters – a, b, c and n – and checks to see if Fermat’s theorem holds. If n is greater than 2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5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5400" i="1" dirty="0" smtClean="0"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GB" sz="5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sz="5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GB" sz="54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sz="5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54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sz="5400" i="1" dirty="0" err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GB" sz="5400" dirty="0"/>
                  <a:t>, the program should display “Holy smokes, Fermat was wrong!” Otherwise the program should display “No, that doesn’t work.”</a:t>
                </a:r>
              </a:p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endParaRPr lang="en-GB" sz="5400" dirty="0"/>
              </a:p>
              <a:p>
                <a:pPr rtl="0">
                  <a:spcBef>
                    <a:spcPts val="1200"/>
                  </a:spcBef>
                  <a:spcAft>
                    <a:spcPts val="600"/>
                  </a:spcAft>
                </a:pPr>
                <a:r>
                  <a:rPr lang="en-GB" sz="5400" dirty="0"/>
                  <a:t>Hint: You may want to use </a:t>
                </a:r>
                <a:r>
                  <a:rPr lang="en-GB" sz="5400" dirty="0" err="1"/>
                  <a:t>Math.pow</a:t>
                </a:r>
                <a:r>
                  <a:rPr lang="en-GB" sz="5400" dirty="0"/>
                  <a:t>.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BC0E7AF-70ED-4253-9BC0-F68838CE1C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728565" y="3482106"/>
                <a:ext cx="21005800" cy="9485749"/>
              </a:xfrm>
              <a:blipFill>
                <a:blip r:embed="rId4"/>
                <a:stretch>
                  <a:fillRect l="-2206" t="-2506" r="-1858" b="-4242"/>
                </a:stretch>
              </a:blipFill>
            </p:spPr>
            <p:txBody>
              <a:bodyPr/>
              <a:lstStyle/>
              <a:p>
                <a:r>
                  <a:rPr lang="en-Z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894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tadio logo_Final.png">
            <a:extLst>
              <a:ext uri="{FF2B5EF4-FFF2-40B4-BE49-F238E27FC236}">
                <a16:creationId xmlns:a16="http://schemas.microsoft.com/office/drawing/2014/main" id="{8A2AE3BB-426D-4C29-AD64-69BE8CEB7D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758" y="4407248"/>
            <a:ext cx="8136484" cy="36748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Picture 12" descr="STADIO_Formerly All Institutions_2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536" y="9874651"/>
            <a:ext cx="11996928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2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Relational Operators: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Relational operators are used to compare two values. 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They evaluate to either true or false.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Types of Relational Operators: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Equality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(==)</a:t>
            </a:r>
            <a:r>
              <a:rPr lang="en-GB" sz="5400" dirty="0"/>
              <a:t>: Checks if two values are equal.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Example: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 == 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Inequality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(!=)</a:t>
            </a:r>
            <a:r>
              <a:rPr lang="en-GB" sz="5400" dirty="0"/>
              <a:t>: Checks if two values are not equal.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Example: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 != 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799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 fontScale="85000" lnSpcReduction="10000"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Relational Operators: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Types of Relational Operators: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Greater Than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(&gt;):</a:t>
            </a:r>
            <a:r>
              <a:rPr lang="en-GB" sz="5400" dirty="0"/>
              <a:t> Checks if one value is greater than another.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Example: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 &gt; 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Less Than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(&lt;):</a:t>
            </a:r>
            <a:r>
              <a:rPr lang="en-GB" sz="5400" dirty="0"/>
              <a:t> Checks if one value is less than another.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Example: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 &lt; 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Greater Than or Equal To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(&gt;=)</a:t>
            </a:r>
            <a:r>
              <a:rPr lang="en-GB" sz="5400" dirty="0"/>
              <a:t>: Checks if one value is greater than or equal to another.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Example: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 &gt;= y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Less Than or Equal To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(&lt;=)</a:t>
            </a:r>
            <a:r>
              <a:rPr lang="en-GB" sz="5400" dirty="0"/>
              <a:t>: Checks if one value is less than or equal to another.</a:t>
            </a:r>
          </a:p>
          <a:p>
            <a:pPr marL="2114550" lvl="2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GB" sz="5400" dirty="0"/>
              <a:t>Example: </a:t>
            </a:r>
            <a:r>
              <a:rPr lang="en-GB" sz="45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x &lt;= 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8233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Relational Operators: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Boolean Result: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The result of using a relational operator is a </a:t>
            </a:r>
            <a:r>
              <a:rPr lang="en-GB" sz="5400" dirty="0" err="1"/>
              <a:t>boolean</a:t>
            </a:r>
            <a:r>
              <a:rPr lang="en-GB" sz="5400" dirty="0"/>
              <a:t> value (true or false), which belongs to the </a:t>
            </a:r>
            <a:r>
              <a:rPr lang="en-GB" sz="5400" dirty="0" err="1"/>
              <a:t>boolean</a:t>
            </a:r>
            <a:r>
              <a:rPr lang="en-GB" sz="5400" dirty="0"/>
              <a:t> data type.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Syntax Caution: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Equality vs. Assignment: In Java,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== </a:t>
            </a:r>
            <a:r>
              <a:rPr lang="en-GB" sz="5400" dirty="0"/>
              <a:t>is used for comparison, whereas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GB" sz="5400" dirty="0"/>
              <a:t> is used for assignment.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Invalid Operators: Operators like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=&lt; </a:t>
            </a:r>
            <a:r>
              <a:rPr lang="en-GB" sz="5400" dirty="0"/>
              <a:t>or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=&gt;</a:t>
            </a:r>
            <a:r>
              <a:rPr lang="en-GB" sz="5400" dirty="0"/>
              <a:t> do not exist. Use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&lt;=</a:t>
            </a:r>
            <a:r>
              <a:rPr lang="en-GB" sz="5400" dirty="0"/>
              <a:t> and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&gt;=</a:t>
            </a:r>
            <a:r>
              <a:rPr lang="en-GB" sz="5400" dirty="0"/>
              <a:t> instead.</a:t>
            </a:r>
            <a:endParaRPr lang="en-GB" sz="45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 dirty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4980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fontAlgn="base"/>
            <a:r>
              <a:rPr lang="en-GB" sz="5400" b="1" dirty="0">
                <a:solidFill>
                  <a:schemeClr val="tx1"/>
                </a:solidFill>
                <a:latin typeface="+mn-lt"/>
              </a:rPr>
              <a:t>Control flow</a:t>
            </a: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Relational Operators: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Type Compatibility: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Both sides of a relational operator must be compatible.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Comparing different data types (e.g.,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int vs. double</a:t>
            </a:r>
            <a:r>
              <a:rPr lang="en-GB" sz="5400" dirty="0"/>
              <a:t>) leads to automatic type conversion.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Example: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 &lt; 6.0 </a:t>
            </a:r>
            <a:r>
              <a:rPr lang="en-GB" sz="5400" dirty="0"/>
              <a:t>becomes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5.0 &lt; 6.0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662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B8FED1-1D8D-43A5-BC48-D4BB394B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US" sz="5400" dirty="0"/>
            </a:br>
            <a:br>
              <a:rPr lang="en-US" sz="5400" dirty="0"/>
            </a:br>
            <a:br>
              <a:rPr lang="en-US" sz="5400" dirty="0"/>
            </a:br>
            <a:r>
              <a:rPr lang="en-US" sz="5400" dirty="0"/>
              <a:t>More complex methods</a:t>
            </a:r>
            <a:br>
              <a:rPr lang="en-ZA" sz="5400" dirty="0"/>
            </a:br>
            <a:br>
              <a:rPr lang="en-GB" sz="2800" dirty="0"/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br>
              <a:rPr lang="en-GB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en-GB" sz="54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C0E7AF-70ED-4253-9BC0-F68838CE1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728565" y="3482106"/>
            <a:ext cx="21005800" cy="9485749"/>
          </a:xfrm>
        </p:spPr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ZA" sz="6000" b="1" dirty="0">
                <a:solidFill>
                  <a:srgbClr val="FF0000"/>
                </a:solidFill>
              </a:rPr>
              <a:t>Relational Operators: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Usage with Strings: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Do not use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==</a:t>
            </a:r>
            <a:r>
              <a:rPr lang="en-GB" sz="5400" dirty="0"/>
              <a:t> or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!=</a:t>
            </a:r>
            <a:r>
              <a:rPr lang="en-GB" sz="5400" dirty="0"/>
              <a:t> for string comparison as they check reference equality, not content.</a:t>
            </a:r>
          </a:p>
          <a:p>
            <a:pPr marL="1314450" lvl="1" indent="-685800" rtl="0">
              <a:spcBef>
                <a:spcPts val="12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GB" sz="5400" dirty="0"/>
              <a:t>Use 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.equals() </a:t>
            </a:r>
            <a:r>
              <a:rPr lang="en-GB" sz="5400" dirty="0"/>
              <a:t>method for comparing the content of strings.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5400" dirty="0"/>
              <a:t>Example: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 fruit1 = "Apple";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String fruit2 = “Orange";</a:t>
            </a:r>
          </a:p>
          <a:p>
            <a:pPr rtl="0">
              <a:spcBef>
                <a:spcPts val="1200"/>
              </a:spcBef>
              <a:spcAft>
                <a:spcPts val="600"/>
              </a:spcAft>
            </a:pPr>
            <a:r>
              <a:rPr lang="en-GB" sz="3800" b="1" dirty="0" err="1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System.out.println</a:t>
            </a:r>
            <a:r>
              <a:rPr lang="en-GB" sz="3800" b="1" dirty="0">
                <a:solidFill>
                  <a:schemeClr val="accent1">
                    <a:lumMod val="75000"/>
                  </a:schemeClr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(fruit1.equals(fruit2));</a:t>
            </a:r>
          </a:p>
          <a:p>
            <a:pPr marL="685800" indent="-685800" rtl="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3800" b="1" dirty="0">
              <a:solidFill>
                <a:schemeClr val="accent1">
                  <a:lumMod val="75000"/>
                </a:schemeClr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6C5941-196E-4CBE-BF85-2590309286B1}"/>
              </a:ext>
            </a:extLst>
          </p:cNvPr>
          <p:cNvSpPr txBox="1">
            <a:spLocks/>
          </p:cNvSpPr>
          <p:nvPr/>
        </p:nvSpPr>
        <p:spPr>
          <a:xfrm>
            <a:off x="1689100" y="1244968"/>
            <a:ext cx="21005800" cy="1396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>
            <a:lvl1pPr marL="0" marR="0" indent="0" algn="l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all" spc="0" baseline="0">
                <a:ln>
                  <a:noFill/>
                </a:ln>
                <a:solidFill>
                  <a:schemeClr val="tx2"/>
                </a:solidFill>
                <a:uFillTx/>
                <a:latin typeface="+mj-lt"/>
                <a:ea typeface="+mn-ea"/>
                <a:cs typeface="+mn-cs"/>
                <a:sym typeface="Helvetica Neue Medium"/>
              </a:defRPr>
            </a:lvl1pPr>
            <a:lvl2pPr marL="0" marR="0" indent="228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457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685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9144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11430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13716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16002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1828800" algn="ctr" defTabSz="8255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marL="0" marR="0" lvl="0" indent="0" algn="l" defTabSz="8255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800" b="0" i="0" u="none" strike="noStrike" kern="0" cap="all" spc="0" normalizeH="0" baseline="0" noProof="0">
              <a:ln>
                <a:noFill/>
              </a:ln>
              <a:solidFill>
                <a:srgbClr val="5E5E5E"/>
              </a:solidFill>
              <a:effectLst/>
              <a:uLnTx/>
              <a:uFillTx/>
              <a:latin typeface="Brandon Grotesque Medium"/>
              <a:sym typeface="Helvetica Neue Medium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15048" y="2590801"/>
            <a:ext cx="20979852" cy="177796"/>
            <a:chOff x="850901" y="1298577"/>
            <a:chExt cx="10502899" cy="76199"/>
          </a:xfrm>
        </p:grpSpPr>
        <p:sp>
          <p:nvSpPr>
            <p:cNvPr id="8" name="Rectangle 7"/>
            <p:cNvSpPr/>
            <p:nvPr userDrawn="1"/>
          </p:nvSpPr>
          <p:spPr>
            <a:xfrm flipV="1">
              <a:off x="850901" y="1298577"/>
              <a:ext cx="1057275" cy="76199"/>
            </a:xfrm>
            <a:prstGeom prst="rect">
              <a:avLst/>
            </a:prstGeom>
            <a:solidFill>
              <a:srgbClr val="30A4E1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 flipV="1">
              <a:off x="1908177" y="1298577"/>
              <a:ext cx="1057275" cy="76199"/>
            </a:xfrm>
            <a:prstGeom prst="rect">
              <a:avLst/>
            </a:prstGeom>
            <a:solidFill>
              <a:srgbClr val="784C9B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lvl="0"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0" name="Rectangle 9"/>
            <p:cNvSpPr/>
            <p:nvPr userDrawn="1"/>
          </p:nvSpPr>
          <p:spPr>
            <a:xfrm flipV="1">
              <a:off x="2952752" y="1298577"/>
              <a:ext cx="1057275" cy="76199"/>
            </a:xfrm>
            <a:prstGeom prst="rect">
              <a:avLst/>
            </a:prstGeom>
            <a:solidFill>
              <a:srgbClr val="F38117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1" name="Rectangle 10"/>
            <p:cNvSpPr/>
            <p:nvPr userDrawn="1"/>
          </p:nvSpPr>
          <p:spPr>
            <a:xfrm flipV="1">
              <a:off x="4000501" y="1298577"/>
              <a:ext cx="1057275" cy="76199"/>
            </a:xfrm>
            <a:prstGeom prst="rect">
              <a:avLst/>
            </a:prstGeom>
            <a:solidFill>
              <a:srgbClr val="DC2A1D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2" name="Rectangle 11"/>
            <p:cNvSpPr/>
            <p:nvPr userDrawn="1"/>
          </p:nvSpPr>
          <p:spPr>
            <a:xfrm flipV="1">
              <a:off x="5041901" y="1298577"/>
              <a:ext cx="1057275" cy="76199"/>
            </a:xfrm>
            <a:prstGeom prst="rect">
              <a:avLst/>
            </a:prstGeom>
            <a:solidFill>
              <a:srgbClr val="89C42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3" name="Rectangle 12"/>
            <p:cNvSpPr/>
            <p:nvPr userDrawn="1"/>
          </p:nvSpPr>
          <p:spPr>
            <a:xfrm flipV="1">
              <a:off x="6099177" y="1298577"/>
              <a:ext cx="1057275" cy="76199"/>
            </a:xfrm>
            <a:prstGeom prst="rect">
              <a:avLst/>
            </a:prstGeom>
            <a:solidFill>
              <a:srgbClr val="F6D70E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4" name="Rectangle 13"/>
            <p:cNvSpPr/>
            <p:nvPr userDrawn="1"/>
          </p:nvSpPr>
          <p:spPr>
            <a:xfrm flipV="1">
              <a:off x="7146925" y="1298577"/>
              <a:ext cx="1057275" cy="76199"/>
            </a:xfrm>
            <a:prstGeom prst="rect">
              <a:avLst/>
            </a:prstGeom>
            <a:solidFill>
              <a:srgbClr val="3CB49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5" name="Rectangle 14"/>
            <p:cNvSpPr/>
            <p:nvPr userDrawn="1"/>
          </p:nvSpPr>
          <p:spPr>
            <a:xfrm flipV="1">
              <a:off x="8185152" y="1298577"/>
              <a:ext cx="1057275" cy="76199"/>
            </a:xfrm>
            <a:prstGeom prst="rect">
              <a:avLst/>
            </a:prstGeom>
            <a:solidFill>
              <a:srgbClr val="1A6990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6" name="Rectangle 15"/>
            <p:cNvSpPr/>
            <p:nvPr userDrawn="1"/>
          </p:nvSpPr>
          <p:spPr>
            <a:xfrm flipV="1">
              <a:off x="9242425" y="1298577"/>
              <a:ext cx="1057275" cy="76199"/>
            </a:xfrm>
            <a:prstGeom prst="rect">
              <a:avLst/>
            </a:prstGeom>
            <a:solidFill>
              <a:srgbClr val="E461A2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  <p:sp>
          <p:nvSpPr>
            <p:cNvPr id="17" name="Rectangle 16"/>
            <p:cNvSpPr/>
            <p:nvPr userDrawn="1"/>
          </p:nvSpPr>
          <p:spPr>
            <a:xfrm flipV="1">
              <a:off x="10296525" y="1298577"/>
              <a:ext cx="1057275" cy="76199"/>
            </a:xfrm>
            <a:prstGeom prst="rect">
              <a:avLst/>
            </a:prstGeom>
            <a:solidFill>
              <a:srgbClr val="B23445"/>
            </a:solidFill>
            <a:ln>
              <a:noFill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r>
                <a:rPr lang="en-US">
                  <a:solidFill>
                    <a:srgbClr val="53575B"/>
                  </a:solidFill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09143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ustom 9">
      <a:majorFont>
        <a:latin typeface="Brandon Grotesque Medium"/>
        <a:ea typeface="Helvetica Neue Medium"/>
        <a:cs typeface="Helvetica Neue Medium"/>
      </a:majorFont>
      <a:minorFont>
        <a:latin typeface="Brandon Grotesq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no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 dirty="0" smtClean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1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2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0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2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3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3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4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E5E5E"/>
    </a:dk2>
    <a:lt2>
      <a:srgbClr val="D5D5D5"/>
    </a:lt2>
    <a:accent1>
      <a:srgbClr val="00A2FF"/>
    </a:accent1>
    <a:accent2>
      <a:srgbClr val="16E7CF"/>
    </a:accent2>
    <a:accent3>
      <a:srgbClr val="61D836"/>
    </a:accent3>
    <a:accent4>
      <a:srgbClr val="FAE232"/>
    </a:accent4>
    <a:accent5>
      <a:srgbClr val="FF644E"/>
    </a:accent5>
    <a:accent6>
      <a:srgbClr val="EF5FA7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78422d3-3646-4865-8717-6c44b94ebf2e">
      <UserInfo>
        <DisplayName/>
        <AccountId xsi:nil="true"/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84BF50B698364E8A61C643870F5B84" ma:contentTypeVersion="12" ma:contentTypeDescription="Create a new document." ma:contentTypeScope="" ma:versionID="570c6d52167d08bb3ea7b288a7e02856">
  <xsd:schema xmlns:xsd="http://www.w3.org/2001/XMLSchema" xmlns:xs="http://www.w3.org/2001/XMLSchema" xmlns:p="http://schemas.microsoft.com/office/2006/metadata/properties" xmlns:ns2="b00d9c13-3fa8-4c46-bb81-32a948587a0b" xmlns:ns3="278422d3-3646-4865-8717-6c44b94ebf2e" targetNamespace="http://schemas.microsoft.com/office/2006/metadata/properties" ma:root="true" ma:fieldsID="7ad8043fe2e7f50d54728fa8024b162b" ns2:_="" ns3:_="">
    <xsd:import namespace="b00d9c13-3fa8-4c46-bb81-32a948587a0b"/>
    <xsd:import namespace="278422d3-3646-4865-8717-6c44b94ebf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0d9c13-3fa8-4c46-bb81-32a948587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8422d3-3646-4865-8717-6c44b94ebf2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2CFFC2-78A8-4251-86A2-20B3A3C08C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A9D798-552E-412B-81A4-147A54248997}">
  <ds:schemaRefs>
    <ds:schemaRef ds:uri="http://www.w3.org/XML/1998/namespace"/>
    <ds:schemaRef ds:uri="http://purl.org/dc/terms/"/>
    <ds:schemaRef ds:uri="http://schemas.microsoft.com/office/2006/documentManagement/types"/>
    <ds:schemaRef ds:uri="b00d9c13-3fa8-4c46-bb81-32a948587a0b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278422d3-3646-4865-8717-6c44b94ebf2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EB146ED-9640-4E6D-A757-4DA40DB34FA8}">
  <ds:schemaRefs>
    <ds:schemaRef ds:uri="278422d3-3646-4865-8717-6c44b94ebf2e"/>
    <ds:schemaRef ds:uri="b00d9c13-3fa8-4c46-bb81-32a948587a0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45046</TotalTime>
  <Words>2734</Words>
  <Application>Microsoft Office PowerPoint</Application>
  <PresentationFormat>Custom</PresentationFormat>
  <Paragraphs>682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Helvetica Neue</vt:lpstr>
      <vt:lpstr>Cambria Math</vt:lpstr>
      <vt:lpstr>Wingdings</vt:lpstr>
      <vt:lpstr>Brandon Grotesque Bold</vt:lpstr>
      <vt:lpstr>Arial</vt:lpstr>
      <vt:lpstr>Brandon Grotesque Regular</vt:lpstr>
      <vt:lpstr>Cascadia Mono</vt:lpstr>
      <vt:lpstr>Brandon Grotesque Light</vt:lpstr>
      <vt:lpstr>Brandon Grotesque Medium</vt:lpstr>
      <vt:lpstr>adobe-clean</vt:lpstr>
      <vt:lpstr>White</vt:lpstr>
      <vt:lpstr>PowerPoint Presentation</vt:lpstr>
      <vt:lpstr>Conditional statements and logical expressions</vt:lpstr>
      <vt:lpstr>   More complex methods    </vt:lpstr>
      <vt:lpstr>Relational operators </vt:lpstr>
      <vt:lpstr>   More complex methods    </vt:lpstr>
      <vt:lpstr>Control flow</vt:lpstr>
      <vt:lpstr>   More complex methods    </vt:lpstr>
      <vt:lpstr>Control flow</vt:lpstr>
      <vt:lpstr>   More complex methods    </vt:lpstr>
      <vt:lpstr>logical operators </vt:lpstr>
      <vt:lpstr>   More complex methods    </vt:lpstr>
      <vt:lpstr>   More complex methods    </vt:lpstr>
      <vt:lpstr>Control flow</vt:lpstr>
      <vt:lpstr>   More complex methods    </vt:lpstr>
      <vt:lpstr>Control flow</vt:lpstr>
      <vt:lpstr>Conditional statements </vt:lpstr>
      <vt:lpstr>   More complex methods    </vt:lpstr>
      <vt:lpstr>Control flow</vt:lpstr>
      <vt:lpstr>   More complex methods    </vt:lpstr>
      <vt:lpstr>Control flow</vt:lpstr>
      <vt:lpstr>   More complex methods    </vt:lpstr>
      <vt:lpstr>Control flow</vt:lpstr>
      <vt:lpstr>Chaining and nesting </vt:lpstr>
      <vt:lpstr>   More complex methods    </vt:lpstr>
      <vt:lpstr>   More complex methods    </vt:lpstr>
      <vt:lpstr>   More complex methods    </vt:lpstr>
      <vt:lpstr>   More complex methods    </vt:lpstr>
      <vt:lpstr>Flag variables </vt:lpstr>
      <vt:lpstr>   More complex methods    </vt:lpstr>
      <vt:lpstr>   More complex methods    </vt:lpstr>
      <vt:lpstr>   More complex methods    </vt:lpstr>
      <vt:lpstr>Control flow</vt:lpstr>
      <vt:lpstr>Return statements </vt:lpstr>
      <vt:lpstr>   More complex methods    </vt:lpstr>
      <vt:lpstr>Control flow</vt:lpstr>
      <vt:lpstr>Control flow</vt:lpstr>
      <vt:lpstr>Control flow</vt:lpstr>
      <vt:lpstr>Control flow</vt:lpstr>
      <vt:lpstr>Validating inputs </vt:lpstr>
      <vt:lpstr>Control flow</vt:lpstr>
      <vt:lpstr>Control flow</vt:lpstr>
      <vt:lpstr>Control flow</vt:lpstr>
      <vt:lpstr>Control flow</vt:lpstr>
      <vt:lpstr>Control flow</vt:lpstr>
      <vt:lpstr>Exercises  </vt:lpstr>
      <vt:lpstr>Control flow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Samara Totaram - EXCO Embury - EHO</dc:creator>
  <cp:lastModifiedBy>Lutho Ntlabathi (STADIO - Centurion)</cp:lastModifiedBy>
  <cp:revision>20</cp:revision>
  <cp:lastPrinted>2019-08-20T11:14:22Z</cp:lastPrinted>
  <dcterms:modified xsi:type="dcterms:W3CDTF">2025-07-08T10:37:49Z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0x010100A084BF50B698364E8A61C643870F5B84</vt:lpwstr>
  </property>
</Properties>
</file>