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heme/themeOverride1.xml" ContentType="application/vnd.openxmlformats-officedocument.themeOverride+xml"/>
  <Override PartName="/ppt/notesSlides/notesSlide29.xml" ContentType="application/vnd.openxmlformats-officedocument.presentationml.notesSlide+xml"/>
  <Override PartName="/ppt/theme/themeOverride2.xml" ContentType="application/vnd.openxmlformats-officedocument.themeOverride+xml"/>
  <Override PartName="/ppt/notesSlides/notesSlide30.xml" ContentType="application/vnd.openxmlformats-officedocument.presentationml.notesSlide+xml"/>
  <Override PartName="/ppt/theme/themeOverride3.xml" ContentType="application/vnd.openxmlformats-officedocument.themeOverride+xml"/>
  <Override PartName="/ppt/notesSlides/notesSlide31.xml" ContentType="application/vnd.openxmlformats-officedocument.presentationml.notesSlide+xml"/>
  <Override PartName="/ppt/theme/themeOverride4.xml" ContentType="application/vnd.openxmlformats-officedocument.themeOverride+xml"/>
  <Override PartName="/ppt/notesSlides/notesSlide32.xml" ContentType="application/vnd.openxmlformats-officedocument.presentationml.notesSlide+xml"/>
  <Override PartName="/ppt/theme/themeOverride5.xml" ContentType="application/vnd.openxmlformats-officedocument.themeOverride+xml"/>
  <Override PartName="/ppt/notesSlides/notesSlide33.xml" ContentType="application/vnd.openxmlformats-officedocument.presentationml.notesSlide+xml"/>
  <Override PartName="/ppt/theme/themeOverride6.xml" ContentType="application/vnd.openxmlformats-officedocument.themeOverride+xml"/>
  <Override PartName="/ppt/notesSlides/notesSlide34.xml" ContentType="application/vnd.openxmlformats-officedocument.presentationml.notesSlide+xml"/>
  <Override PartName="/ppt/theme/themeOverride7.xml" ContentType="application/vnd.openxmlformats-officedocument.themeOverride+xml"/>
  <Override PartName="/ppt/notesSlides/notesSlide35.xml" ContentType="application/vnd.openxmlformats-officedocument.presentationml.notesSlide+xml"/>
  <Override PartName="/ppt/theme/themeOverride8.xml" ContentType="application/vnd.openxmlformats-officedocument.themeOverride+xml"/>
  <Override PartName="/ppt/notesSlides/notesSlide36.xml" ContentType="application/vnd.openxmlformats-officedocument.presentationml.notesSlide+xml"/>
  <Override PartName="/ppt/theme/themeOverride9.xml" ContentType="application/vnd.openxmlformats-officedocument.themeOverride+xml"/>
  <Override PartName="/ppt/notesSlides/notesSlide37.xml" ContentType="application/vnd.openxmlformats-officedocument.presentationml.notesSlide+xml"/>
  <Override PartName="/ppt/theme/themeOverride10.xml" ContentType="application/vnd.openxmlformats-officedocument.themeOverride+xml"/>
  <Override PartName="/ppt/notesSlides/notesSlide38.xml" ContentType="application/vnd.openxmlformats-officedocument.presentationml.notesSlide+xml"/>
  <Override PartName="/ppt/theme/themeOverride11.xml" ContentType="application/vnd.openxmlformats-officedocument.themeOverride+xml"/>
  <Override PartName="/ppt/notesSlides/notesSlide39.xml" ContentType="application/vnd.openxmlformats-officedocument.presentationml.notesSlide+xml"/>
  <Override PartName="/ppt/theme/themeOverride12.xml" ContentType="application/vnd.openxmlformats-officedocument.themeOverride+xml"/>
  <Override PartName="/ppt/notesSlides/notesSlide40.xml" ContentType="application/vnd.openxmlformats-officedocument.presentationml.notesSlide+xml"/>
  <Override PartName="/ppt/theme/themeOverride13.xml" ContentType="application/vnd.openxmlformats-officedocument.themeOverride+xml"/>
  <Override PartName="/ppt/notesSlides/notesSlide41.xml" ContentType="application/vnd.openxmlformats-officedocument.presentationml.notesSlide+xml"/>
  <Override PartName="/ppt/theme/themeOverride14.xml" ContentType="application/vnd.openxmlformats-officedocument.themeOverride+xml"/>
  <Override PartName="/ppt/notesSlides/notesSlide42.xml" ContentType="application/vnd.openxmlformats-officedocument.presentationml.notesSlide+xml"/>
  <Override PartName="/ppt/theme/themeOverride15.xml" ContentType="application/vnd.openxmlformats-officedocument.themeOverride+xml"/>
  <Override PartName="/ppt/notesSlides/notesSlide43.xml" ContentType="application/vnd.openxmlformats-officedocument.presentationml.notesSlide+xml"/>
  <Override PartName="/ppt/theme/themeOverride16.xml" ContentType="application/vnd.openxmlformats-officedocument.themeOverr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60"/>
  </p:notesMasterIdLst>
  <p:handoutMasterIdLst>
    <p:handoutMasterId r:id="rId61"/>
  </p:handoutMasterIdLst>
  <p:sldIdLst>
    <p:sldId id="820" r:id="rId5"/>
    <p:sldId id="843" r:id="rId6"/>
    <p:sldId id="864" r:id="rId7"/>
    <p:sldId id="835" r:id="rId8"/>
    <p:sldId id="851" r:id="rId9"/>
    <p:sldId id="854" r:id="rId10"/>
    <p:sldId id="976" r:id="rId11"/>
    <p:sldId id="977" r:id="rId12"/>
    <p:sldId id="860" r:id="rId13"/>
    <p:sldId id="856" r:id="rId14"/>
    <p:sldId id="850" r:id="rId15"/>
    <p:sldId id="1210" r:id="rId16"/>
    <p:sldId id="1064" r:id="rId17"/>
    <p:sldId id="887" r:id="rId18"/>
    <p:sldId id="1067" r:id="rId19"/>
    <p:sldId id="1244" r:id="rId20"/>
    <p:sldId id="1211" r:id="rId21"/>
    <p:sldId id="1212" r:id="rId22"/>
    <p:sldId id="1213" r:id="rId23"/>
    <p:sldId id="1214" r:id="rId24"/>
    <p:sldId id="1215" r:id="rId25"/>
    <p:sldId id="1245" r:id="rId26"/>
    <p:sldId id="1246" r:id="rId27"/>
    <p:sldId id="1258" r:id="rId28"/>
    <p:sldId id="1247" r:id="rId29"/>
    <p:sldId id="1248" r:id="rId30"/>
    <p:sldId id="1249" r:id="rId31"/>
    <p:sldId id="1250" r:id="rId32"/>
    <p:sldId id="1251" r:id="rId33"/>
    <p:sldId id="1252" r:id="rId34"/>
    <p:sldId id="1253" r:id="rId35"/>
    <p:sldId id="1254" r:id="rId36"/>
    <p:sldId id="1216" r:id="rId37"/>
    <p:sldId id="1256" r:id="rId38"/>
    <p:sldId id="1217" r:id="rId39"/>
    <p:sldId id="1257" r:id="rId40"/>
    <p:sldId id="1255" r:id="rId41"/>
    <p:sldId id="1218" r:id="rId42"/>
    <p:sldId id="1220" r:id="rId43"/>
    <p:sldId id="1219" r:id="rId44"/>
    <p:sldId id="1221" r:id="rId45"/>
    <p:sldId id="1222" r:id="rId46"/>
    <p:sldId id="1223" r:id="rId47"/>
    <p:sldId id="1224" r:id="rId48"/>
    <p:sldId id="1225" r:id="rId49"/>
    <p:sldId id="1226" r:id="rId50"/>
    <p:sldId id="1227" r:id="rId51"/>
    <p:sldId id="1228" r:id="rId52"/>
    <p:sldId id="1229" r:id="rId53"/>
    <p:sldId id="1230" r:id="rId54"/>
    <p:sldId id="1234" r:id="rId55"/>
    <p:sldId id="1235" r:id="rId56"/>
    <p:sldId id="1231" r:id="rId57"/>
    <p:sldId id="1232" r:id="rId58"/>
    <p:sldId id="845" r:id="rId59"/>
  </p:sldIdLst>
  <p:sldSz cx="24384000" cy="13716000"/>
  <p:notesSz cx="6797675" cy="9926638"/>
  <p:embeddedFontLst>
    <p:embeddedFont>
      <p:font typeface="Brandon Grotesque Bold" panose="020B0803020203060202" charset="0"/>
      <p:regular r:id="rId62"/>
      <p:bold r:id="rId63"/>
      <p:italic r:id="rId64"/>
      <p:boldItalic r:id="rId65"/>
    </p:embeddedFont>
    <p:embeddedFont>
      <p:font typeface="Brandon Grotesque Light" panose="020B0303020203060202" charset="0"/>
      <p:regular r:id="rId66"/>
      <p:italic r:id="rId67"/>
    </p:embeddedFont>
    <p:embeddedFont>
      <p:font typeface="Brandon Grotesque Medium" panose="020B0603020203060202" charset="0"/>
      <p:regular r:id="rId68"/>
      <p:italic r:id="rId69"/>
    </p:embeddedFont>
    <p:embeddedFont>
      <p:font typeface="Brandon Grotesque Regular" panose="020B0503020203060202" charset="0"/>
      <p:regular r:id="rId70"/>
      <p:italic r:id="rId71"/>
    </p:embeddedFont>
    <p:embeddedFont>
      <p:font typeface="Cascadia Mono" panose="020B0609020000020004" pitchFamily="49" charset="0"/>
      <p:regular r:id="rId72"/>
      <p:bold r:id="rId73"/>
      <p:italic r:id="rId74"/>
      <p:boldItalic r:id="rId75"/>
    </p:embeddedFont>
    <p:embeddedFont>
      <p:font typeface="Raleway" pitchFamily="2" charset="0"/>
      <p:regular r:id="rId76"/>
      <p:bold r:id="rId77"/>
      <p:italic r:id="rId78"/>
      <p:boldItalic r:id="rId79"/>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pos="7680" userDrawn="1">
          <p15:clr>
            <a:srgbClr val="A4A3A4"/>
          </p15:clr>
        </p15:guide>
        <p15:guide id="2" orient="horz" pos="8640" userDrawn="1">
          <p15:clr>
            <a:srgbClr val="A4A3A4"/>
          </p15:clr>
        </p15:guide>
        <p15:guide id="3" pos="1058" userDrawn="1">
          <p15:clr>
            <a:srgbClr val="A4A3A4"/>
          </p15:clr>
        </p15:guide>
        <p15:guide id="4" pos="14302" userDrawn="1">
          <p15:clr>
            <a:srgbClr val="A4A3A4"/>
          </p15:clr>
        </p15:guide>
        <p15:guide id="5" orient="horz" userDrawn="1">
          <p15:clr>
            <a:srgbClr val="A4A3A4"/>
          </p15:clr>
        </p15:guide>
        <p15:guide id="8" orient="horz" pos="2279" userDrawn="1">
          <p15:clr>
            <a:srgbClr val="A4A3A4"/>
          </p15:clr>
        </p15:guide>
        <p15:guide id="9" orient="horz" pos="6371">
          <p15:clr>
            <a:srgbClr val="A4A3A4"/>
          </p15:clr>
        </p15:guide>
        <p15:guide id="10" pos="14316">
          <p15:clr>
            <a:srgbClr val="A4A3A4"/>
          </p15:clr>
        </p15:guide>
        <p15:guide id="11" pos="1089">
          <p15:clr>
            <a:srgbClr val="A4A3A4"/>
          </p15:clr>
        </p15:guide>
        <p15:guide id="12" pos="13109">
          <p15:clr>
            <a:srgbClr val="A4A3A4"/>
          </p15:clr>
        </p15:guide>
        <p15:guide id="13" pos="15359">
          <p15:clr>
            <a:srgbClr val="A4A3A4"/>
          </p15:clr>
        </p15:guide>
        <p15:guide id="14" orient="horz" pos="953">
          <p15:clr>
            <a:srgbClr val="A4A3A4"/>
          </p15:clr>
        </p15:guide>
        <p15:guide id="15" orient="horz" pos="8075">
          <p15:clr>
            <a:srgbClr val="A4A3A4"/>
          </p15:clr>
        </p15:guide>
        <p15:guide id="16" orient="horz" pos="1385">
          <p15:clr>
            <a:srgbClr val="A4A3A4"/>
          </p15:clr>
        </p15:guide>
        <p15:guide id="17" orient="horz" pos="5852">
          <p15:clr>
            <a:srgbClr val="A4A3A4"/>
          </p15:clr>
        </p15:guide>
        <p15:guide id="18" pos="12593">
          <p15:clr>
            <a:srgbClr val="A4A3A4"/>
          </p15:clr>
        </p15:guide>
        <p15:guide id="19" pos="1090">
          <p15:clr>
            <a:srgbClr val="A4A3A4"/>
          </p15:clr>
        </p15:guide>
        <p15:guide id="20" pos="14424">
          <p15:clr>
            <a:srgbClr val="A4A3A4"/>
          </p15:clr>
        </p15:guide>
        <p15:guide id="21" pos="14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ra Totaram - EXCO Embury - EHO" initials="ST-EE-E" lastIdx="13" clrIdx="0"/>
  <p:cmAuthor id="2" name="Samara Totaram - EXCO Embury - EHO" initials="ST-EE-E [2]" lastIdx="2" clrIdx="1"/>
  <p:cmAuthor id="3" name="Microsoft Office User" initials="" lastIdx="0" clrIdx="2"/>
  <p:cmAuthor id="4" name="Samara Totaram - Stadio Holdings CFO" initials="ST-SHC" lastIdx="4" clrIdx="3"/>
  <p:cmAuthor id="5" name="Kate Ridge - Stadio Holdings" initials="KR-SH" lastIdx="2" clrIdx="4"/>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AA23"/>
    <a:srgbClr val="D3D3D3"/>
    <a:srgbClr val="55585B"/>
    <a:srgbClr val="1779A0"/>
    <a:srgbClr val="207DA0"/>
    <a:srgbClr val="98C93C"/>
    <a:srgbClr val="FFCF00"/>
    <a:srgbClr val="0083CA"/>
    <a:srgbClr val="AB2940"/>
    <a:srgbClr val="9A9E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B4E271-2EBB-4167-A6AB-7584A66A61C3}" v="57" dt="2024-07-25T15:03:05.43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69" autoAdjust="0"/>
  </p:normalViewPr>
  <p:slideViewPr>
    <p:cSldViewPr snapToGrid="0">
      <p:cViewPr varScale="1">
        <p:scale>
          <a:sx n="35" d="100"/>
          <a:sy n="35" d="100"/>
        </p:scale>
        <p:origin x="1099" y="53"/>
      </p:cViewPr>
      <p:guideLst>
        <p:guide pos="7680"/>
        <p:guide orient="horz" pos="8640"/>
        <p:guide pos="1058"/>
        <p:guide pos="14302"/>
        <p:guide orient="horz"/>
        <p:guide orient="horz" pos="2279"/>
        <p:guide orient="horz" pos="6371"/>
        <p:guide pos="14316"/>
        <p:guide pos="1089"/>
        <p:guide pos="13109"/>
        <p:guide pos="15359"/>
        <p:guide orient="horz" pos="953"/>
        <p:guide orient="horz" pos="8075"/>
        <p:guide orient="horz" pos="1385"/>
        <p:guide orient="horz" pos="5852"/>
        <p:guide pos="12593"/>
        <p:guide pos="1090"/>
        <p:guide pos="14424"/>
        <p:guide pos="14288"/>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2.fntdata"/><Relationship Id="rId68" Type="http://schemas.openxmlformats.org/officeDocument/2006/relationships/font" Target="fonts/font7.fntdata"/><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font" Target="fonts/font13.fntdata"/><Relationship Id="rId79" Type="http://schemas.openxmlformats.org/officeDocument/2006/relationships/font" Target="fonts/font18.fntdata"/><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font" Target="fonts/font16.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1.fntdata"/><Relationship Id="rId80" Type="http://schemas.openxmlformats.org/officeDocument/2006/relationships/commentAuthors" Target="commentAuthors.xml"/><Relationship Id="rId85"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font" Target="fonts/font6.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font" Target="fonts/font14.fntdata"/><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font" Target="fonts/font4.fntdata"/><Relationship Id="rId73" Type="http://schemas.openxmlformats.org/officeDocument/2006/relationships/font" Target="fonts/font12.fntdata"/><Relationship Id="rId78" Type="http://schemas.openxmlformats.org/officeDocument/2006/relationships/font" Target="fonts/font17.fntdata"/><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font" Target="fonts/font15.fntdata"/><Relationship Id="rId7" Type="http://schemas.openxmlformats.org/officeDocument/2006/relationships/slide" Target="slides/slide3.xml"/><Relationship Id="rId71" Type="http://schemas.openxmlformats.org/officeDocument/2006/relationships/font" Target="fonts/font10.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5.fntdata"/><Relationship Id="rId61" Type="http://schemas.openxmlformats.org/officeDocument/2006/relationships/handoutMaster" Target="handoutMasters/handoutMaster1.xml"/><Relationship Id="rId8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076CC2CF-7A2B-6945-8CB4-8AA155CAC648}" type="datetimeFigureOut">
              <a:rPr lang="en-US" smtClean="0"/>
              <a:t>7/8/2025</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44E1BD19-606C-7941-9945-65FADD2086F9}" type="slidenum">
              <a:rPr lang="en-US" smtClean="0"/>
              <a:t>‹#›</a:t>
            </a:fld>
            <a:endParaRPr lang="en-US"/>
          </a:p>
        </p:txBody>
      </p:sp>
    </p:spTree>
    <p:extLst>
      <p:ext uri="{BB962C8B-B14F-4D97-AF65-F5344CB8AC3E}">
        <p14:creationId xmlns:p14="http://schemas.microsoft.com/office/powerpoint/2010/main" val="2424954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xfrm>
            <a:off x="90488" y="742950"/>
            <a:ext cx="6616700" cy="3722688"/>
          </a:xfrm>
          <a:prstGeom prst="rect">
            <a:avLst/>
          </a:prstGeom>
        </p:spPr>
        <p:txBody>
          <a:bodyPr/>
          <a:lstStyle/>
          <a:p>
            <a:endParaRPr/>
          </a:p>
        </p:txBody>
      </p:sp>
      <p:sp>
        <p:nvSpPr>
          <p:cNvPr id="205" name="Shape 205"/>
          <p:cNvSpPr>
            <a:spLocks noGrp="1"/>
          </p:cNvSpPr>
          <p:nvPr>
            <p:ph type="body" sz="quarter" idx="1"/>
          </p:nvPr>
        </p:nvSpPr>
        <p:spPr>
          <a:xfrm>
            <a:off x="906357" y="4715153"/>
            <a:ext cx="4984962" cy="4466987"/>
          </a:xfrm>
          <a:prstGeom prst="rect">
            <a:avLst/>
          </a:prstGeom>
        </p:spPr>
        <p:txBody>
          <a:bodyPr/>
          <a:lstStyle/>
          <a:p>
            <a:endParaRPr/>
          </a:p>
        </p:txBody>
      </p:sp>
    </p:spTree>
    <p:extLst>
      <p:ext uri="{BB962C8B-B14F-4D97-AF65-F5344CB8AC3E}">
        <p14:creationId xmlns:p14="http://schemas.microsoft.com/office/powerpoint/2010/main" val="1404182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a:p>
        </p:txBody>
      </p:sp>
    </p:spTree>
    <p:extLst>
      <p:ext uri="{BB962C8B-B14F-4D97-AF65-F5344CB8AC3E}">
        <p14:creationId xmlns:p14="http://schemas.microsoft.com/office/powerpoint/2010/main" val="114245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048566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543062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603420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717780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C6032-8031-9AD5-1931-CA2BDC0E6C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D58506-5A97-A4AD-00B2-0C9760EEF9E4}"/>
              </a:ext>
            </a:extLst>
          </p:cNvPr>
          <p:cNvSpPr>
            <a:spLocks noGrp="1" noRot="1" noChangeAspect="1"/>
          </p:cNvSpPr>
          <p:nvPr>
            <p:ph type="sldImg"/>
          </p:nvPr>
        </p:nvSpPr>
        <p:spPr>
          <a:xfrm>
            <a:off x="87313" y="744538"/>
            <a:ext cx="6619875" cy="3724275"/>
          </a:xfrm>
        </p:spPr>
      </p:sp>
      <p:sp>
        <p:nvSpPr>
          <p:cNvPr id="3" name="Notes Placeholder 2">
            <a:extLst>
              <a:ext uri="{FF2B5EF4-FFF2-40B4-BE49-F238E27FC236}">
                <a16:creationId xmlns:a16="http://schemas.microsoft.com/office/drawing/2014/main" id="{3220456D-CA48-89CD-F61E-978E69D7734C}"/>
              </a:ext>
            </a:extLst>
          </p:cNvPr>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173337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7DCA0-672F-C979-BA9B-9F308ACC4B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F476BE-3DB4-164A-AE12-FAEC2A1C157C}"/>
              </a:ext>
            </a:extLst>
          </p:cNvPr>
          <p:cNvSpPr>
            <a:spLocks noGrp="1" noRot="1" noChangeAspect="1"/>
          </p:cNvSpPr>
          <p:nvPr>
            <p:ph type="sldImg"/>
          </p:nvPr>
        </p:nvSpPr>
        <p:spPr>
          <a:xfrm>
            <a:off x="87313" y="744538"/>
            <a:ext cx="6619875" cy="3724275"/>
          </a:xfrm>
        </p:spPr>
      </p:sp>
      <p:sp>
        <p:nvSpPr>
          <p:cNvPr id="3" name="Notes Placeholder 2">
            <a:extLst>
              <a:ext uri="{FF2B5EF4-FFF2-40B4-BE49-F238E27FC236}">
                <a16:creationId xmlns:a16="http://schemas.microsoft.com/office/drawing/2014/main" id="{EC871DC7-0B24-680A-A760-85698C0DA17B}"/>
              </a:ext>
            </a:extLst>
          </p:cNvPr>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492163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C76AC-B3CF-D5BF-A57A-8703572808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72B41C-D92E-101A-1C2C-5A0D2EECF8FE}"/>
              </a:ext>
            </a:extLst>
          </p:cNvPr>
          <p:cNvSpPr>
            <a:spLocks noGrp="1" noRot="1" noChangeAspect="1"/>
          </p:cNvSpPr>
          <p:nvPr>
            <p:ph type="sldImg"/>
          </p:nvPr>
        </p:nvSpPr>
        <p:spPr>
          <a:xfrm>
            <a:off x="87313" y="744538"/>
            <a:ext cx="6619875" cy="3724275"/>
          </a:xfrm>
        </p:spPr>
      </p:sp>
      <p:sp>
        <p:nvSpPr>
          <p:cNvPr id="3" name="Notes Placeholder 2">
            <a:extLst>
              <a:ext uri="{FF2B5EF4-FFF2-40B4-BE49-F238E27FC236}">
                <a16:creationId xmlns:a16="http://schemas.microsoft.com/office/drawing/2014/main" id="{744BA9FD-4C4B-4DAA-F1EC-FF1E69F0DDD7}"/>
              </a:ext>
            </a:extLst>
          </p:cNvPr>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976462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C2FE4-43B2-7E78-314C-0FBC336A50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6CB081-7B52-0527-8C63-65873C18DEEE}"/>
              </a:ext>
            </a:extLst>
          </p:cNvPr>
          <p:cNvSpPr>
            <a:spLocks noGrp="1" noRot="1" noChangeAspect="1"/>
          </p:cNvSpPr>
          <p:nvPr>
            <p:ph type="sldImg"/>
          </p:nvPr>
        </p:nvSpPr>
        <p:spPr>
          <a:xfrm>
            <a:off x="87313" y="744538"/>
            <a:ext cx="6619875" cy="3724275"/>
          </a:xfrm>
        </p:spPr>
      </p:sp>
      <p:sp>
        <p:nvSpPr>
          <p:cNvPr id="3" name="Notes Placeholder 2">
            <a:extLst>
              <a:ext uri="{FF2B5EF4-FFF2-40B4-BE49-F238E27FC236}">
                <a16:creationId xmlns:a16="http://schemas.microsoft.com/office/drawing/2014/main" id="{887F2925-E5E5-3C99-E52B-681261DC1A05}"/>
              </a:ext>
            </a:extLst>
          </p:cNvPr>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396925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66F75-FA05-43FD-1C65-2ACB3CA864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8C7E77-9E12-7E28-ACB3-4BA2CDFC339C}"/>
              </a:ext>
            </a:extLst>
          </p:cNvPr>
          <p:cNvSpPr>
            <a:spLocks noGrp="1" noRot="1" noChangeAspect="1"/>
          </p:cNvSpPr>
          <p:nvPr>
            <p:ph type="sldImg"/>
          </p:nvPr>
        </p:nvSpPr>
        <p:spPr>
          <a:xfrm>
            <a:off x="87313" y="744538"/>
            <a:ext cx="6619875" cy="3724275"/>
          </a:xfrm>
        </p:spPr>
      </p:sp>
      <p:sp>
        <p:nvSpPr>
          <p:cNvPr id="3" name="Notes Placeholder 2">
            <a:extLst>
              <a:ext uri="{FF2B5EF4-FFF2-40B4-BE49-F238E27FC236}">
                <a16:creationId xmlns:a16="http://schemas.microsoft.com/office/drawing/2014/main" id="{5128EFC9-EC6C-CA7D-CBF8-9D8ED5CF4F12}"/>
              </a:ext>
            </a:extLst>
          </p:cNvPr>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950674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62E94-D236-3B7D-DF91-887FDE8945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FFDA1-DAD1-B89A-522D-C77CB5C01A5A}"/>
              </a:ext>
            </a:extLst>
          </p:cNvPr>
          <p:cNvSpPr>
            <a:spLocks noGrp="1" noRot="1" noChangeAspect="1"/>
          </p:cNvSpPr>
          <p:nvPr>
            <p:ph type="sldImg"/>
          </p:nvPr>
        </p:nvSpPr>
        <p:spPr>
          <a:xfrm>
            <a:off x="87313" y="744538"/>
            <a:ext cx="6619875" cy="3724275"/>
          </a:xfrm>
        </p:spPr>
      </p:sp>
      <p:sp>
        <p:nvSpPr>
          <p:cNvPr id="3" name="Notes Placeholder 2">
            <a:extLst>
              <a:ext uri="{FF2B5EF4-FFF2-40B4-BE49-F238E27FC236}">
                <a16:creationId xmlns:a16="http://schemas.microsoft.com/office/drawing/2014/main" id="{A98EE6EB-F713-9B4B-E2CA-9690B3063FF9}"/>
              </a:ext>
            </a:extLst>
          </p:cNvPr>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920468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a:p>
        </p:txBody>
      </p:sp>
    </p:spTree>
    <p:extLst>
      <p:ext uri="{BB962C8B-B14F-4D97-AF65-F5344CB8AC3E}">
        <p14:creationId xmlns:p14="http://schemas.microsoft.com/office/powerpoint/2010/main" val="45626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3FA17-1FAF-FE46-B39E-7C456DAAD4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31673B-0E8C-5834-C983-8F80ADE17BDE}"/>
              </a:ext>
            </a:extLst>
          </p:cNvPr>
          <p:cNvSpPr>
            <a:spLocks noGrp="1" noRot="1" noChangeAspect="1"/>
          </p:cNvSpPr>
          <p:nvPr>
            <p:ph type="sldImg"/>
          </p:nvPr>
        </p:nvSpPr>
        <p:spPr>
          <a:xfrm>
            <a:off x="87313" y="744538"/>
            <a:ext cx="6619875" cy="3724275"/>
          </a:xfrm>
        </p:spPr>
      </p:sp>
      <p:sp>
        <p:nvSpPr>
          <p:cNvPr id="3" name="Notes Placeholder 2">
            <a:extLst>
              <a:ext uri="{FF2B5EF4-FFF2-40B4-BE49-F238E27FC236}">
                <a16:creationId xmlns:a16="http://schemas.microsoft.com/office/drawing/2014/main" id="{2EA5785B-35F5-6B3B-06C5-1C5C53CC6B04}"/>
              </a:ext>
            </a:extLst>
          </p:cNvPr>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094314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E1908-B05A-C84C-8DFE-7F782FBC22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1F72C2-122D-B3A9-F827-3903B2C8C81A}"/>
              </a:ext>
            </a:extLst>
          </p:cNvPr>
          <p:cNvSpPr>
            <a:spLocks noGrp="1" noRot="1" noChangeAspect="1"/>
          </p:cNvSpPr>
          <p:nvPr>
            <p:ph type="sldImg"/>
          </p:nvPr>
        </p:nvSpPr>
        <p:spPr>
          <a:xfrm>
            <a:off x="87313" y="744538"/>
            <a:ext cx="6619875" cy="3724275"/>
          </a:xfrm>
        </p:spPr>
      </p:sp>
      <p:sp>
        <p:nvSpPr>
          <p:cNvPr id="3" name="Notes Placeholder 2">
            <a:extLst>
              <a:ext uri="{FF2B5EF4-FFF2-40B4-BE49-F238E27FC236}">
                <a16:creationId xmlns:a16="http://schemas.microsoft.com/office/drawing/2014/main" id="{116D8220-CC20-0378-A792-D2BFB93408B4}"/>
              </a:ext>
            </a:extLst>
          </p:cNvPr>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814954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7E818-5F0C-F021-D2E6-F531A4F017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4EB478-9D56-EC73-908F-711C23C4743C}"/>
              </a:ext>
            </a:extLst>
          </p:cNvPr>
          <p:cNvSpPr>
            <a:spLocks noGrp="1" noRot="1" noChangeAspect="1"/>
          </p:cNvSpPr>
          <p:nvPr>
            <p:ph type="sldImg"/>
          </p:nvPr>
        </p:nvSpPr>
        <p:spPr>
          <a:xfrm>
            <a:off x="87313" y="744538"/>
            <a:ext cx="6619875" cy="3724275"/>
          </a:xfrm>
        </p:spPr>
      </p:sp>
      <p:sp>
        <p:nvSpPr>
          <p:cNvPr id="3" name="Notes Placeholder 2">
            <a:extLst>
              <a:ext uri="{FF2B5EF4-FFF2-40B4-BE49-F238E27FC236}">
                <a16:creationId xmlns:a16="http://schemas.microsoft.com/office/drawing/2014/main" id="{624C9FEF-7B0F-5E63-F280-2179E14695D7}"/>
              </a:ext>
            </a:extLst>
          </p:cNvPr>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986085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A8F27-FA15-A907-16C1-22637F32AE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18C4F6-3F86-8DBC-F64C-A7D420247CDF}"/>
              </a:ext>
            </a:extLst>
          </p:cNvPr>
          <p:cNvSpPr>
            <a:spLocks noGrp="1" noRot="1" noChangeAspect="1"/>
          </p:cNvSpPr>
          <p:nvPr>
            <p:ph type="sldImg"/>
          </p:nvPr>
        </p:nvSpPr>
        <p:spPr>
          <a:xfrm>
            <a:off x="87313" y="744538"/>
            <a:ext cx="6619875" cy="3724275"/>
          </a:xfrm>
        </p:spPr>
      </p:sp>
      <p:sp>
        <p:nvSpPr>
          <p:cNvPr id="3" name="Notes Placeholder 2">
            <a:extLst>
              <a:ext uri="{FF2B5EF4-FFF2-40B4-BE49-F238E27FC236}">
                <a16:creationId xmlns:a16="http://schemas.microsoft.com/office/drawing/2014/main" id="{CDE6F7BA-884C-98DE-855E-22B6D4635141}"/>
              </a:ext>
            </a:extLst>
          </p:cNvPr>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720719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012779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55D1D-CFB9-CBDC-EC3C-0CBBDEF85B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BAF3C1-B3F3-FEA0-4975-38A99292265F}"/>
              </a:ext>
            </a:extLst>
          </p:cNvPr>
          <p:cNvSpPr>
            <a:spLocks noGrp="1" noRot="1" noChangeAspect="1"/>
          </p:cNvSpPr>
          <p:nvPr>
            <p:ph type="sldImg"/>
          </p:nvPr>
        </p:nvSpPr>
        <p:spPr>
          <a:xfrm>
            <a:off x="87313" y="744538"/>
            <a:ext cx="6619875" cy="3724275"/>
          </a:xfrm>
        </p:spPr>
      </p:sp>
      <p:sp>
        <p:nvSpPr>
          <p:cNvPr id="3" name="Notes Placeholder 2">
            <a:extLst>
              <a:ext uri="{FF2B5EF4-FFF2-40B4-BE49-F238E27FC236}">
                <a16:creationId xmlns:a16="http://schemas.microsoft.com/office/drawing/2014/main" id="{B00B5A68-A2E7-9C66-7EEC-81FE1EC0AF15}"/>
              </a:ext>
            </a:extLst>
          </p:cNvPr>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791311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827708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23527-5C78-5D7D-0E19-81F8A0F2E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32DE47-919E-5E45-55A5-B04F1D3CEFDB}"/>
              </a:ext>
            </a:extLst>
          </p:cNvPr>
          <p:cNvSpPr>
            <a:spLocks noGrp="1" noRot="1" noChangeAspect="1"/>
          </p:cNvSpPr>
          <p:nvPr>
            <p:ph type="sldImg"/>
          </p:nvPr>
        </p:nvSpPr>
        <p:spPr>
          <a:xfrm>
            <a:off x="87313" y="744538"/>
            <a:ext cx="6619875" cy="3724275"/>
          </a:xfrm>
        </p:spPr>
      </p:sp>
      <p:sp>
        <p:nvSpPr>
          <p:cNvPr id="3" name="Notes Placeholder 2">
            <a:extLst>
              <a:ext uri="{FF2B5EF4-FFF2-40B4-BE49-F238E27FC236}">
                <a16:creationId xmlns:a16="http://schemas.microsoft.com/office/drawing/2014/main" id="{63C95949-1CEC-9889-FA9E-A446BAFDFC77}"/>
              </a:ext>
            </a:extLst>
          </p:cNvPr>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630457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1300A-B8D0-BC41-65E2-6EC2C254EF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64B5E-A61A-4836-D0ED-B1E9A3A42E88}"/>
              </a:ext>
            </a:extLst>
          </p:cNvPr>
          <p:cNvSpPr>
            <a:spLocks noGrp="1" noRot="1" noChangeAspect="1"/>
          </p:cNvSpPr>
          <p:nvPr>
            <p:ph type="sldImg"/>
          </p:nvPr>
        </p:nvSpPr>
        <p:spPr>
          <a:xfrm>
            <a:off x="87313" y="744538"/>
            <a:ext cx="6619875" cy="3724275"/>
          </a:xfrm>
        </p:spPr>
      </p:sp>
      <p:sp>
        <p:nvSpPr>
          <p:cNvPr id="3" name="Notes Placeholder 2">
            <a:extLst>
              <a:ext uri="{FF2B5EF4-FFF2-40B4-BE49-F238E27FC236}">
                <a16:creationId xmlns:a16="http://schemas.microsoft.com/office/drawing/2014/main" id="{3B163290-BEC6-E4F6-A07C-12A2ED1FAB2B}"/>
              </a:ext>
            </a:extLst>
          </p:cNvPr>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3575217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640079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Tree>
    <p:extLst>
      <p:ext uri="{BB962C8B-B14F-4D97-AF65-F5344CB8AC3E}">
        <p14:creationId xmlns:p14="http://schemas.microsoft.com/office/powerpoint/2010/main" val="3226487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9481184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1527999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3756299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602660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813680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8877899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0248365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2081909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2899362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41402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9420909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4410663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4628096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5053779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9720065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118143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b="0" i="0" dirty="0">
              <a:solidFill>
                <a:srgbClr val="000000"/>
              </a:solidFill>
              <a:effectLst/>
              <a:latin typeface="Raleway" panose="020B0604020202020204" pitchFamily="2" charset="0"/>
            </a:endParaRPr>
          </a:p>
        </p:txBody>
      </p:sp>
    </p:spTree>
    <p:extLst>
      <p:ext uri="{BB962C8B-B14F-4D97-AF65-F5344CB8AC3E}">
        <p14:creationId xmlns:p14="http://schemas.microsoft.com/office/powerpoint/2010/main" val="376493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b="0" i="0" dirty="0">
              <a:solidFill>
                <a:srgbClr val="000000"/>
              </a:solidFill>
              <a:effectLst/>
              <a:latin typeface="Raleway" panose="020B0604020202020204" pitchFamily="2" charset="0"/>
            </a:endParaRPr>
          </a:p>
        </p:txBody>
      </p:sp>
    </p:spTree>
    <p:extLst>
      <p:ext uri="{BB962C8B-B14F-4D97-AF65-F5344CB8AC3E}">
        <p14:creationId xmlns:p14="http://schemas.microsoft.com/office/powerpoint/2010/main" val="603865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918504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822382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2311415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_SM">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4384000" cy="137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Body Level One…"/>
          <p:cNvSpPr txBox="1">
            <a:spLocks noGrp="1"/>
          </p:cNvSpPr>
          <p:nvPr>
            <p:ph type="body" idx="10"/>
          </p:nvPr>
        </p:nvSpPr>
        <p:spPr>
          <a:xfrm>
            <a:off x="1688880" y="8730208"/>
            <a:ext cx="21003065" cy="648072"/>
          </a:xfrm>
          <a:prstGeom prst="rect">
            <a:avLst/>
          </a:prstGeom>
        </p:spPr>
        <p:txBody>
          <a:bodyPr anchor="t">
            <a:normAutofit/>
          </a:bodyPr>
          <a:lstStyle>
            <a:lvl1pPr marL="0" indent="0" algn="ctr">
              <a:lnSpc>
                <a:spcPct val="110000"/>
              </a:lnSpc>
              <a:buFontTx/>
              <a:buNone/>
              <a:defRPr sz="4000">
                <a:solidFill>
                  <a:srgbClr val="9BA0A6"/>
                </a:solidFill>
              </a:defRPr>
            </a:lvl1pPr>
            <a:lvl2pPr>
              <a:defRPr sz="4800">
                <a:solidFill>
                  <a:srgbClr val="9BA0A6"/>
                </a:solidFill>
              </a:defRPr>
            </a:lvl2pPr>
            <a:lvl3pPr>
              <a:defRPr sz="4800">
                <a:solidFill>
                  <a:srgbClr val="9BA0A6"/>
                </a:solidFill>
              </a:defRPr>
            </a:lvl3pPr>
            <a:lvl4pPr>
              <a:defRPr sz="4800">
                <a:solidFill>
                  <a:srgbClr val="9BA0A6"/>
                </a:solidFill>
              </a:defRPr>
            </a:lvl4pPr>
            <a:lvl5pPr>
              <a:defRPr sz="4800">
                <a:solidFill>
                  <a:srgbClr val="9BA0A6"/>
                </a:solidFill>
              </a:defRPr>
            </a:lvl5pPr>
          </a:lstStyle>
          <a:p>
            <a:pPr algn="ctr">
              <a:lnSpc>
                <a:spcPct val="110000"/>
              </a:lnSpc>
            </a:pPr>
            <a:endParaRPr lang="en-US" sz="3200" b="0">
              <a:solidFill>
                <a:srgbClr val="9BA0A6"/>
              </a:solidFill>
              <a:latin typeface="Brandon Grotesque Regular"/>
              <a:cs typeface="Brandon Grotesque Regular"/>
            </a:endParaRPr>
          </a:p>
        </p:txBody>
      </p:sp>
      <p:sp>
        <p:nvSpPr>
          <p:cNvPr id="8" name="Body Level One…"/>
          <p:cNvSpPr txBox="1">
            <a:spLocks noGrp="1"/>
          </p:cNvSpPr>
          <p:nvPr>
            <p:ph type="body" idx="1" hasCustomPrompt="1"/>
          </p:nvPr>
        </p:nvSpPr>
        <p:spPr>
          <a:xfrm>
            <a:off x="1688880" y="8010128"/>
            <a:ext cx="21003065" cy="864096"/>
          </a:xfrm>
          <a:prstGeom prst="rect">
            <a:avLst/>
          </a:prstGeom>
        </p:spPr>
        <p:txBody>
          <a:bodyPr anchor="t">
            <a:normAutofit/>
          </a:bodyPr>
          <a:lstStyle>
            <a:lvl1pPr marL="0" indent="0" algn="ctr">
              <a:lnSpc>
                <a:spcPct val="110000"/>
              </a:lnSpc>
              <a:buFontTx/>
              <a:buNone/>
              <a:defRPr sz="4000" baseline="0">
                <a:solidFill>
                  <a:srgbClr val="9BA0A6"/>
                </a:solidFill>
              </a:defRPr>
            </a:lvl1pPr>
            <a:lvl2pPr>
              <a:defRPr sz="4800">
                <a:solidFill>
                  <a:srgbClr val="9BA0A6"/>
                </a:solidFill>
              </a:defRPr>
            </a:lvl2pPr>
            <a:lvl3pPr>
              <a:defRPr sz="4800">
                <a:solidFill>
                  <a:srgbClr val="9BA0A6"/>
                </a:solidFill>
              </a:defRPr>
            </a:lvl3pPr>
            <a:lvl4pPr>
              <a:defRPr sz="4800">
                <a:solidFill>
                  <a:srgbClr val="9BA0A6"/>
                </a:solidFill>
              </a:defRPr>
            </a:lvl4pPr>
            <a:lvl5pPr>
              <a:defRPr sz="4800">
                <a:solidFill>
                  <a:srgbClr val="9BA0A6"/>
                </a:solidFill>
              </a:defRPr>
            </a:lvl5pPr>
          </a:lstStyle>
          <a:p>
            <a:pPr algn="ctr">
              <a:lnSpc>
                <a:spcPct val="110000"/>
              </a:lnSpc>
            </a:pPr>
            <a:r>
              <a:rPr lang="en-US" sz="4000" b="0">
                <a:solidFill>
                  <a:srgbClr val="9BA0A6"/>
                </a:solidFill>
                <a:latin typeface="Brandon Grotesque Regular"/>
                <a:cs typeface="Brandon Grotesque Regular"/>
              </a:rPr>
              <a:t>Presentation Headline</a:t>
            </a:r>
          </a:p>
        </p:txBody>
      </p:sp>
      <p:pic>
        <p:nvPicPr>
          <p:cNvPr id="11"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6951678" y="3499506"/>
            <a:ext cx="10518760" cy="47508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17495948"/>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Image">
    <p:spTree>
      <p:nvGrpSpPr>
        <p:cNvPr id="1" name=""/>
        <p:cNvGrpSpPr/>
        <p:nvPr/>
      </p:nvGrpSpPr>
      <p:grpSpPr>
        <a:xfrm>
          <a:off x="0" y="0"/>
          <a:ext cx="0" cy="0"/>
          <a:chOff x="0" y="0"/>
          <a:chExt cx="0" cy="0"/>
        </a:xfrm>
      </p:grpSpPr>
      <p:sp>
        <p:nvSpPr>
          <p:cNvPr id="5" name="Image"/>
          <p:cNvSpPr>
            <a:spLocks noGrp="1"/>
          </p:cNvSpPr>
          <p:nvPr>
            <p:ph type="pic" idx="13"/>
          </p:nvPr>
        </p:nvSpPr>
        <p:spPr>
          <a:xfrm>
            <a:off x="-73025" y="0"/>
            <a:ext cx="24457025" cy="13757076"/>
          </a:xfrm>
          <a:prstGeom prst="rect">
            <a:avLst/>
          </a:prstGeom>
        </p:spPr>
        <p:txBody>
          <a:bodyPr lIns="91425" tIns="45712" rIns="91425" bIns="45712" anchor="t">
            <a:noAutofit/>
          </a:bodyPr>
          <a:lstStyle/>
          <a:p>
            <a:endParaRPr/>
          </a:p>
        </p:txBody>
      </p:sp>
      <p:sp>
        <p:nvSpPr>
          <p:cNvPr id="9" name="Title 1"/>
          <p:cNvSpPr>
            <a:spLocks noGrp="1"/>
          </p:cNvSpPr>
          <p:nvPr>
            <p:ph type="title" hasCustomPrompt="1"/>
          </p:nvPr>
        </p:nvSpPr>
        <p:spPr>
          <a:xfrm>
            <a:off x="1412681" y="4991100"/>
            <a:ext cx="21558638" cy="3733800"/>
          </a:xfrm>
          <a:ln>
            <a:noFill/>
          </a:ln>
        </p:spPr>
        <p:txBody>
          <a:bodyPr>
            <a:noAutofit/>
          </a:bodyPr>
          <a:lstStyle>
            <a:lvl1pPr algn="ctr" defTabSz="1828891" rtl="0" eaLnBrk="1" latinLnBrk="0" hangingPunct="1">
              <a:lnSpc>
                <a:spcPct val="79000"/>
              </a:lnSpc>
              <a:spcBef>
                <a:spcPct val="0"/>
              </a:spcBef>
              <a:buNone/>
              <a:defRPr lang="en-US" sz="13200" b="1" i="0" kern="1200" cap="all" spc="0" baseline="0" dirty="0">
                <a:solidFill>
                  <a:schemeClr val="bg1"/>
                </a:solidFill>
                <a:latin typeface="Brandon Grotesque Bold"/>
                <a:ea typeface="+mn-ea"/>
                <a:cs typeface="Brandon Grotesque Bold"/>
              </a:defRPr>
            </a:lvl1pPr>
          </a:lstStyle>
          <a:p>
            <a:r>
              <a:rPr lang="en-US"/>
              <a:t>Click to edit </a:t>
            </a:r>
            <a:br>
              <a:rPr lang="en-US"/>
            </a:br>
            <a:r>
              <a:rPr lang="en-US"/>
              <a:t>Master title style</a:t>
            </a:r>
          </a:p>
        </p:txBody>
      </p:sp>
      <p:pic>
        <p:nvPicPr>
          <p:cNvPr id="6" name="Picture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7463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1" name="Image"/>
          <p:cNvSpPr>
            <a:spLocks noGrp="1"/>
          </p:cNvSpPr>
          <p:nvPr>
            <p:ph type="pic" idx="13"/>
          </p:nvPr>
        </p:nvSpPr>
        <p:spPr>
          <a:xfrm>
            <a:off x="1587" y="-95156"/>
            <a:ext cx="24553167" cy="13811156"/>
          </a:xfrm>
          <a:prstGeom prst="rect">
            <a:avLst/>
          </a:prstGeom>
        </p:spPr>
        <p:txBody>
          <a:bodyPr lIns="91425" tIns="45712" rIns="91425" bIns="45712" anchor="t">
            <a:noAutofit/>
          </a:bodyPr>
          <a:lstStyle/>
          <a:p>
            <a:endParaRPr/>
          </a:p>
        </p:txBody>
      </p:sp>
      <p:sp>
        <p:nvSpPr>
          <p:cNvPr id="4" name="Thank you"/>
          <p:cNvSpPr txBox="1"/>
          <p:nvPr userDrawn="1"/>
        </p:nvSpPr>
        <p:spPr>
          <a:xfrm>
            <a:off x="7416988" y="3257600"/>
            <a:ext cx="9550025" cy="17784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a:solidFill>
                  <a:schemeClr val="bg1"/>
                </a:solidFill>
                <a:latin typeface="Brandon Grotesque Bold"/>
                <a:ea typeface="Helvetica Neue"/>
                <a:cs typeface="Brandon Grotesque Bold"/>
                <a:sym typeface="Helvetica Neue"/>
              </a:rPr>
              <a:t>THANK YOU</a:t>
            </a:r>
          </a:p>
        </p:txBody>
      </p:sp>
      <p:sp>
        <p:nvSpPr>
          <p:cNvPr id="6" name="Re a leboga"/>
          <p:cNvSpPr txBox="1"/>
          <p:nvPr userDrawn="1"/>
        </p:nvSpPr>
        <p:spPr>
          <a:xfrm>
            <a:off x="6934151" y="6348526"/>
            <a:ext cx="10515699" cy="228994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defRPr cap="none"/>
            </a:pPr>
            <a:r>
              <a:rPr lang="en-US" sz="13200" b="1" cap="none" spc="-151">
                <a:solidFill>
                  <a:schemeClr val="bg1"/>
                </a:solidFill>
                <a:latin typeface="Brandon Grotesque Bold"/>
                <a:ea typeface="Helvetica Neue"/>
                <a:cs typeface="Brandon Grotesque Bold"/>
                <a:sym typeface="Helvetica Neue"/>
              </a:rPr>
              <a:t>RE A LEBOGA</a:t>
            </a:r>
          </a:p>
        </p:txBody>
      </p:sp>
      <p:sp>
        <p:nvSpPr>
          <p:cNvPr id="7" name="Enkosi"/>
          <p:cNvSpPr txBox="1"/>
          <p:nvPr userDrawn="1"/>
        </p:nvSpPr>
        <p:spPr>
          <a:xfrm>
            <a:off x="9091716" y="5072321"/>
            <a:ext cx="6200569" cy="17784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a:solidFill>
                  <a:schemeClr val="bg1"/>
                </a:solidFill>
                <a:latin typeface="Brandon Grotesque Bold"/>
                <a:ea typeface="Helvetica Neue"/>
                <a:cs typeface="Brandon Grotesque Bold"/>
                <a:sym typeface="Helvetica Neue"/>
              </a:rPr>
              <a:t>ENKOSI</a:t>
            </a:r>
          </a:p>
        </p:txBody>
      </p:sp>
      <p:sp>
        <p:nvSpPr>
          <p:cNvPr id="8" name="Dankie"/>
          <p:cNvSpPr txBox="1"/>
          <p:nvPr userDrawn="1"/>
        </p:nvSpPr>
        <p:spPr>
          <a:xfrm>
            <a:off x="9041779" y="8679965"/>
            <a:ext cx="6300443" cy="17784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a:solidFill>
                  <a:schemeClr val="bg1"/>
                </a:solidFill>
                <a:latin typeface="Brandon Grotesque Bold"/>
                <a:ea typeface="Helvetica Neue"/>
                <a:cs typeface="Brandon Grotesque Bold"/>
                <a:sym typeface="Helvetica Neue"/>
              </a:rPr>
              <a:t>DANKIE</a:t>
            </a:r>
          </a:p>
        </p:txBody>
      </p:sp>
      <p:pic>
        <p:nvPicPr>
          <p:cNvPr id="10" name="Picture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2200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ramed background no logo">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4384000" cy="137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0363272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54"/>
            <a:ext cx="24384002" cy="13715492"/>
          </a:xfrm>
          <a:prstGeom prst="rect">
            <a:avLst/>
          </a:prstGeom>
        </p:spPr>
      </p:pic>
    </p:spTree>
    <p:extLst>
      <p:ext uri="{BB962C8B-B14F-4D97-AF65-F5344CB8AC3E}">
        <p14:creationId xmlns:p14="http://schemas.microsoft.com/office/powerpoint/2010/main" val="395666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_Colour Bar">
    <p:spTree>
      <p:nvGrpSpPr>
        <p:cNvPr id="1" name=""/>
        <p:cNvGrpSpPr/>
        <p:nvPr/>
      </p:nvGrpSpPr>
      <p:grpSpPr>
        <a:xfrm>
          <a:off x="0" y="0"/>
          <a:ext cx="0" cy="0"/>
          <a:chOff x="0" y="0"/>
          <a:chExt cx="0" cy="0"/>
        </a:xfrm>
      </p:grpSpPr>
      <p:sp>
        <p:nvSpPr>
          <p:cNvPr id="1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5"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3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18"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0" name="Rectangle 30"/>
          <p:cNvGrpSpPr/>
          <p:nvPr userDrawn="1"/>
        </p:nvGrpSpPr>
        <p:grpSpPr>
          <a:xfrm>
            <a:off x="1714509" y="2316732"/>
            <a:ext cx="20980402" cy="738662"/>
            <a:chOff x="0" y="1518"/>
            <a:chExt cx="20980400" cy="738661"/>
          </a:xfrm>
        </p:grpSpPr>
        <p:sp>
          <p:nvSpPr>
            <p:cNvPr id="21" name="Rectangle"/>
            <p:cNvSpPr/>
            <p:nvPr/>
          </p:nvSpPr>
          <p:spPr>
            <a:xfrm rot="10800000" flipH="1">
              <a:off x="0" y="288291"/>
              <a:ext cx="20980399" cy="165097"/>
            </a:xfrm>
            <a:prstGeom prst="rect">
              <a:avLst/>
            </a:prstGeom>
            <a:solidFill>
              <a:srgbClr val="53575B"/>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2" name="Text"/>
            <p:cNvSpPr txBox="1"/>
            <p:nvPr/>
          </p:nvSpPr>
          <p:spPr>
            <a:xfrm rot="10800000">
              <a:off x="0" y="1518"/>
              <a:ext cx="20980400" cy="738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ctr">
              <a:spAutoFit/>
            </a:bodyPr>
            <a:lstStyle>
              <a:lvl1pPr defTabSz="1828800">
                <a:defRPr sz="3600" b="0">
                  <a:solidFill>
                    <a:srgbClr val="53575B"/>
                  </a:solidFill>
                  <a:latin typeface="Calibri"/>
                  <a:ea typeface="Calibri"/>
                  <a:cs typeface="Calibri"/>
                  <a:sym typeface="Calibri"/>
                </a:defRPr>
              </a:lvl1pPr>
            </a:lstStyle>
            <a:p>
              <a:r>
                <a:t> </a:t>
              </a:r>
            </a:p>
          </p:txBody>
        </p:sp>
      </p:grpSp>
    </p:spTree>
    <p:extLst>
      <p:ext uri="{BB962C8B-B14F-4D97-AF65-F5344CB8AC3E}">
        <p14:creationId xmlns:p14="http://schemas.microsoft.com/office/powerpoint/2010/main" val="335460760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_Body Copy">
    <p:spTree>
      <p:nvGrpSpPr>
        <p:cNvPr id="1" name=""/>
        <p:cNvGrpSpPr/>
        <p:nvPr/>
      </p:nvGrpSpPr>
      <p:grpSpPr>
        <a:xfrm>
          <a:off x="0" y="0"/>
          <a:ext cx="0" cy="0"/>
          <a:chOff x="0" y="0"/>
          <a:chExt cx="0" cy="0"/>
        </a:xfrm>
      </p:grpSpPr>
      <p:sp>
        <p:nvSpPr>
          <p:cNvPr id="1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5"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3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41" name="Group 40"/>
          <p:cNvGrpSpPr/>
          <p:nvPr userDrawn="1"/>
        </p:nvGrpSpPr>
        <p:grpSpPr>
          <a:xfrm>
            <a:off x="1715865" y="2602794"/>
            <a:ext cx="21005798" cy="165806"/>
            <a:chOff x="1702031" y="2597150"/>
            <a:chExt cx="21008533" cy="152400"/>
          </a:xfrm>
        </p:grpSpPr>
        <p:sp>
          <p:nvSpPr>
            <p:cNvPr id="42" name="Rectangle 41"/>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3" name="Rectangle 42"/>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4" name="Rectangle 43"/>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5" name="Rectangle 44"/>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6" name="Rectangle 45"/>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7" name="Rectangle 46"/>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8" name="Rectangle 47"/>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9" name="Rectangle 48"/>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0" name="Rectangle 49"/>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1" name="Rectangle 50"/>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18"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sp>
        <p:nvSpPr>
          <p:cNvPr id="20" name="Text Placeholder 3"/>
          <p:cNvSpPr>
            <a:spLocks noGrp="1"/>
          </p:cNvSpPr>
          <p:nvPr>
            <p:ph type="body" sz="quarter" idx="11" hasCustomPrompt="1"/>
          </p:nvPr>
        </p:nvSpPr>
        <p:spPr>
          <a:xfrm>
            <a:off x="1771376" y="3712577"/>
            <a:ext cx="21005800" cy="9577388"/>
          </a:xfrm>
        </p:spPr>
        <p:txBody>
          <a:bodyPr lIns="0" tIns="0" rIns="0" bIns="0"/>
          <a:lstStyle>
            <a:lvl1pPr marL="0" marR="0" indent="0" algn="l" defTabSz="3578225" eaLnBrk="1" fontAlgn="auto" latinLnBrk="0" hangingPunct="1">
              <a:lnSpc>
                <a:spcPct val="110000"/>
              </a:lnSpc>
              <a:spcBef>
                <a:spcPts val="0"/>
              </a:spcBef>
              <a:spcAft>
                <a:spcPts val="0"/>
              </a:spcAft>
              <a:buClrTx/>
              <a:buSzPct val="125000"/>
              <a:buFontTx/>
              <a:buNone/>
              <a:tabLst/>
              <a:defRPr baseline="0"/>
            </a:lvl1pPr>
          </a:lstStyle>
          <a:p>
            <a:r>
              <a:rPr lang="en-US"/>
              <a:t>Place copy </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4543580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2400" defTabSz="7156808">
              <a:lnSpc>
                <a:spcPct val="110000"/>
              </a:lnSpc>
              <a:spcBef>
                <a:spcPts val="2400"/>
              </a:spcBef>
              <a:spcAft>
                <a:spcPts val="12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7"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20"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9467568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Bullets_2 Line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2400" defTabSz="7156808">
              <a:lnSpc>
                <a:spcPct val="110000"/>
              </a:lnSpc>
              <a:spcBef>
                <a:spcPts val="2400"/>
              </a:spcBef>
              <a:spcAft>
                <a:spcPts val="12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20" name="Title 1"/>
          <p:cNvSpPr>
            <a:spLocks noGrp="1"/>
          </p:cNvSpPr>
          <p:nvPr>
            <p:ph type="title" hasCustomPrompt="1"/>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kumimoji="0" lang="en-US" sz="3800" b="0" i="0" u="none" strike="noStrike" cap="all" spc="0" normalizeH="0" baseline="0" dirty="0">
                <a:ln>
                  <a:noFill/>
                </a:ln>
                <a:solidFill>
                  <a:schemeClr val="tx2"/>
                </a:solidFill>
                <a:effectLst/>
                <a:uFillTx/>
                <a:latin typeface="Brandon Grotesque Bold"/>
                <a:ea typeface="+mn-ea"/>
                <a:cs typeface="Brandon Grotesque Bold"/>
                <a:sym typeface="Helvetica Neue Medium"/>
              </a:defRPr>
            </a:lvl1pPr>
          </a:lstStyle>
          <a:p>
            <a:r>
              <a:rPr lang="en-US"/>
              <a:t>Click to edit Master title style</a:t>
            </a:r>
            <a:br>
              <a:rPr lang="en-US"/>
            </a:br>
            <a:r>
              <a:rPr lang="en-US"/>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2724308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_Tex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2425" y="-630832"/>
            <a:ext cx="26628850" cy="14978172"/>
          </a:xfrm>
          <a:prstGeom prst="rect">
            <a:avLst/>
          </a:prstGeom>
        </p:spPr>
      </p:pic>
      <p:pic>
        <p:nvPicPr>
          <p:cNvPr id="8" name="Picture 1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p:cNvSpPr>
            <a:spLocks noGrp="1"/>
          </p:cNvSpPr>
          <p:nvPr>
            <p:ph type="title" hasCustomPrompt="1"/>
          </p:nvPr>
        </p:nvSpPr>
        <p:spPr>
          <a:xfrm>
            <a:off x="1412681" y="4991100"/>
            <a:ext cx="21558638" cy="3733800"/>
          </a:xfrm>
          <a:ln>
            <a:noFill/>
          </a:ln>
        </p:spPr>
        <p:txBody>
          <a:bodyPr>
            <a:noAutofit/>
          </a:bodyPr>
          <a:lstStyle>
            <a:lvl1pPr algn="ctr" defTabSz="1828891" rtl="0" eaLnBrk="1" latinLnBrk="0" hangingPunct="1">
              <a:lnSpc>
                <a:spcPct val="79000"/>
              </a:lnSpc>
              <a:spcBef>
                <a:spcPct val="0"/>
              </a:spcBef>
              <a:buNone/>
              <a:defRPr lang="en-US" sz="13200" b="0" i="0" kern="1200" cap="all" spc="0" baseline="0" dirty="0">
                <a:solidFill>
                  <a:schemeClr val="bg1"/>
                </a:solidFill>
                <a:latin typeface="Brandon Grotesque Bold"/>
                <a:ea typeface="+mn-ea"/>
                <a:cs typeface="Brandon Grotesque Bold"/>
              </a:defRPr>
            </a:lvl1pPr>
          </a:lstStyle>
          <a:p>
            <a:r>
              <a:rPr lang="en-US"/>
              <a:t>Click to edit </a:t>
            </a:r>
            <a:br>
              <a:rPr lang="en-US"/>
            </a:br>
            <a:r>
              <a:rPr lang="en-US"/>
              <a:t>Master title style</a:t>
            </a:r>
          </a:p>
        </p:txBody>
      </p:sp>
    </p:spTree>
    <p:extLst>
      <p:ext uri="{BB962C8B-B14F-4D97-AF65-F5344CB8AC3E}">
        <p14:creationId xmlns:p14="http://schemas.microsoft.com/office/powerpoint/2010/main" val="209492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Numbers">
    <p:spTree>
      <p:nvGrpSpPr>
        <p:cNvPr id="1" name=""/>
        <p:cNvGrpSpPr/>
        <p:nvPr/>
      </p:nvGrpSpPr>
      <p:grpSpPr>
        <a:xfrm>
          <a:off x="0" y="0"/>
          <a:ext cx="0" cy="0"/>
          <a:chOff x="0" y="0"/>
          <a:chExt cx="0" cy="0"/>
        </a:xfrm>
      </p:grpSpPr>
      <p:sp>
        <p:nvSpPr>
          <p:cNvPr id="20"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21"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22"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23" name="Group 22"/>
          <p:cNvGrpSpPr/>
          <p:nvPr userDrawn="1"/>
        </p:nvGrpSpPr>
        <p:grpSpPr>
          <a:xfrm>
            <a:off x="1715865" y="2602794"/>
            <a:ext cx="21005798" cy="165806"/>
            <a:chOff x="1702031" y="2597150"/>
            <a:chExt cx="21008533" cy="152400"/>
          </a:xfrm>
        </p:grpSpPr>
        <p:sp>
          <p:nvSpPr>
            <p:cNvPr id="24" name="Rectangle 23"/>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5" name="Rectangle 24"/>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6" name="Rectangle 25"/>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7" name="Rectangle 26"/>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8" name="Rectangle 27"/>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0" name="Rectangle 29"/>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1" name="Rectangle 30"/>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2" name="Rectangle 31"/>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3" name="Rectangle 32"/>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4" name="Rectangle 33"/>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35" name="Title 1"/>
          <p:cNvSpPr>
            <a:spLocks noGrp="1"/>
          </p:cNvSpPr>
          <p:nvPr>
            <p:ph type="title"/>
          </p:nvPr>
        </p:nvSpPr>
        <p:spPr>
          <a:xfrm>
            <a:off x="1728566"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sp>
        <p:nvSpPr>
          <p:cNvPr id="36" name="TextBox 35"/>
          <p:cNvSpPr txBox="1"/>
          <p:nvPr userDrawn="1"/>
        </p:nvSpPr>
        <p:spPr>
          <a:xfrm>
            <a:off x="7263454" y="558801"/>
            <a:ext cx="184642" cy="1277273"/>
          </a:xfrm>
          <a:prstGeom prst="rect">
            <a:avLst/>
          </a:prstGeom>
          <a:noFill/>
        </p:spPr>
        <p:txBody>
          <a:bodyPr wrap="none" rtlCol="0">
            <a:spAutoFit/>
          </a:bodyPr>
          <a:lstStyle/>
          <a:p>
            <a:endParaRPr lang="en-US" sz="7700" b="0" i="0">
              <a:solidFill>
                <a:srgbClr val="0A85D9"/>
              </a:solidFill>
              <a:latin typeface="Brandon Grotesque Light"/>
              <a:cs typeface="Brandon Grotesque Light"/>
            </a:endParaRPr>
          </a:p>
        </p:txBody>
      </p:sp>
      <p:sp>
        <p:nvSpPr>
          <p:cNvPr id="38" name="Text Placeholder 5">
            <a:extLst>
              <a:ext uri="{FF2B5EF4-FFF2-40B4-BE49-F238E27FC236}">
                <a16:creationId xmlns:a16="http://schemas.microsoft.com/office/drawing/2014/main" id="{D265FAB3-5032-42DF-B4C9-9CF87F3A137D}"/>
              </a:ext>
            </a:extLst>
          </p:cNvPr>
          <p:cNvSpPr>
            <a:spLocks noGrp="1"/>
          </p:cNvSpPr>
          <p:nvPr>
            <p:ph type="body" sz="quarter" idx="13" hasCustomPrompt="1"/>
          </p:nvPr>
        </p:nvSpPr>
        <p:spPr>
          <a:xfrm>
            <a:off x="1728788" y="3644901"/>
            <a:ext cx="21005800" cy="7749603"/>
          </a:xfrm>
        </p:spPr>
        <p:txBody>
          <a:bodyPr lIns="0" tIns="0" rIns="0" bIns="0"/>
          <a:lstStyle>
            <a:lvl1pPr marL="626400" indent="-741600">
              <a:lnSpc>
                <a:spcPct val="110000"/>
              </a:lnSpc>
              <a:spcBef>
                <a:spcPts val="1200"/>
              </a:spcBef>
              <a:spcAft>
                <a:spcPts val="600"/>
              </a:spcAft>
              <a:buFont typeface="Wingdings" charset="2"/>
              <a:buAutoNum type="arabicPlain"/>
              <a:defRPr sz="4000" b="0" i="0">
                <a:latin typeface="Brandon Grotesque Regular"/>
                <a:cs typeface="Brandon Grotesque Regular"/>
              </a:defRPr>
            </a:lvl1pPr>
            <a:lvl2pPr marL="914007" indent="0">
              <a:buSzPct val="60000"/>
              <a:buFont typeface="Arial"/>
              <a:buNone/>
              <a:defRPr sz="4000" b="0" i="0">
                <a:latin typeface="Brandon Grotesque Light"/>
                <a:cs typeface="Brandon Grotesque Light"/>
              </a:defRPr>
            </a:lvl2pPr>
            <a:lvl3pPr marL="1828023" indent="0">
              <a:buSzPct val="60000"/>
              <a:buFont typeface="Arial"/>
              <a:buNone/>
              <a:defRPr sz="4000" b="0" i="0">
                <a:latin typeface="Brandon Grotesque Light"/>
                <a:cs typeface="Brandon Grotesque Light"/>
              </a:defRPr>
            </a:lvl3pPr>
            <a:lvl4pPr marL="2742031" indent="0">
              <a:buSzPct val="60000"/>
              <a:buFont typeface="Arial"/>
              <a:buNone/>
              <a:defRPr lang="en-US" sz="4000" b="0" i="0" kern="1200" dirty="0" smtClean="0">
                <a:solidFill>
                  <a:schemeClr val="tx1"/>
                </a:solidFill>
                <a:latin typeface="Brandon Grotesque Bold"/>
                <a:ea typeface="ヒラギノ角ゴ Pro W3" charset="0"/>
                <a:cs typeface="Brandon Grotesque Bold"/>
              </a:defRPr>
            </a:lvl4pPr>
            <a:lvl5pPr marL="3656046" indent="0">
              <a:buSzPct val="60000"/>
              <a:buFont typeface="Arial"/>
              <a:buNone/>
              <a:defRPr lang="en-ZA" sz="4000" b="0" i="0" kern="1200" dirty="0">
                <a:solidFill>
                  <a:schemeClr val="tx1"/>
                </a:solidFill>
                <a:latin typeface="Brandon Grotesque Bold"/>
                <a:ea typeface="ヒラギノ角ゴ Pro W3" charset="0"/>
                <a:cs typeface="Brandon Grotesque Bold"/>
              </a:defRPr>
            </a:lvl5pPr>
          </a:lstStyle>
          <a:p>
            <a:pPr lvl="0"/>
            <a:r>
              <a:rPr lang="en-US"/>
              <a:t>Copy</a:t>
            </a:r>
          </a:p>
          <a:p>
            <a:pPr lvl="0"/>
            <a:r>
              <a:rPr lang="en-US"/>
              <a:t>Copy</a:t>
            </a:r>
          </a:p>
          <a:p>
            <a:pPr lvl="0"/>
            <a:r>
              <a:rPr lang="en-US"/>
              <a:t>Copy</a:t>
            </a:r>
          </a:p>
          <a:p>
            <a:pPr lvl="0"/>
            <a:r>
              <a:rPr lang="en-US"/>
              <a:t>Copy</a:t>
            </a:r>
          </a:p>
          <a:p>
            <a:pPr lvl="0"/>
            <a:r>
              <a:rPr lang="en-US"/>
              <a:t>Copy</a:t>
            </a:r>
          </a:p>
          <a:p>
            <a:pPr lvl="0"/>
            <a:r>
              <a:rPr lang="en-US"/>
              <a:t>Copy</a:t>
            </a:r>
            <a:endParaRPr lang="en-ZA"/>
          </a:p>
        </p:txBody>
      </p:sp>
      <p:pic>
        <p:nvPicPr>
          <p:cNvPr id="2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3256860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Numbers_Image">
    <p:spTree>
      <p:nvGrpSpPr>
        <p:cNvPr id="1" name=""/>
        <p:cNvGrpSpPr/>
        <p:nvPr/>
      </p:nvGrpSpPr>
      <p:grpSpPr>
        <a:xfrm>
          <a:off x="0" y="0"/>
          <a:ext cx="0" cy="0"/>
          <a:chOff x="0" y="0"/>
          <a:chExt cx="0" cy="0"/>
        </a:xfrm>
      </p:grpSpPr>
      <p:sp>
        <p:nvSpPr>
          <p:cNvPr id="29" name="Image"/>
          <p:cNvSpPr>
            <a:spLocks noGrp="1"/>
          </p:cNvSpPr>
          <p:nvPr>
            <p:ph type="pic" idx="14"/>
          </p:nvPr>
        </p:nvSpPr>
        <p:spPr>
          <a:xfrm>
            <a:off x="0" y="0"/>
            <a:ext cx="24384001" cy="13716000"/>
          </a:xfrm>
          <a:prstGeom prst="rect">
            <a:avLst/>
          </a:prstGeom>
        </p:spPr>
        <p:txBody>
          <a:bodyPr lIns="91425" tIns="45712" rIns="91425" bIns="45712" anchor="t">
            <a:noAutofit/>
          </a:bodyPr>
          <a:lstStyle/>
          <a:p>
            <a:endParaRPr/>
          </a:p>
        </p:txBody>
      </p:sp>
      <p:sp>
        <p:nvSpPr>
          <p:cNvPr id="20"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21"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22"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23" name="Group 22"/>
          <p:cNvGrpSpPr/>
          <p:nvPr userDrawn="1"/>
        </p:nvGrpSpPr>
        <p:grpSpPr>
          <a:xfrm>
            <a:off x="1715865" y="2602794"/>
            <a:ext cx="21005798" cy="165806"/>
            <a:chOff x="1702031" y="2597150"/>
            <a:chExt cx="21008533" cy="152400"/>
          </a:xfrm>
        </p:grpSpPr>
        <p:sp>
          <p:nvSpPr>
            <p:cNvPr id="24" name="Rectangle 23"/>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5" name="Rectangle 24"/>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6" name="Rectangle 25"/>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7" name="Rectangle 26"/>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8" name="Rectangle 27"/>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0" name="Rectangle 29"/>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1" name="Rectangle 30"/>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2" name="Rectangle 31"/>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3" name="Rectangle 32"/>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4" name="Rectangle 33"/>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35" name="Title 1"/>
          <p:cNvSpPr>
            <a:spLocks noGrp="1"/>
          </p:cNvSpPr>
          <p:nvPr>
            <p:ph type="title"/>
          </p:nvPr>
        </p:nvSpPr>
        <p:spPr>
          <a:xfrm>
            <a:off x="1728566"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sp>
        <p:nvSpPr>
          <p:cNvPr id="36" name="TextBox 35"/>
          <p:cNvSpPr txBox="1"/>
          <p:nvPr userDrawn="1"/>
        </p:nvSpPr>
        <p:spPr>
          <a:xfrm>
            <a:off x="7263454" y="558801"/>
            <a:ext cx="184642" cy="1277273"/>
          </a:xfrm>
          <a:prstGeom prst="rect">
            <a:avLst/>
          </a:prstGeom>
          <a:noFill/>
        </p:spPr>
        <p:txBody>
          <a:bodyPr wrap="none" rtlCol="0">
            <a:spAutoFit/>
          </a:bodyPr>
          <a:lstStyle/>
          <a:p>
            <a:endParaRPr lang="en-US" sz="7700" b="0" i="0">
              <a:solidFill>
                <a:srgbClr val="0A85D9"/>
              </a:solidFill>
              <a:latin typeface="Brandon Grotesque Light"/>
              <a:cs typeface="Brandon Grotesque Light"/>
            </a:endParaRPr>
          </a:p>
        </p:txBody>
      </p:sp>
      <p:sp>
        <p:nvSpPr>
          <p:cNvPr id="38" name="Text Placeholder 5">
            <a:extLst>
              <a:ext uri="{FF2B5EF4-FFF2-40B4-BE49-F238E27FC236}">
                <a16:creationId xmlns:a16="http://schemas.microsoft.com/office/drawing/2014/main" id="{D265FAB3-5032-42DF-B4C9-9CF87F3A137D}"/>
              </a:ext>
            </a:extLst>
          </p:cNvPr>
          <p:cNvSpPr>
            <a:spLocks noGrp="1"/>
          </p:cNvSpPr>
          <p:nvPr>
            <p:ph type="body" sz="quarter" idx="13" hasCustomPrompt="1"/>
          </p:nvPr>
        </p:nvSpPr>
        <p:spPr>
          <a:xfrm>
            <a:off x="1728788" y="3644901"/>
            <a:ext cx="21005800" cy="7749603"/>
          </a:xfrm>
        </p:spPr>
        <p:txBody>
          <a:bodyPr lIns="0" tIns="0" rIns="0" bIns="0"/>
          <a:lstStyle>
            <a:lvl1pPr marL="626400" indent="-741600">
              <a:lnSpc>
                <a:spcPct val="110000"/>
              </a:lnSpc>
              <a:spcBef>
                <a:spcPts val="1200"/>
              </a:spcBef>
              <a:spcAft>
                <a:spcPts val="600"/>
              </a:spcAft>
              <a:buFont typeface="Wingdings" charset="2"/>
              <a:buAutoNum type="arabicPlain"/>
              <a:defRPr sz="4000" b="0" i="0">
                <a:latin typeface="Brandon Grotesque Regular"/>
                <a:cs typeface="Brandon Grotesque Regular"/>
              </a:defRPr>
            </a:lvl1pPr>
            <a:lvl2pPr marL="914007" indent="0">
              <a:buSzPct val="60000"/>
              <a:buFont typeface="Arial"/>
              <a:buNone/>
              <a:defRPr sz="4000" b="0" i="0">
                <a:latin typeface="Brandon Grotesque Light"/>
                <a:cs typeface="Brandon Grotesque Light"/>
              </a:defRPr>
            </a:lvl2pPr>
            <a:lvl3pPr marL="1828023" indent="0">
              <a:buSzPct val="60000"/>
              <a:buFont typeface="Arial"/>
              <a:buNone/>
              <a:defRPr sz="4000" b="0" i="0">
                <a:latin typeface="Brandon Grotesque Light"/>
                <a:cs typeface="Brandon Grotesque Light"/>
              </a:defRPr>
            </a:lvl3pPr>
            <a:lvl4pPr marL="2742031" indent="0">
              <a:buSzPct val="60000"/>
              <a:buFont typeface="Arial"/>
              <a:buNone/>
              <a:defRPr lang="en-US" sz="4000" b="0" i="0" kern="1200" dirty="0" smtClean="0">
                <a:solidFill>
                  <a:schemeClr val="tx1"/>
                </a:solidFill>
                <a:latin typeface="Brandon Grotesque Bold"/>
                <a:ea typeface="ヒラギノ角ゴ Pro W3" charset="0"/>
                <a:cs typeface="Brandon Grotesque Bold"/>
              </a:defRPr>
            </a:lvl4pPr>
            <a:lvl5pPr marL="3656046" indent="0">
              <a:buSzPct val="60000"/>
              <a:buFont typeface="Arial"/>
              <a:buNone/>
              <a:defRPr lang="en-ZA" sz="4000" b="0" i="0" kern="1200" dirty="0">
                <a:solidFill>
                  <a:schemeClr val="tx1"/>
                </a:solidFill>
                <a:latin typeface="Brandon Grotesque Bold"/>
                <a:ea typeface="ヒラギノ角ゴ Pro W3" charset="0"/>
                <a:cs typeface="Brandon Grotesque Bold"/>
              </a:defRPr>
            </a:lvl5pPr>
          </a:lstStyle>
          <a:p>
            <a:pPr lvl="0"/>
            <a:r>
              <a:rPr lang="en-US"/>
              <a:t>Copy</a:t>
            </a:r>
          </a:p>
          <a:p>
            <a:pPr lvl="0"/>
            <a:r>
              <a:rPr lang="en-US"/>
              <a:t>Copy</a:t>
            </a:r>
          </a:p>
          <a:p>
            <a:pPr lvl="0"/>
            <a:r>
              <a:rPr lang="en-US"/>
              <a:t>Copy</a:t>
            </a:r>
          </a:p>
          <a:p>
            <a:pPr lvl="0"/>
            <a:r>
              <a:rPr lang="en-US"/>
              <a:t>Copy</a:t>
            </a:r>
          </a:p>
          <a:p>
            <a:pPr lvl="0"/>
            <a:r>
              <a:rPr lang="en-US"/>
              <a:t>Copy</a:t>
            </a:r>
          </a:p>
          <a:p>
            <a:pPr lvl="0"/>
            <a:r>
              <a:rPr lang="en-US"/>
              <a:t>Copy</a:t>
            </a:r>
            <a:endParaRPr lang="en-ZA"/>
          </a:p>
        </p:txBody>
      </p:sp>
      <p:pic>
        <p:nvPicPr>
          <p:cNvPr id="37"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5355332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Bullets &amp; Sub-Bullet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1500" defTabSz="3578225">
              <a:lnSpc>
                <a:spcPct val="110000"/>
              </a:lnSpc>
              <a:spcBef>
                <a:spcPts val="1200"/>
              </a:spcBef>
              <a:spcAft>
                <a:spcPts val="6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7"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20"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6740981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a:bodyPr>
          <a:lstStyle/>
          <a:p>
            <a:r>
              <a:t>Body Level One</a:t>
            </a:r>
          </a:p>
          <a:p>
            <a:pPr lvl="1"/>
            <a:r>
              <a:t>Body Level Two</a:t>
            </a:r>
          </a:p>
          <a:p>
            <a:pPr lvl="2"/>
            <a:r>
              <a:t>Body Level Three</a:t>
            </a:r>
          </a:p>
          <a:p>
            <a:pPr lvl="3"/>
            <a:r>
              <a:t>Body Level Four</a:t>
            </a:r>
          </a:p>
          <a:p>
            <a:pPr lvl="4"/>
            <a:r>
              <a:t>Body Level Five</a:t>
            </a:r>
          </a:p>
        </p:txBody>
      </p:sp>
      <p:sp>
        <p:nvSpPr>
          <p:cNvPr id="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Tree>
  </p:cSld>
  <p:clrMap bg1="lt1" tx1="dk1" bg2="lt2" tx2="dk2" accent1="accent1" accent2="accent2" accent3="accent3" accent4="accent4" accent5="accent5" accent6="accent6" hlink="hlink" folHlink="folHlink"/>
  <p:sldLayoutIdLst>
    <p:sldLayoutId id="2147483714" r:id="rId1"/>
    <p:sldLayoutId id="2147483702" r:id="rId2"/>
    <p:sldLayoutId id="2147483703" r:id="rId3"/>
    <p:sldLayoutId id="2147483701" r:id="rId4"/>
    <p:sldLayoutId id="2147483718" r:id="rId5"/>
    <p:sldLayoutId id="2147483721" r:id="rId6"/>
    <p:sldLayoutId id="2147483712" r:id="rId7"/>
    <p:sldLayoutId id="2147483716" r:id="rId8"/>
    <p:sldLayoutId id="2147483704" r:id="rId9"/>
    <p:sldLayoutId id="2147483722" r:id="rId10"/>
    <p:sldLayoutId id="2147483711" r:id="rId11"/>
    <p:sldLayoutId id="2147483713" r:id="rId12"/>
    <p:sldLayoutId id="2147483723" r:id="rId13"/>
  </p:sldLayoutIdLst>
  <p:transition spd="med"/>
  <p:txStyles>
    <p:title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rgbClr val="55585B"/>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0" marR="0" indent="0" algn="l" defTabSz="3578225" latinLnBrk="0">
        <a:lnSpc>
          <a:spcPct val="110000"/>
        </a:lnSpc>
        <a:spcBef>
          <a:spcPts val="1200"/>
        </a:spcBef>
        <a:spcAft>
          <a:spcPts val="600"/>
        </a:spcAft>
        <a:buClrTx/>
        <a:buSzPct val="125000"/>
        <a:buFontTx/>
        <a:buNone/>
        <a:tabLst/>
        <a:defRPr sz="4000" b="0" i="0" u="none" strike="noStrike" cap="none" spc="0" baseline="0">
          <a:ln>
            <a:noFill/>
          </a:ln>
          <a:solidFill>
            <a:srgbClr val="55585B"/>
          </a:solidFill>
          <a:uFillTx/>
          <a:latin typeface="Brandon Grotesque Regular"/>
          <a:ea typeface="Helvetica Neue"/>
          <a:cs typeface="Brandon Grotesque Regular"/>
          <a:sym typeface="Helvetica Neue"/>
        </a:defRPr>
      </a:lvl1pPr>
      <a:lvl2pPr marL="628650" marR="0" indent="-463550" algn="l" defTabSz="825500" latinLnBrk="0">
        <a:lnSpc>
          <a:spcPct val="110000"/>
        </a:lnSpc>
        <a:spcBef>
          <a:spcPts val="600"/>
        </a:spcBef>
        <a:spcAft>
          <a:spcPts val="4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2pPr>
      <a:lvl3pPr marL="1428750" marR="0" indent="-533400" algn="l" defTabSz="1790700" latinLnBrk="0">
        <a:lnSpc>
          <a:spcPct val="110000"/>
        </a:lnSpc>
        <a:spcBef>
          <a:spcPts val="200"/>
        </a:spcBef>
        <a:spcAft>
          <a:spcPts val="8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3pPr>
      <a:lvl4pPr marL="2324100" marR="0" indent="-539750" algn="l" defTabSz="825500" latinLnBrk="0">
        <a:lnSpc>
          <a:spcPct val="110000"/>
        </a:lnSpc>
        <a:spcBef>
          <a:spcPts val="200"/>
        </a:spcBef>
        <a:spcAft>
          <a:spcPts val="2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4pPr>
      <a:lvl5pPr marL="3175000" marR="0" indent="-635000" algn="l" defTabSz="825500" latinLnBrk="0">
        <a:lnSpc>
          <a:spcPct val="110000"/>
        </a:lnSpc>
        <a:spcBef>
          <a:spcPts val="200"/>
        </a:spcBef>
        <a:spcAft>
          <a:spcPts val="2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hemeOverride" Target="../theme/themeOverride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hemeOverride" Target="../theme/themeOverride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hemeOverride" Target="../theme/themeOverride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hemeOverride" Target="../theme/themeOverride9.xml"/><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hemeOverride" Target="../theme/themeOverride1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hemeOverride" Target="../theme/themeOverride1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hemeOverride" Target="../theme/themeOverride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hemeOverride" Target="../theme/themeOverride1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hemeOverride" Target="../theme/themeOverride14.xml"/><Relationship Id="rId4" Type="http://schemas.openxmlformats.org/officeDocument/2006/relationships/hyperlink" Target="https://youtu.be/45DcRMeLweE" TargetMode="Externa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themeOverride" Target="../theme/themeOverride15.xml"/><Relationship Id="rId4" Type="http://schemas.openxmlformats.org/officeDocument/2006/relationships/hyperlink" Target="https://netbeans.apache.org/front/main/download/nb111/nb111/"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hemeOverride" Target="../theme/themeOverride16.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idx="1"/>
          </p:nvPr>
        </p:nvSpPr>
        <p:spPr>
          <a:xfrm>
            <a:off x="1690467" y="8010128"/>
            <a:ext cx="21003065" cy="864096"/>
          </a:xfrm>
        </p:spPr>
        <p:txBody>
          <a:bodyPr/>
          <a:lstStyle/>
          <a:p>
            <a:r>
              <a:rPr lang="en-US" b="1" dirty="0"/>
              <a:t>OOP152 – OBJECT-ORIENTED PROGRAMMING</a:t>
            </a:r>
          </a:p>
        </p:txBody>
      </p:sp>
      <p:sp>
        <p:nvSpPr>
          <p:cNvPr id="3" name="Text Placeholder 14">
            <a:extLst>
              <a:ext uri="{FF2B5EF4-FFF2-40B4-BE49-F238E27FC236}">
                <a16:creationId xmlns:a16="http://schemas.microsoft.com/office/drawing/2014/main" id="{1042DE35-7AB1-45E7-893C-96913BB74A66}"/>
              </a:ext>
            </a:extLst>
          </p:cNvPr>
          <p:cNvSpPr txBox="1">
            <a:spLocks/>
          </p:cNvSpPr>
          <p:nvPr/>
        </p:nvSpPr>
        <p:spPr>
          <a:xfrm>
            <a:off x="10833895" y="12025834"/>
            <a:ext cx="2713033" cy="86409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a:bodyPr>
          <a:lstStyle>
            <a:lvl1pPr marL="0" marR="0" indent="0" algn="ctr" defTabSz="3578225" latinLnBrk="0">
              <a:lnSpc>
                <a:spcPct val="110000"/>
              </a:lnSpc>
              <a:spcBef>
                <a:spcPts val="1200"/>
              </a:spcBef>
              <a:spcAft>
                <a:spcPts val="600"/>
              </a:spcAft>
              <a:buClrTx/>
              <a:buSzPct val="125000"/>
              <a:buFontTx/>
              <a:buNone/>
              <a:tabLst/>
              <a:defRPr sz="4000" b="0" i="0" u="none" strike="noStrike" cap="none" spc="0" baseline="0">
                <a:ln>
                  <a:noFill/>
                </a:ln>
                <a:solidFill>
                  <a:srgbClr val="9BA0A6"/>
                </a:solidFill>
                <a:uFillTx/>
                <a:latin typeface="Brandon Grotesque Regular"/>
                <a:ea typeface="Helvetica Neue"/>
                <a:cs typeface="Brandon Grotesque Regular"/>
                <a:sym typeface="Helvetica Neue"/>
              </a:defRPr>
            </a:lvl1pPr>
            <a:lvl2pPr marL="628650" marR="0" indent="-463550" algn="l" defTabSz="825500" latinLnBrk="0">
              <a:lnSpc>
                <a:spcPct val="110000"/>
              </a:lnSpc>
              <a:spcBef>
                <a:spcPts val="600"/>
              </a:spcBef>
              <a:spcAft>
                <a:spcPts val="400"/>
              </a:spcAft>
              <a:buClrTx/>
              <a:buSzPct val="60000"/>
              <a:buFontTx/>
              <a:buChar char="•"/>
              <a:tabLst/>
              <a:defRPr sz="4800" b="0" i="0" u="none" strike="noStrike" cap="none" spc="0" baseline="0">
                <a:ln>
                  <a:noFill/>
                </a:ln>
                <a:solidFill>
                  <a:srgbClr val="9BA0A6"/>
                </a:solidFill>
                <a:uFillTx/>
                <a:latin typeface="Brandon Grotesque Light"/>
                <a:ea typeface="Helvetica Neue"/>
                <a:cs typeface="Brandon Grotesque Light"/>
                <a:sym typeface="Helvetica Neue"/>
              </a:defRPr>
            </a:lvl2pPr>
            <a:lvl3pPr marL="1428750" marR="0" indent="-533400" algn="l" defTabSz="1790700" latinLnBrk="0">
              <a:lnSpc>
                <a:spcPct val="110000"/>
              </a:lnSpc>
              <a:spcBef>
                <a:spcPts val="200"/>
              </a:spcBef>
              <a:spcAft>
                <a:spcPts val="800"/>
              </a:spcAft>
              <a:buClrTx/>
              <a:buSzPct val="60000"/>
              <a:buFontTx/>
              <a:buChar char="•"/>
              <a:tabLst/>
              <a:defRPr sz="4800" b="0" i="0" u="none" strike="noStrike" cap="none" spc="0" baseline="0">
                <a:ln>
                  <a:noFill/>
                </a:ln>
                <a:solidFill>
                  <a:srgbClr val="9BA0A6"/>
                </a:solidFill>
                <a:uFillTx/>
                <a:latin typeface="Brandon Grotesque Light"/>
                <a:ea typeface="Helvetica Neue"/>
                <a:cs typeface="Brandon Grotesque Light"/>
                <a:sym typeface="Helvetica Neue"/>
              </a:defRPr>
            </a:lvl3pPr>
            <a:lvl4pPr marL="2324100" marR="0" indent="-539750" algn="l" defTabSz="825500" latinLnBrk="0">
              <a:lnSpc>
                <a:spcPct val="110000"/>
              </a:lnSpc>
              <a:spcBef>
                <a:spcPts val="200"/>
              </a:spcBef>
              <a:spcAft>
                <a:spcPts val="200"/>
              </a:spcAft>
              <a:buClrTx/>
              <a:buSzPct val="60000"/>
              <a:buFontTx/>
              <a:buChar char="•"/>
              <a:tabLst/>
              <a:defRPr sz="4800" b="0" i="0" u="none" strike="noStrike" cap="none" spc="0" baseline="0">
                <a:ln>
                  <a:noFill/>
                </a:ln>
                <a:solidFill>
                  <a:srgbClr val="9BA0A6"/>
                </a:solidFill>
                <a:uFillTx/>
                <a:latin typeface="Brandon Grotesque Light"/>
                <a:ea typeface="Helvetica Neue"/>
                <a:cs typeface="Brandon Grotesque Light"/>
                <a:sym typeface="Helvetica Neue"/>
              </a:defRPr>
            </a:lvl4pPr>
            <a:lvl5pPr marL="3175000" marR="0" indent="-635000" algn="l" defTabSz="825500" latinLnBrk="0">
              <a:lnSpc>
                <a:spcPct val="110000"/>
              </a:lnSpc>
              <a:spcBef>
                <a:spcPts val="200"/>
              </a:spcBef>
              <a:spcAft>
                <a:spcPts val="200"/>
              </a:spcAft>
              <a:buClrTx/>
              <a:buSzPct val="60000"/>
              <a:buFontTx/>
              <a:buChar char="•"/>
              <a:tabLst/>
              <a:defRPr sz="4800" b="0" i="0" u="none" strike="noStrike" cap="none" spc="0" baseline="0">
                <a:ln>
                  <a:noFill/>
                </a:ln>
                <a:solidFill>
                  <a:srgbClr val="9BA0A6"/>
                </a:solidFill>
                <a:uFillTx/>
                <a:latin typeface="Brandon Grotesque Light"/>
                <a:ea typeface="Helvetica Neue"/>
                <a:cs typeface="Brandon Grotesque Light"/>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r>
              <a:rPr lang="en-US" sz="2000" b="1" dirty="0"/>
              <a:t>2024</a:t>
            </a:r>
          </a:p>
          <a:p>
            <a:pPr hangingPunct="1"/>
            <a:endParaRPr lang="en-US" sz="2000" b="1" dirty="0"/>
          </a:p>
        </p:txBody>
      </p:sp>
    </p:spTree>
    <p:extLst>
      <p:ext uri="{BB962C8B-B14F-4D97-AF65-F5344CB8AC3E}">
        <p14:creationId xmlns:p14="http://schemas.microsoft.com/office/powerpoint/2010/main" val="50200150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marL="0" marR="0" indent="0" defTabSz="825500" rtl="0" fontAlgn="auto" latinLnBrk="0" hangingPunct="0">
              <a:lnSpc>
                <a:spcPct val="100000"/>
              </a:lnSpc>
              <a:spcBef>
                <a:spcPts val="0"/>
              </a:spcBef>
              <a:spcAft>
                <a:spcPts val="0"/>
              </a:spcAft>
              <a:buClrTx/>
              <a:buSzTx/>
              <a:buFontTx/>
              <a:buNone/>
              <a:tabLst/>
            </a:pPr>
            <a:r>
              <a:rPr lang="en-ZA" sz="4800" b="1" dirty="0">
                <a:ln w="0"/>
                <a:solidFill>
                  <a:schemeClr val="tx1"/>
                </a:solidFill>
                <a:effectLst>
                  <a:outerShdw blurRad="38100" dist="19050" dir="2700000" algn="tl" rotWithShape="0">
                    <a:schemeClr val="dk1">
                      <a:alpha val="40000"/>
                    </a:schemeClr>
                  </a:outerShdw>
                </a:effectLst>
                <a:sym typeface="Helvetica Neue Medium"/>
              </a:rPr>
              <a:t>Semester outlook</a:t>
            </a: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71376" y="3719945"/>
            <a:ext cx="21005800" cy="9800695"/>
          </a:xfrm>
        </p:spPr>
        <p:txBody>
          <a:bodyPr>
            <a:normAutofit/>
          </a:bodyPr>
          <a:lstStyle/>
          <a:p>
            <a:pPr marL="571500" indent="-571500" algn="just" rtl="0" fontAlgn="base">
              <a:buFont typeface="Arial" panose="020B0604020202020204" pitchFamily="34" charset="0"/>
              <a:buChar char="•"/>
            </a:pPr>
            <a:r>
              <a:rPr lang="en-GB" sz="4400" b="0" i="0" dirty="0">
                <a:solidFill>
                  <a:srgbClr val="000000"/>
                </a:solidFill>
                <a:effectLst/>
                <a:latin typeface="+mn-lt"/>
              </a:rPr>
              <a:t>Introduction to Java</a:t>
            </a:r>
          </a:p>
          <a:p>
            <a:pPr marL="571500" indent="-571500" algn="just" rtl="0" fontAlgn="base">
              <a:buFont typeface="Arial" panose="020B0604020202020204" pitchFamily="34" charset="0"/>
              <a:buChar char="•"/>
            </a:pPr>
            <a:r>
              <a:rPr lang="en-GB" sz="4400" b="0" i="0" dirty="0">
                <a:solidFill>
                  <a:srgbClr val="000000"/>
                </a:solidFill>
                <a:effectLst/>
                <a:latin typeface="+mn-lt"/>
              </a:rPr>
              <a:t>Basics of Java Programming</a:t>
            </a:r>
          </a:p>
          <a:p>
            <a:pPr marL="571500" indent="-571500" algn="just" rtl="0" fontAlgn="base">
              <a:buFont typeface="Arial" panose="020B0604020202020204" pitchFamily="34" charset="0"/>
              <a:buChar char="•"/>
            </a:pPr>
            <a:r>
              <a:rPr lang="en-GB" sz="4400" b="0" i="0" dirty="0">
                <a:solidFill>
                  <a:srgbClr val="000000"/>
                </a:solidFill>
                <a:effectLst/>
                <a:latin typeface="+mn-lt"/>
              </a:rPr>
              <a:t>Control Flow</a:t>
            </a:r>
          </a:p>
          <a:p>
            <a:pPr marL="571500" indent="-571500" algn="just" rtl="0" fontAlgn="base">
              <a:buFont typeface="Arial" panose="020B0604020202020204" pitchFamily="34" charset="0"/>
              <a:buChar char="•"/>
            </a:pPr>
            <a:r>
              <a:rPr lang="en-GB" sz="4400" dirty="0">
                <a:solidFill>
                  <a:srgbClr val="000000"/>
                </a:solidFill>
                <a:latin typeface="+mn-lt"/>
              </a:rPr>
              <a:t>Methods</a:t>
            </a:r>
          </a:p>
          <a:p>
            <a:pPr marL="571500" indent="-571500" algn="just" rtl="0" fontAlgn="base">
              <a:buFont typeface="Arial" panose="020B0604020202020204" pitchFamily="34" charset="0"/>
              <a:buChar char="•"/>
            </a:pPr>
            <a:r>
              <a:rPr lang="en-GB" sz="4400" b="0" i="0" dirty="0">
                <a:solidFill>
                  <a:srgbClr val="000000"/>
                </a:solidFill>
                <a:effectLst/>
                <a:latin typeface="+mn-lt"/>
              </a:rPr>
              <a:t>Data Structures</a:t>
            </a:r>
          </a:p>
          <a:p>
            <a:pPr marL="571500" indent="-571500" algn="just" rtl="0" fontAlgn="base">
              <a:buFont typeface="Arial" panose="020B0604020202020204" pitchFamily="34" charset="0"/>
              <a:buChar char="•"/>
            </a:pPr>
            <a:r>
              <a:rPr lang="en-GB" sz="4400" dirty="0">
                <a:solidFill>
                  <a:srgbClr val="000000"/>
                </a:solidFill>
                <a:latin typeface="+mn-lt"/>
              </a:rPr>
              <a:t>Objects and Classes</a:t>
            </a:r>
          </a:p>
          <a:p>
            <a:pPr marL="571500" indent="-571500" algn="just" rtl="0" fontAlgn="base">
              <a:buFont typeface="Arial" panose="020B0604020202020204" pitchFamily="34" charset="0"/>
              <a:buChar char="•"/>
            </a:pPr>
            <a:r>
              <a:rPr lang="en-GB" sz="4400" b="0" i="0" dirty="0">
                <a:solidFill>
                  <a:srgbClr val="000000"/>
                </a:solidFill>
                <a:effectLst/>
                <a:latin typeface="+mn-lt"/>
              </a:rPr>
              <a:t>Advanced Object Concepts</a:t>
            </a:r>
          </a:p>
          <a:p>
            <a:pPr marL="571500" indent="-571500" algn="just" rtl="0" fontAlgn="base">
              <a:buFont typeface="Arial" panose="020B0604020202020204" pitchFamily="34" charset="0"/>
              <a:buChar char="•"/>
            </a:pPr>
            <a:r>
              <a:rPr lang="en-GB" sz="4400" dirty="0">
                <a:solidFill>
                  <a:srgbClr val="000000"/>
                </a:solidFill>
                <a:latin typeface="+mn-lt"/>
              </a:rPr>
              <a:t>Using and Creating Classes</a:t>
            </a:r>
          </a:p>
          <a:p>
            <a:pPr marL="571500" indent="-571500" algn="just" rtl="0" fontAlgn="base">
              <a:buFont typeface="Arial" panose="020B0604020202020204" pitchFamily="34" charset="0"/>
              <a:buChar char="•"/>
            </a:pPr>
            <a:r>
              <a:rPr lang="en-GB" sz="4400" dirty="0">
                <a:solidFill>
                  <a:srgbClr val="000000"/>
                </a:solidFill>
                <a:latin typeface="+mn-lt"/>
              </a:rPr>
              <a:t>Object Representations and Design Principles</a:t>
            </a:r>
          </a:p>
          <a:p>
            <a:pPr marL="571500" indent="-571500" algn="just" rtl="0" fontAlgn="base">
              <a:buFont typeface="Arial" panose="020B0604020202020204" pitchFamily="34" charset="0"/>
              <a:buChar char="•"/>
            </a:pPr>
            <a:r>
              <a:rPr lang="en-US" sz="4400" dirty="0">
                <a:solidFill>
                  <a:srgbClr val="000000"/>
                </a:solidFill>
                <a:latin typeface="+mn-lt"/>
              </a:rPr>
              <a:t>Inheritance and Polymorphism</a:t>
            </a:r>
          </a:p>
          <a:p>
            <a:pPr marL="571500" indent="-571500" algn="just" rtl="0" fontAlgn="base">
              <a:buFont typeface="Arial" panose="020B0604020202020204" pitchFamily="34" charset="0"/>
              <a:buChar char="•"/>
            </a:pPr>
            <a:r>
              <a:rPr lang="en-US" sz="4400" dirty="0">
                <a:solidFill>
                  <a:srgbClr val="000000"/>
                </a:solidFill>
                <a:latin typeface="+mn-lt"/>
              </a:rPr>
              <a:t>Encapsulation and Interfaces</a:t>
            </a:r>
            <a:endParaRPr lang="en-GB" sz="4400" dirty="0">
              <a:solidFill>
                <a:srgbClr val="000000"/>
              </a:solidFill>
              <a:latin typeface="+mn-lt"/>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9298114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a:r>
              <a:rPr lang="en-GB" b="1" dirty="0">
                <a:solidFill>
                  <a:srgbClr val="131516"/>
                </a:solidFill>
                <a:latin typeface="system-ui"/>
              </a:rPr>
              <a:t>OOP152</a:t>
            </a:r>
            <a:r>
              <a:rPr lang="en-GB" b="1" i="0" dirty="0">
                <a:solidFill>
                  <a:srgbClr val="131516"/>
                </a:solidFill>
                <a:effectLst/>
                <a:latin typeface="system-ui"/>
              </a:rPr>
              <a:t>_AssESSMENT</a:t>
            </a: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p:txBody>
          <a:bodyPr>
            <a:normAutofit/>
          </a:bodyPr>
          <a:lstStyle/>
          <a:p>
            <a:pPr marL="571500" indent="-571500" rtl="0">
              <a:spcBef>
                <a:spcPts val="1200"/>
              </a:spcBef>
              <a:spcAft>
                <a:spcPts val="600"/>
              </a:spcAft>
              <a:buFont typeface="Arial" panose="020B0604020202020204" pitchFamily="34" charset="0"/>
              <a:buChar char="•"/>
            </a:pPr>
            <a:r>
              <a:rPr lang="en-ZA" sz="5400" b="1" i="0" dirty="0">
                <a:solidFill>
                  <a:srgbClr val="000000"/>
                </a:solidFill>
                <a:effectLst/>
                <a:latin typeface="Lato Extended"/>
              </a:rPr>
              <a:t>Hand out SS2 </a:t>
            </a:r>
            <a:r>
              <a:rPr lang="en-ZA" sz="5400" b="1" dirty="0">
                <a:solidFill>
                  <a:srgbClr val="000000"/>
                </a:solidFill>
                <a:latin typeface="Lato Extended"/>
              </a:rPr>
              <a:t>Assignment (Released)</a:t>
            </a:r>
          </a:p>
          <a:p>
            <a:pPr marL="571500" indent="-571500" rtl="0">
              <a:spcBef>
                <a:spcPts val="1200"/>
              </a:spcBef>
              <a:spcAft>
                <a:spcPts val="600"/>
              </a:spcAft>
              <a:buFont typeface="Arial" panose="020B0604020202020204" pitchFamily="34" charset="0"/>
              <a:buChar char="•"/>
            </a:pPr>
            <a:r>
              <a:rPr lang="en-ZA" sz="5400" b="1" dirty="0">
                <a:solidFill>
                  <a:srgbClr val="000000"/>
                </a:solidFill>
                <a:latin typeface="Lato Extended"/>
              </a:rPr>
              <a:t>Hand out SS3 Project (Released)</a:t>
            </a:r>
          </a:p>
          <a:p>
            <a:pPr marL="571500" indent="-571500" rtl="0">
              <a:spcBef>
                <a:spcPts val="1200"/>
              </a:spcBef>
              <a:spcAft>
                <a:spcPts val="600"/>
              </a:spcAft>
              <a:buFont typeface="Arial" panose="020B0604020202020204" pitchFamily="34" charset="0"/>
              <a:buChar char="•"/>
            </a:pPr>
            <a:endParaRPr lang="en-ZA" sz="5400" dirty="0">
              <a:solidFill>
                <a:srgbClr val="000000"/>
              </a:solidFill>
              <a:latin typeface="Lato Extended"/>
            </a:endParaRPr>
          </a:p>
          <a:p>
            <a:pPr marL="571500" indent="-571500" rtl="0">
              <a:spcBef>
                <a:spcPts val="1200"/>
              </a:spcBef>
              <a:spcAft>
                <a:spcPts val="600"/>
              </a:spcAft>
              <a:buFont typeface="Arial" panose="020B0604020202020204" pitchFamily="34" charset="0"/>
              <a:buChar char="•"/>
            </a:pPr>
            <a:r>
              <a:rPr lang="en-ZA" sz="5400" b="1" dirty="0">
                <a:solidFill>
                  <a:schemeClr val="accent2">
                    <a:lumMod val="75000"/>
                  </a:schemeClr>
                </a:solidFill>
                <a:latin typeface="Lato Extended"/>
              </a:rPr>
              <a:t>4</a:t>
            </a:r>
            <a:r>
              <a:rPr lang="en-ZA" sz="5400" b="1" i="0" dirty="0">
                <a:solidFill>
                  <a:srgbClr val="000000"/>
                </a:solidFill>
                <a:effectLst/>
                <a:latin typeface="Lato Extended"/>
              </a:rPr>
              <a:t> Monitor Days in Total</a:t>
            </a:r>
            <a:endParaRPr lang="en-ZA" sz="5400" b="0" i="0" dirty="0">
              <a:solidFill>
                <a:srgbClr val="000000"/>
              </a:solidFill>
              <a:effectLst/>
              <a:latin typeface="Lato Extended"/>
            </a:endParaRPr>
          </a:p>
          <a:p>
            <a:pPr marL="571500" indent="-571500" rtl="0">
              <a:spcBef>
                <a:spcPts val="1200"/>
              </a:spcBef>
              <a:spcAft>
                <a:spcPts val="600"/>
              </a:spcAft>
              <a:buFont typeface="Arial" panose="020B0604020202020204" pitchFamily="34" charset="0"/>
              <a:buChar char="•"/>
            </a:pPr>
            <a:endParaRPr lang="en-ZA" sz="5400" dirty="0">
              <a:solidFill>
                <a:srgbClr val="000000"/>
              </a:solidFill>
              <a:latin typeface="Lato Extended"/>
            </a:endParaRPr>
          </a:p>
          <a:p>
            <a:pPr marL="571500" indent="-571500" rtl="0">
              <a:spcBef>
                <a:spcPts val="1200"/>
              </a:spcBef>
              <a:spcAft>
                <a:spcPts val="600"/>
              </a:spcAft>
              <a:buFont typeface="Arial" panose="020B0604020202020204" pitchFamily="34" charset="0"/>
              <a:buChar char="•"/>
            </a:pPr>
            <a:r>
              <a:rPr lang="en-ZA" sz="5400" b="1" i="0" dirty="0">
                <a:solidFill>
                  <a:schemeClr val="accent2">
                    <a:lumMod val="75000"/>
                  </a:schemeClr>
                </a:solidFill>
                <a:effectLst/>
                <a:latin typeface="Lato Extended"/>
              </a:rPr>
              <a:t>At least thre</a:t>
            </a:r>
            <a:r>
              <a:rPr lang="en-ZA" sz="5400" b="1" dirty="0">
                <a:solidFill>
                  <a:schemeClr val="accent2">
                    <a:lumMod val="75000"/>
                  </a:schemeClr>
                </a:solidFill>
                <a:latin typeface="Lato Extended"/>
              </a:rPr>
              <a:t>e</a:t>
            </a:r>
            <a:r>
              <a:rPr lang="en-ZA" sz="5400" b="0" i="0" dirty="0">
                <a:solidFill>
                  <a:srgbClr val="000000"/>
                </a:solidFill>
                <a:effectLst/>
                <a:latin typeface="Lato Extended"/>
              </a:rPr>
              <a:t> participations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9844571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a:r>
              <a:rPr lang="en-GB" b="1" dirty="0">
                <a:solidFill>
                  <a:srgbClr val="131516"/>
                </a:solidFill>
                <a:latin typeface="system-ui"/>
              </a:rPr>
              <a:t>PRESCRIBED Textbook</a:t>
            </a:r>
            <a:endParaRPr lang="en-GB" b="1" i="0" dirty="0">
              <a:solidFill>
                <a:srgbClr val="131516"/>
              </a:solidFill>
              <a:effectLst/>
              <a:latin typeface="system-ui"/>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
        <p:nvSpPr>
          <p:cNvPr id="4" name="Title 1">
            <a:extLst>
              <a:ext uri="{FF2B5EF4-FFF2-40B4-BE49-F238E27FC236}">
                <a16:creationId xmlns:a16="http://schemas.microsoft.com/office/drawing/2014/main" id="{1464074A-B134-E012-7614-58BFC4E0ED16}"/>
              </a:ext>
            </a:extLst>
          </p:cNvPr>
          <p:cNvSpPr>
            <a:spLocks noGrp="1"/>
          </p:cNvSpPr>
          <p:nvPr>
            <p:ph type="body" sz="quarter" idx="11"/>
          </p:nvPr>
        </p:nvSpPr>
        <p:spPr>
          <a:xfrm>
            <a:off x="1771650" y="3713163"/>
            <a:ext cx="21005800" cy="9577387"/>
          </a:xfrm>
        </p:spPr>
        <p:txBody>
          <a:bodyPr/>
          <a:lstStyle/>
          <a:p>
            <a:r>
              <a:rPr sz="6600" dirty="0"/>
              <a:t>Think Java: How to Think Like a Computer Scientist</a:t>
            </a:r>
            <a:r>
              <a:rPr lang="en-GB" sz="6600" dirty="0"/>
              <a:t> Downey, A.B. and Mayfield, C. (2019) Version 6.1.3</a:t>
            </a:r>
          </a:p>
          <a:p>
            <a:endParaRPr dirty="0"/>
          </a:p>
        </p:txBody>
      </p:sp>
    </p:spTree>
    <p:extLst>
      <p:ext uri="{BB962C8B-B14F-4D97-AF65-F5344CB8AC3E}">
        <p14:creationId xmlns:p14="http://schemas.microsoft.com/office/powerpoint/2010/main" val="1042768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US" dirty="0"/>
              <a:t>TOPIC</a:t>
            </a:r>
            <a:r>
              <a:rPr lang="en-US" b="0" dirty="0"/>
              <a:t> 1</a:t>
            </a:r>
            <a:br>
              <a:rPr lang="en-US" b="0" dirty="0"/>
            </a:br>
            <a:br>
              <a:rPr lang="en-GB" sz="5400" dirty="0">
                <a:solidFill>
                  <a:schemeClr val="accent1">
                    <a:lumMod val="60000"/>
                    <a:lumOff val="40000"/>
                  </a:schemeClr>
                </a:solidFill>
              </a:rPr>
            </a:br>
            <a:r>
              <a:rPr lang="en-GB" sz="5400" dirty="0">
                <a:solidFill>
                  <a:srgbClr val="92D050"/>
                </a:solidFill>
              </a:rPr>
              <a:t>Introduction to java</a:t>
            </a:r>
            <a:br>
              <a:rPr lang="en-GB" sz="5400" dirty="0"/>
            </a:br>
            <a:br>
              <a:rPr lang="en-GB" sz="5400" b="0" dirty="0">
                <a:solidFill>
                  <a:schemeClr val="accent1">
                    <a:lumMod val="60000"/>
                    <a:lumOff val="40000"/>
                  </a:schemeClr>
                </a:solidFill>
              </a:rPr>
            </a:b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120335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rgbClr val="000000"/>
                </a:solidFill>
                <a:latin typeface="+mn-lt"/>
              </a:rPr>
              <a:t>Introduction to Java</a:t>
            </a: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71376" y="3482106"/>
            <a:ext cx="21005800" cy="9485749"/>
          </a:xfrm>
        </p:spPr>
        <p:txBody>
          <a:bodyPr>
            <a:normAutofit/>
          </a:bodyPr>
          <a:lstStyle/>
          <a:p>
            <a:pPr algn="l"/>
            <a:r>
              <a:rPr lang="en-GB" sz="5400" b="1" dirty="0">
                <a:solidFill>
                  <a:srgbClr val="333333"/>
                </a:solidFill>
                <a:latin typeface="adobe-clean"/>
              </a:rPr>
              <a:t>OUTCOMES</a:t>
            </a:r>
          </a:p>
          <a:p>
            <a:pPr algn="l"/>
            <a:endParaRPr lang="en-GB" sz="5400" b="1" dirty="0"/>
          </a:p>
          <a:p>
            <a:pPr marL="685800" indent="-685800" rtl="0">
              <a:spcBef>
                <a:spcPts val="1200"/>
              </a:spcBef>
              <a:spcAft>
                <a:spcPts val="600"/>
              </a:spcAft>
              <a:buFont typeface="Arial" panose="020B0604020202020204" pitchFamily="34" charset="0"/>
              <a:buChar char="•"/>
            </a:pPr>
            <a:r>
              <a:rPr lang="en-GB" sz="5400" dirty="0"/>
              <a:t>“Hello World” in Java</a:t>
            </a:r>
          </a:p>
          <a:p>
            <a:pPr marL="685800" indent="-685800" rtl="0">
              <a:spcBef>
                <a:spcPts val="1200"/>
              </a:spcBef>
              <a:spcAft>
                <a:spcPts val="600"/>
              </a:spcAft>
              <a:buFont typeface="Arial" panose="020B0604020202020204" pitchFamily="34" charset="0"/>
              <a:buChar char="•"/>
            </a:pPr>
            <a:r>
              <a:rPr lang="en-GB" sz="5400" dirty="0"/>
              <a:t>Use of an IDE</a:t>
            </a:r>
          </a:p>
          <a:p>
            <a:pPr marL="685800" indent="-685800" rtl="0">
              <a:spcBef>
                <a:spcPts val="1200"/>
              </a:spcBef>
              <a:spcAft>
                <a:spcPts val="600"/>
              </a:spcAft>
              <a:buFont typeface="Arial" panose="020B0604020202020204" pitchFamily="34" charset="0"/>
              <a:buChar char="•"/>
            </a:pPr>
            <a:r>
              <a:rPr lang="en-GB" sz="5400" dirty="0"/>
              <a:t>Compilation and execution of Java programs</a:t>
            </a:r>
          </a:p>
          <a:p>
            <a:pPr rtl="0">
              <a:spcBef>
                <a:spcPts val="1200"/>
              </a:spcBef>
              <a:spcAft>
                <a:spcPts val="600"/>
              </a:spcAft>
            </a:pPr>
            <a:endParaRPr lang="en-ZA" b="1" dirty="0"/>
          </a:p>
          <a:p>
            <a:pPr rtl="0">
              <a:spcBef>
                <a:spcPts val="1200"/>
              </a:spcBef>
              <a:spcAft>
                <a:spcPts val="600"/>
              </a:spcAft>
            </a:pPr>
            <a:endParaRPr lang="en-GB" b="0" i="0" dirty="0">
              <a:solidFill>
                <a:srgbClr val="333333"/>
              </a:solidFill>
              <a:effectLst/>
              <a:latin typeface="Helvetica Neue"/>
            </a:endParaRP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534828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71376" y="3482106"/>
            <a:ext cx="21005800" cy="9485749"/>
          </a:xfrm>
        </p:spPr>
        <p:txBody>
          <a:bodyPr>
            <a:normAutofit fontScale="85000" lnSpcReduction="20000"/>
          </a:bodyPr>
          <a:lstStyle/>
          <a:p>
            <a:pPr algn="l"/>
            <a:r>
              <a:rPr lang="en-GB" sz="5400" b="1" dirty="0">
                <a:solidFill>
                  <a:srgbClr val="333333"/>
                </a:solidFill>
                <a:latin typeface="adobe-clean"/>
              </a:rPr>
              <a:t>OUTLINE</a:t>
            </a:r>
          </a:p>
          <a:p>
            <a:pPr algn="l"/>
            <a:endParaRPr lang="en-GB" sz="5400" b="1" dirty="0"/>
          </a:p>
          <a:p>
            <a:pPr marL="571500" indent="-571500" rtl="0">
              <a:spcBef>
                <a:spcPts val="1200"/>
              </a:spcBef>
              <a:spcAft>
                <a:spcPts val="600"/>
              </a:spcAft>
              <a:buFont typeface="Arial" panose="020B0604020202020204" pitchFamily="34" charset="0"/>
              <a:buChar char="•"/>
            </a:pPr>
            <a:r>
              <a:rPr lang="en-GB" sz="5400" dirty="0"/>
              <a:t>The Way of the Program</a:t>
            </a:r>
          </a:p>
          <a:p>
            <a:pPr marL="1314450" lvl="1" indent="-685800" rtl="0">
              <a:spcBef>
                <a:spcPts val="1200"/>
              </a:spcBef>
              <a:spcAft>
                <a:spcPts val="600"/>
              </a:spcAft>
              <a:buFont typeface="Wingdings" panose="05000000000000000000" pitchFamily="2" charset="2"/>
              <a:buChar char="q"/>
            </a:pPr>
            <a:r>
              <a:rPr lang="en-GB" sz="5400" dirty="0"/>
              <a:t>What is Programming?</a:t>
            </a:r>
          </a:p>
          <a:p>
            <a:pPr marL="1314450" lvl="1" indent="-685800" rtl="0">
              <a:spcBef>
                <a:spcPts val="1200"/>
              </a:spcBef>
              <a:spcAft>
                <a:spcPts val="600"/>
              </a:spcAft>
              <a:buFont typeface="Wingdings" panose="05000000000000000000" pitchFamily="2" charset="2"/>
              <a:buChar char="q"/>
            </a:pPr>
            <a:r>
              <a:rPr lang="en-GB" sz="5400" dirty="0"/>
              <a:t>What is computer science?</a:t>
            </a:r>
          </a:p>
          <a:p>
            <a:pPr marL="1314450" lvl="1" indent="-685800" rtl="0">
              <a:spcBef>
                <a:spcPts val="1200"/>
              </a:spcBef>
              <a:spcAft>
                <a:spcPts val="600"/>
              </a:spcAft>
              <a:buFont typeface="Wingdings" panose="05000000000000000000" pitchFamily="2" charset="2"/>
              <a:buChar char="q"/>
            </a:pPr>
            <a:r>
              <a:rPr lang="en-GB" sz="5400" dirty="0"/>
              <a:t>Programming languages</a:t>
            </a:r>
          </a:p>
          <a:p>
            <a:pPr marL="1314450" lvl="1" indent="-685800" rtl="0">
              <a:spcBef>
                <a:spcPts val="1200"/>
              </a:spcBef>
              <a:spcAft>
                <a:spcPts val="600"/>
              </a:spcAft>
              <a:buFont typeface="Wingdings" panose="05000000000000000000" pitchFamily="2" charset="2"/>
              <a:buChar char="q"/>
            </a:pPr>
            <a:r>
              <a:rPr lang="en-GB" sz="5400" dirty="0"/>
              <a:t>The hello world program</a:t>
            </a:r>
          </a:p>
          <a:p>
            <a:pPr marL="1314450" lvl="1" indent="-685800" rtl="0">
              <a:spcBef>
                <a:spcPts val="1200"/>
              </a:spcBef>
              <a:spcAft>
                <a:spcPts val="600"/>
              </a:spcAft>
              <a:buFont typeface="Wingdings" panose="05000000000000000000" pitchFamily="2" charset="2"/>
              <a:buChar char="q"/>
            </a:pPr>
            <a:r>
              <a:rPr lang="en-GB" sz="5400" dirty="0"/>
              <a:t>Displaying strings</a:t>
            </a:r>
          </a:p>
          <a:p>
            <a:pPr marL="1314450" lvl="1" indent="-685800" rtl="0">
              <a:spcBef>
                <a:spcPts val="1200"/>
              </a:spcBef>
              <a:spcAft>
                <a:spcPts val="600"/>
              </a:spcAft>
              <a:buFont typeface="Wingdings" panose="05000000000000000000" pitchFamily="2" charset="2"/>
              <a:buChar char="q"/>
            </a:pPr>
            <a:r>
              <a:rPr lang="en-GB" sz="5400" dirty="0"/>
              <a:t>Escape Sequences</a:t>
            </a:r>
          </a:p>
          <a:p>
            <a:pPr marL="1314450" lvl="1" indent="-685800" rtl="0">
              <a:spcBef>
                <a:spcPts val="1200"/>
              </a:spcBef>
              <a:spcAft>
                <a:spcPts val="600"/>
              </a:spcAft>
              <a:buFont typeface="Wingdings" panose="05000000000000000000" pitchFamily="2" charset="2"/>
              <a:buChar char="q"/>
            </a:pPr>
            <a:r>
              <a:rPr lang="en-GB" sz="5400" dirty="0"/>
              <a:t>Formatting Code</a:t>
            </a:r>
          </a:p>
          <a:p>
            <a:pPr marL="1314450" lvl="1" indent="-685800" rtl="0">
              <a:spcBef>
                <a:spcPts val="1200"/>
              </a:spcBef>
              <a:spcAft>
                <a:spcPts val="600"/>
              </a:spcAft>
              <a:buFont typeface="Wingdings" panose="05000000000000000000" pitchFamily="2" charset="2"/>
              <a:buChar char="q"/>
            </a:pPr>
            <a:r>
              <a:rPr lang="en-GB" sz="5400" dirty="0"/>
              <a:t>Debugging Code</a:t>
            </a:r>
            <a:endParaRPr lang="en-ZA" sz="5400" dirty="0"/>
          </a:p>
          <a:p>
            <a:pPr rtl="0">
              <a:spcBef>
                <a:spcPts val="1200"/>
              </a:spcBef>
              <a:spcAft>
                <a:spcPts val="600"/>
              </a:spcAft>
            </a:pPr>
            <a:endParaRPr lang="en-GB" b="0" i="0" dirty="0">
              <a:solidFill>
                <a:srgbClr val="333333"/>
              </a:solidFill>
              <a:effectLst/>
              <a:latin typeface="Helvetica Neue"/>
            </a:endParaRP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086171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US" dirty="0"/>
              <a:t>The way of the program</a:t>
            </a:r>
            <a:br>
              <a:rPr lang="en-GB" sz="5400" b="0" dirty="0">
                <a:solidFill>
                  <a:schemeClr val="accent1">
                    <a:lumMod val="60000"/>
                    <a:lumOff val="40000"/>
                  </a:schemeClr>
                </a:solidFill>
              </a:rPr>
            </a:b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1202217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71376" y="3482106"/>
            <a:ext cx="21005800" cy="9485749"/>
          </a:xfrm>
        </p:spPr>
        <p:txBody>
          <a:bodyPr>
            <a:normAutofit/>
          </a:bodyPr>
          <a:lstStyle/>
          <a:p>
            <a:pPr rtl="0">
              <a:spcBef>
                <a:spcPts val="1200"/>
              </a:spcBef>
              <a:spcAft>
                <a:spcPts val="600"/>
              </a:spcAft>
            </a:pPr>
            <a:r>
              <a:rPr lang="en-ZA" sz="6000" b="1" dirty="0">
                <a:solidFill>
                  <a:srgbClr val="FF0000"/>
                </a:solidFill>
              </a:rPr>
              <a:t>What is Programming?</a:t>
            </a:r>
          </a:p>
          <a:p>
            <a:pPr rtl="0">
              <a:spcBef>
                <a:spcPts val="1200"/>
              </a:spcBef>
              <a:spcAft>
                <a:spcPts val="600"/>
              </a:spcAft>
            </a:pPr>
            <a:endParaRPr lang="en-GB" b="0" i="0" dirty="0">
              <a:solidFill>
                <a:srgbClr val="333333"/>
              </a:solidFill>
              <a:effectLst/>
              <a:latin typeface="Helvetica Neue"/>
            </a:endParaRPr>
          </a:p>
          <a:p>
            <a:pPr marL="685800" indent="-685800" rtl="0">
              <a:spcBef>
                <a:spcPts val="1200"/>
              </a:spcBef>
              <a:spcAft>
                <a:spcPts val="600"/>
              </a:spcAft>
              <a:buFont typeface="Arial" panose="020B0604020202020204" pitchFamily="34" charset="0"/>
              <a:buChar char="•"/>
            </a:pPr>
            <a:r>
              <a:rPr lang="en-GB" sz="5400" dirty="0"/>
              <a:t>Programming is the process of creating instructions that tell a computer how to perform tasks. </a:t>
            </a:r>
          </a:p>
          <a:p>
            <a:pPr marL="685800" indent="-685800" rtl="0">
              <a:spcBef>
                <a:spcPts val="1200"/>
              </a:spcBef>
              <a:spcAft>
                <a:spcPts val="600"/>
              </a:spcAft>
              <a:buFont typeface="Arial" panose="020B0604020202020204" pitchFamily="34" charset="0"/>
              <a:buChar char="•"/>
            </a:pPr>
            <a:r>
              <a:rPr lang="en-GB" sz="5400" dirty="0"/>
              <a:t>These instructions, also known as code, are written in a programming language.</a:t>
            </a:r>
          </a:p>
          <a:p>
            <a:pPr marL="685800" indent="-685800" rtl="0">
              <a:spcBef>
                <a:spcPts val="1200"/>
              </a:spcBef>
              <a:spcAft>
                <a:spcPts val="600"/>
              </a:spcAft>
              <a:buFont typeface="Arial" panose="020B0604020202020204" pitchFamily="34" charset="0"/>
              <a:buChar char="•"/>
            </a:pPr>
            <a:r>
              <a:rPr lang="en-GB" sz="5400" dirty="0"/>
              <a:t>These tasks may be mathematical, symbolic or may be tasked issued to compile a program.</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072990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71376" y="3482106"/>
            <a:ext cx="21005800" cy="9485749"/>
          </a:xfrm>
        </p:spPr>
        <p:txBody>
          <a:bodyPr>
            <a:normAutofit/>
          </a:bodyPr>
          <a:lstStyle/>
          <a:p>
            <a:pPr rtl="0">
              <a:spcBef>
                <a:spcPts val="1200"/>
              </a:spcBef>
              <a:spcAft>
                <a:spcPts val="600"/>
              </a:spcAft>
            </a:pPr>
            <a:r>
              <a:rPr lang="en-ZA" sz="6000" b="1" dirty="0">
                <a:solidFill>
                  <a:srgbClr val="FF0000"/>
                </a:solidFill>
              </a:rPr>
              <a:t>What is Computer Science?</a:t>
            </a:r>
          </a:p>
          <a:p>
            <a:pPr rtl="0">
              <a:spcBef>
                <a:spcPts val="1200"/>
              </a:spcBef>
              <a:spcAft>
                <a:spcPts val="600"/>
              </a:spcAft>
            </a:pPr>
            <a:endParaRPr lang="en-GB" b="0" i="0" dirty="0">
              <a:solidFill>
                <a:srgbClr val="333333"/>
              </a:solidFill>
              <a:effectLst/>
              <a:latin typeface="Helvetica Neue"/>
            </a:endParaRPr>
          </a:p>
          <a:p>
            <a:pPr marL="685800" indent="-685800" rtl="0">
              <a:spcBef>
                <a:spcPts val="1200"/>
              </a:spcBef>
              <a:spcAft>
                <a:spcPts val="600"/>
              </a:spcAft>
              <a:buFont typeface="Arial" panose="020B0604020202020204" pitchFamily="34" charset="0"/>
              <a:buChar char="•"/>
            </a:pPr>
            <a:r>
              <a:rPr lang="en-GB" sz="5400" dirty="0"/>
              <a:t>Computer Science is the study of </a:t>
            </a:r>
            <a:r>
              <a:rPr lang="en-GB" sz="5400" b="1" dirty="0"/>
              <a:t>algorithms</a:t>
            </a:r>
            <a:r>
              <a:rPr lang="en-GB" sz="5400" dirty="0"/>
              <a:t> and </a:t>
            </a:r>
            <a:r>
              <a:rPr lang="en-GB" sz="5400" b="1" dirty="0"/>
              <a:t>data structures</a:t>
            </a:r>
            <a:r>
              <a:rPr lang="en-GB" sz="5400" dirty="0"/>
              <a:t>, their implementation in computer systems, and their application in various domains. </a:t>
            </a:r>
          </a:p>
          <a:p>
            <a:pPr marL="685800" indent="-685800" rtl="0">
              <a:spcBef>
                <a:spcPts val="1200"/>
              </a:spcBef>
              <a:spcAft>
                <a:spcPts val="600"/>
              </a:spcAft>
              <a:buFont typeface="Arial" panose="020B0604020202020204" pitchFamily="34" charset="0"/>
              <a:buChar char="•"/>
            </a:pPr>
            <a:r>
              <a:rPr lang="en-GB" sz="5400" dirty="0"/>
              <a:t>An </a:t>
            </a:r>
            <a:r>
              <a:rPr lang="en-GB" sz="5400" b="1" dirty="0"/>
              <a:t>algorithm </a:t>
            </a:r>
            <a:r>
              <a:rPr lang="en-GB" sz="5400" dirty="0"/>
              <a:t>is a sequence of steps that specifies how to solve a problem.</a:t>
            </a:r>
          </a:p>
          <a:p>
            <a:pPr marL="685800" indent="-685800" rtl="0">
              <a:spcBef>
                <a:spcPts val="1200"/>
              </a:spcBef>
              <a:spcAft>
                <a:spcPts val="600"/>
              </a:spcAft>
              <a:buFont typeface="Arial" panose="020B0604020202020204" pitchFamily="34" charset="0"/>
              <a:buChar char="•"/>
            </a:pPr>
            <a:r>
              <a:rPr lang="en-GB" sz="5400" dirty="0"/>
              <a:t>It encompasses both theoretical and practical aspects of computing.</a:t>
            </a:r>
          </a:p>
          <a:p>
            <a:pPr marL="685800" indent="-685800" rtl="0">
              <a:spcBef>
                <a:spcPts val="1200"/>
              </a:spcBef>
              <a:spcAft>
                <a:spcPts val="600"/>
              </a:spcAft>
              <a:buFont typeface="Arial" panose="020B0604020202020204" pitchFamily="34" charset="0"/>
              <a:buChar char="•"/>
            </a:pPr>
            <a:r>
              <a:rPr lang="en-GB" sz="5400" dirty="0"/>
              <a:t>Programming errors are called </a:t>
            </a:r>
            <a:r>
              <a:rPr lang="en-GB" sz="5400" b="1" dirty="0"/>
              <a:t>bugs</a:t>
            </a:r>
            <a:r>
              <a:rPr lang="en-GB" sz="5400" dirty="0"/>
              <a:t>, and the process of tracking them down and correcting them is called </a:t>
            </a:r>
            <a:r>
              <a:rPr lang="en-GB" sz="5400" b="1" dirty="0"/>
              <a:t>debugging</a:t>
            </a:r>
            <a:r>
              <a:rPr lang="en-GB" sz="5400" dirty="0"/>
              <a:t>.</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5376513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71376" y="3482106"/>
            <a:ext cx="21005800" cy="9485749"/>
          </a:xfrm>
        </p:spPr>
        <p:txBody>
          <a:bodyPr>
            <a:normAutofit/>
          </a:bodyPr>
          <a:lstStyle/>
          <a:p>
            <a:pPr rtl="0">
              <a:spcBef>
                <a:spcPts val="1200"/>
              </a:spcBef>
              <a:spcAft>
                <a:spcPts val="600"/>
              </a:spcAft>
            </a:pPr>
            <a:r>
              <a:rPr lang="en-ZA" sz="6000" b="1" dirty="0">
                <a:solidFill>
                  <a:srgbClr val="FF0000"/>
                </a:solidFill>
              </a:rPr>
              <a:t>Programming Languages:</a:t>
            </a:r>
          </a:p>
          <a:p>
            <a:pPr rtl="0">
              <a:spcBef>
                <a:spcPts val="1200"/>
              </a:spcBef>
              <a:spcAft>
                <a:spcPts val="600"/>
              </a:spcAft>
            </a:pPr>
            <a:endParaRPr lang="en-GB" b="0" i="0" dirty="0">
              <a:solidFill>
                <a:srgbClr val="333333"/>
              </a:solidFill>
              <a:effectLst/>
              <a:latin typeface="Helvetica Neue"/>
            </a:endParaRPr>
          </a:p>
          <a:p>
            <a:pPr marL="685800" indent="-685800" rtl="0">
              <a:spcBef>
                <a:spcPts val="1200"/>
              </a:spcBef>
              <a:spcAft>
                <a:spcPts val="600"/>
              </a:spcAft>
              <a:buFont typeface="Arial" panose="020B0604020202020204" pitchFamily="34" charset="0"/>
              <a:buChar char="•"/>
            </a:pPr>
            <a:r>
              <a:rPr lang="en-GB" sz="5400" dirty="0"/>
              <a:t>Programming languages are formal languages used to write instructions for a computer. </a:t>
            </a:r>
          </a:p>
          <a:p>
            <a:pPr marL="685800" indent="-685800" rtl="0">
              <a:spcBef>
                <a:spcPts val="1200"/>
              </a:spcBef>
              <a:spcAft>
                <a:spcPts val="600"/>
              </a:spcAft>
              <a:buFont typeface="Arial" panose="020B0604020202020204" pitchFamily="34" charset="0"/>
              <a:buChar char="•"/>
            </a:pPr>
            <a:r>
              <a:rPr lang="en-GB" sz="5400" dirty="0"/>
              <a:t>Examples include Java, Python, C++, and many others. </a:t>
            </a:r>
          </a:p>
          <a:p>
            <a:pPr marL="685800" indent="-685800" rtl="0">
              <a:spcBef>
                <a:spcPts val="1200"/>
              </a:spcBef>
              <a:spcAft>
                <a:spcPts val="600"/>
              </a:spcAft>
              <a:buFont typeface="Arial" panose="020B0604020202020204" pitchFamily="34" charset="0"/>
              <a:buChar char="•"/>
            </a:pPr>
            <a:r>
              <a:rPr lang="en-GB" sz="5400" dirty="0"/>
              <a:t>Each language has its own syntax and semantics.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693922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0982" y="-378647"/>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a:xfrm>
            <a:off x="438633" y="536039"/>
            <a:ext cx="21558638" cy="1861127"/>
          </a:xfrm>
        </p:spPr>
        <p:txBody>
          <a:bodyPr/>
          <a:lstStyle/>
          <a:p>
            <a:r>
              <a:rPr lang="en-US" sz="7200" dirty="0"/>
              <a:t>Object-oriented programming</a:t>
            </a:r>
            <a:r>
              <a:rPr lang="en-US" sz="7200" b="0" dirty="0"/>
              <a:t> (</a:t>
            </a:r>
            <a:r>
              <a:rPr lang="en-US" sz="7200" dirty="0"/>
              <a:t>oop152</a:t>
            </a:r>
            <a:r>
              <a:rPr lang="en-US" sz="7200" b="0" dirty="0"/>
              <a:t>)</a:t>
            </a:r>
            <a:endParaRPr lang="en-US" sz="7200" dirty="0"/>
          </a:p>
        </p:txBody>
      </p:sp>
      <p:pic>
        <p:nvPicPr>
          <p:cNvPr id="1028" name="Picture 4" descr="Classes and Objects in Java - Fundamentals of OOPs - DataFlair">
            <a:extLst>
              <a:ext uri="{FF2B5EF4-FFF2-40B4-BE49-F238E27FC236}">
                <a16:creationId xmlns:a16="http://schemas.microsoft.com/office/drawing/2014/main" id="{BC82DEFB-3E20-E863-D5DE-23457D788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9419" y="4303074"/>
            <a:ext cx="17872364" cy="85294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E36069-4A8A-F44A-5F61-C569EA06F0F9}"/>
              </a:ext>
            </a:extLst>
          </p:cNvPr>
          <p:cNvSpPr txBox="1"/>
          <p:nvPr/>
        </p:nvSpPr>
        <p:spPr>
          <a:xfrm>
            <a:off x="438633" y="2563925"/>
            <a:ext cx="21558638"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dirty="0">
                <a:solidFill>
                  <a:schemeClr val="bg1"/>
                </a:solidFill>
              </a:rPr>
              <a:t>Welcome to the course </a:t>
            </a:r>
            <a:r>
              <a:rPr lang="en-US" b="1" dirty="0">
                <a:solidFill>
                  <a:srgbClr val="FF0000"/>
                </a:solidFill>
              </a:rPr>
              <a:t>O</a:t>
            </a:r>
            <a:r>
              <a:rPr lang="en-US" dirty="0">
                <a:solidFill>
                  <a:schemeClr val="bg1"/>
                </a:solidFill>
              </a:rPr>
              <a:t>bject </a:t>
            </a:r>
            <a:r>
              <a:rPr lang="en-US" b="1" dirty="0">
                <a:solidFill>
                  <a:srgbClr val="FF0000"/>
                </a:solidFill>
              </a:rPr>
              <a:t>O</a:t>
            </a:r>
            <a:r>
              <a:rPr lang="en-US" dirty="0">
                <a:solidFill>
                  <a:schemeClr val="bg1"/>
                </a:solidFill>
              </a:rPr>
              <a:t>riented </a:t>
            </a:r>
            <a:r>
              <a:rPr lang="en-US" b="1" dirty="0">
                <a:solidFill>
                  <a:srgbClr val="FF0000"/>
                </a:solidFill>
              </a:rPr>
              <a:t>P</a:t>
            </a:r>
            <a:r>
              <a:rPr lang="en-US" dirty="0">
                <a:solidFill>
                  <a:schemeClr val="bg1"/>
                </a:solidFill>
              </a:rPr>
              <a:t>rogramming in </a:t>
            </a:r>
            <a:r>
              <a:rPr lang="en-US" b="1" dirty="0">
                <a:solidFill>
                  <a:srgbClr val="FF0000"/>
                </a:solidFill>
              </a:rPr>
              <a:t>JAVA</a:t>
            </a:r>
            <a:r>
              <a:rPr lang="en-US" dirty="0">
                <a:solidFill>
                  <a:schemeClr val="bg1"/>
                </a:solidFill>
              </a:rPr>
              <a:t>. This course will cover a core set of computer science concepts needed to create a modern software application using Java.</a:t>
            </a:r>
          </a:p>
        </p:txBody>
      </p:sp>
    </p:spTree>
    <p:extLst>
      <p:ext uri="{BB962C8B-B14F-4D97-AF65-F5344CB8AC3E}">
        <p14:creationId xmlns:p14="http://schemas.microsoft.com/office/powerpoint/2010/main" val="49938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71376" y="3482106"/>
            <a:ext cx="21005800" cy="9485749"/>
          </a:xfrm>
        </p:spPr>
        <p:txBody>
          <a:bodyPr>
            <a:normAutofit/>
          </a:bodyPr>
          <a:lstStyle/>
          <a:p>
            <a:pPr rtl="0">
              <a:spcBef>
                <a:spcPts val="1200"/>
              </a:spcBef>
              <a:spcAft>
                <a:spcPts val="600"/>
              </a:spcAft>
            </a:pPr>
            <a:r>
              <a:rPr lang="en-ZA" sz="6000" b="1" dirty="0">
                <a:solidFill>
                  <a:srgbClr val="FF0000"/>
                </a:solidFill>
              </a:rPr>
              <a:t>Difference between Low-Level and High-Level Languages:</a:t>
            </a: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graphicFrame>
        <p:nvGraphicFramePr>
          <p:cNvPr id="2" name="Table 1">
            <a:extLst>
              <a:ext uri="{FF2B5EF4-FFF2-40B4-BE49-F238E27FC236}">
                <a16:creationId xmlns:a16="http://schemas.microsoft.com/office/drawing/2014/main" id="{FCE0BE10-6923-C7EB-E505-E6B8D6742EE7}"/>
              </a:ext>
            </a:extLst>
          </p:cNvPr>
          <p:cNvGraphicFramePr>
            <a:graphicFrameLocks noGrp="1"/>
          </p:cNvGraphicFramePr>
          <p:nvPr>
            <p:extLst>
              <p:ext uri="{D42A27DB-BD31-4B8C-83A1-F6EECF244321}">
                <p14:modId xmlns:p14="http://schemas.microsoft.com/office/powerpoint/2010/main" val="1934314859"/>
              </p:ext>
            </p:extLst>
          </p:nvPr>
        </p:nvGraphicFramePr>
        <p:xfrm>
          <a:off x="1715048" y="4925291"/>
          <a:ext cx="20841249" cy="8395660"/>
        </p:xfrm>
        <a:graphic>
          <a:graphicData uri="http://schemas.openxmlformats.org/drawingml/2006/table">
            <a:tbl>
              <a:tblPr firstRow="1" bandRow="1">
                <a:tableStyleId>{3C2FFA5D-87B4-456A-9821-1D502468CF0F}</a:tableStyleId>
              </a:tblPr>
              <a:tblGrid>
                <a:gridCol w="6947083">
                  <a:extLst>
                    <a:ext uri="{9D8B030D-6E8A-4147-A177-3AD203B41FA5}">
                      <a16:colId xmlns:a16="http://schemas.microsoft.com/office/drawing/2014/main" val="754331986"/>
                    </a:ext>
                  </a:extLst>
                </a:gridCol>
                <a:gridCol w="6947083">
                  <a:extLst>
                    <a:ext uri="{9D8B030D-6E8A-4147-A177-3AD203B41FA5}">
                      <a16:colId xmlns:a16="http://schemas.microsoft.com/office/drawing/2014/main" val="2696105633"/>
                    </a:ext>
                  </a:extLst>
                </a:gridCol>
                <a:gridCol w="6947083">
                  <a:extLst>
                    <a:ext uri="{9D8B030D-6E8A-4147-A177-3AD203B41FA5}">
                      <a16:colId xmlns:a16="http://schemas.microsoft.com/office/drawing/2014/main" val="2638977571"/>
                    </a:ext>
                  </a:extLst>
                </a:gridCol>
              </a:tblGrid>
              <a:tr h="1232860">
                <a:tc>
                  <a:txBody>
                    <a:bodyPr/>
                    <a:lstStyle/>
                    <a:p>
                      <a:r>
                        <a:rPr lang="en-ZA" sz="4000" dirty="0"/>
                        <a:t>Feature</a:t>
                      </a:r>
                    </a:p>
                  </a:txBody>
                  <a:tcPr anchor="ctr"/>
                </a:tc>
                <a:tc>
                  <a:txBody>
                    <a:bodyPr/>
                    <a:lstStyle/>
                    <a:p>
                      <a:r>
                        <a:rPr lang="en-ZA" sz="4000"/>
                        <a:t>Low-Level Language</a:t>
                      </a:r>
                    </a:p>
                  </a:txBody>
                  <a:tcPr anchor="ctr"/>
                </a:tc>
                <a:tc>
                  <a:txBody>
                    <a:bodyPr/>
                    <a:lstStyle/>
                    <a:p>
                      <a:r>
                        <a:rPr lang="en-ZA" sz="4000"/>
                        <a:t>High-Level Language</a:t>
                      </a:r>
                    </a:p>
                  </a:txBody>
                  <a:tcPr anchor="ctr"/>
                </a:tc>
                <a:extLst>
                  <a:ext uri="{0D108BD9-81ED-4DB2-BD59-A6C34878D82A}">
                    <a16:rowId xmlns:a16="http://schemas.microsoft.com/office/drawing/2014/main" val="1584259298"/>
                  </a:ext>
                </a:extLst>
              </a:tr>
              <a:tr h="1361941">
                <a:tc>
                  <a:txBody>
                    <a:bodyPr/>
                    <a:lstStyle/>
                    <a:p>
                      <a:r>
                        <a:rPr lang="en-ZA" sz="4400" dirty="0"/>
                        <a:t>Abstraction Level</a:t>
                      </a:r>
                    </a:p>
                  </a:txBody>
                  <a:tcPr anchor="ctr"/>
                </a:tc>
                <a:tc>
                  <a:txBody>
                    <a:bodyPr/>
                    <a:lstStyle/>
                    <a:p>
                      <a:r>
                        <a:rPr lang="en-GB" sz="4400" dirty="0"/>
                        <a:t>Closer to machine language, less abstract</a:t>
                      </a:r>
                    </a:p>
                  </a:txBody>
                  <a:tcPr anchor="ctr"/>
                </a:tc>
                <a:tc>
                  <a:txBody>
                    <a:bodyPr/>
                    <a:lstStyle/>
                    <a:p>
                      <a:r>
                        <a:rPr lang="en-GB" sz="4400"/>
                        <a:t>More abstract, closer to human language</a:t>
                      </a:r>
                    </a:p>
                  </a:txBody>
                  <a:tcPr anchor="ctr"/>
                </a:tc>
                <a:extLst>
                  <a:ext uri="{0D108BD9-81ED-4DB2-BD59-A6C34878D82A}">
                    <a16:rowId xmlns:a16="http://schemas.microsoft.com/office/drawing/2014/main" val="1490165209"/>
                  </a:ext>
                </a:extLst>
              </a:tr>
              <a:tr h="1361941">
                <a:tc>
                  <a:txBody>
                    <a:bodyPr/>
                    <a:lstStyle/>
                    <a:p>
                      <a:r>
                        <a:rPr lang="en-ZA" sz="4400" dirty="0"/>
                        <a:t>Ease of Use</a:t>
                      </a:r>
                    </a:p>
                  </a:txBody>
                  <a:tcPr anchor="ctr"/>
                </a:tc>
                <a:tc>
                  <a:txBody>
                    <a:bodyPr/>
                    <a:lstStyle/>
                    <a:p>
                      <a:r>
                        <a:rPr lang="en-GB" sz="4400"/>
                        <a:t>Difficult to program, harder to read and write</a:t>
                      </a:r>
                    </a:p>
                  </a:txBody>
                  <a:tcPr anchor="ctr"/>
                </a:tc>
                <a:tc>
                  <a:txBody>
                    <a:bodyPr/>
                    <a:lstStyle/>
                    <a:p>
                      <a:r>
                        <a:rPr lang="en-GB" sz="4400"/>
                        <a:t>Easier to program, more readable and writable</a:t>
                      </a:r>
                    </a:p>
                  </a:txBody>
                  <a:tcPr anchor="ctr"/>
                </a:tc>
                <a:extLst>
                  <a:ext uri="{0D108BD9-81ED-4DB2-BD59-A6C34878D82A}">
                    <a16:rowId xmlns:a16="http://schemas.microsoft.com/office/drawing/2014/main" val="173321376"/>
                  </a:ext>
                </a:extLst>
              </a:tr>
              <a:tr h="1361941">
                <a:tc>
                  <a:txBody>
                    <a:bodyPr/>
                    <a:lstStyle/>
                    <a:p>
                      <a:r>
                        <a:rPr lang="en-ZA" sz="4400" dirty="0"/>
                        <a:t>Portability</a:t>
                      </a:r>
                    </a:p>
                  </a:txBody>
                  <a:tcPr anchor="ctr"/>
                </a:tc>
                <a:tc>
                  <a:txBody>
                    <a:bodyPr/>
                    <a:lstStyle/>
                    <a:p>
                      <a:r>
                        <a:rPr lang="en-GB" sz="4400" dirty="0"/>
                        <a:t>Specific to a particular type of computer</a:t>
                      </a:r>
                    </a:p>
                  </a:txBody>
                  <a:tcPr anchor="ctr"/>
                </a:tc>
                <a:tc>
                  <a:txBody>
                    <a:bodyPr/>
                    <a:lstStyle/>
                    <a:p>
                      <a:r>
                        <a:rPr lang="en-GB" sz="4400"/>
                        <a:t>Portable across different types of computers</a:t>
                      </a:r>
                    </a:p>
                  </a:txBody>
                  <a:tcPr anchor="ctr"/>
                </a:tc>
                <a:extLst>
                  <a:ext uri="{0D108BD9-81ED-4DB2-BD59-A6C34878D82A}">
                    <a16:rowId xmlns:a16="http://schemas.microsoft.com/office/drawing/2014/main" val="2836562784"/>
                  </a:ext>
                </a:extLst>
              </a:tr>
              <a:tr h="1361941">
                <a:tc>
                  <a:txBody>
                    <a:bodyPr/>
                    <a:lstStyle/>
                    <a:p>
                      <a:r>
                        <a:rPr lang="en-ZA" sz="4400"/>
                        <a:t>Performance</a:t>
                      </a:r>
                    </a:p>
                  </a:txBody>
                  <a:tcPr anchor="ctr"/>
                </a:tc>
                <a:tc>
                  <a:txBody>
                    <a:bodyPr/>
                    <a:lstStyle/>
                    <a:p>
                      <a:r>
                        <a:rPr lang="en-ZA" sz="4400" dirty="0"/>
                        <a:t>Generally faster execution</a:t>
                      </a:r>
                    </a:p>
                  </a:txBody>
                  <a:tcPr anchor="ctr"/>
                </a:tc>
                <a:tc>
                  <a:txBody>
                    <a:bodyPr/>
                    <a:lstStyle/>
                    <a:p>
                      <a:r>
                        <a:rPr lang="en-GB" sz="4400"/>
                        <a:t>Slower execution due to the need for translation</a:t>
                      </a:r>
                    </a:p>
                  </a:txBody>
                  <a:tcPr anchor="ctr"/>
                </a:tc>
                <a:extLst>
                  <a:ext uri="{0D108BD9-81ED-4DB2-BD59-A6C34878D82A}">
                    <a16:rowId xmlns:a16="http://schemas.microsoft.com/office/drawing/2014/main" val="2791727487"/>
                  </a:ext>
                </a:extLst>
              </a:tr>
              <a:tr h="1361941">
                <a:tc>
                  <a:txBody>
                    <a:bodyPr/>
                    <a:lstStyle/>
                    <a:p>
                      <a:r>
                        <a:rPr lang="en-ZA" sz="4400"/>
                        <a:t>Examples</a:t>
                      </a:r>
                    </a:p>
                  </a:txBody>
                  <a:tcPr anchor="ctr"/>
                </a:tc>
                <a:tc>
                  <a:txBody>
                    <a:bodyPr/>
                    <a:lstStyle/>
                    <a:p>
                      <a:r>
                        <a:rPr lang="en-ZA" sz="4400" dirty="0"/>
                        <a:t>Assembly language, Machine code</a:t>
                      </a:r>
                    </a:p>
                  </a:txBody>
                  <a:tcPr anchor="ctr"/>
                </a:tc>
                <a:tc>
                  <a:txBody>
                    <a:bodyPr/>
                    <a:lstStyle/>
                    <a:p>
                      <a:r>
                        <a:rPr lang="en-ZA" sz="4400" dirty="0"/>
                        <a:t>Java, Python, C++, etc.</a:t>
                      </a:r>
                    </a:p>
                  </a:txBody>
                  <a:tcPr anchor="ctr"/>
                </a:tc>
                <a:extLst>
                  <a:ext uri="{0D108BD9-81ED-4DB2-BD59-A6C34878D82A}">
                    <a16:rowId xmlns:a16="http://schemas.microsoft.com/office/drawing/2014/main" val="2601924116"/>
                  </a:ext>
                </a:extLst>
              </a:tr>
            </a:tbl>
          </a:graphicData>
        </a:graphic>
      </p:graphicFrame>
    </p:spTree>
    <p:extLst>
      <p:ext uri="{BB962C8B-B14F-4D97-AF65-F5344CB8AC3E}">
        <p14:creationId xmlns:p14="http://schemas.microsoft.com/office/powerpoint/2010/main" val="9084507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71376" y="3482106"/>
            <a:ext cx="21005800" cy="9485749"/>
          </a:xfrm>
        </p:spPr>
        <p:txBody>
          <a:bodyPr>
            <a:normAutofit/>
          </a:bodyPr>
          <a:lstStyle/>
          <a:p>
            <a:pPr rtl="0">
              <a:spcBef>
                <a:spcPts val="1200"/>
              </a:spcBef>
              <a:spcAft>
                <a:spcPts val="600"/>
              </a:spcAft>
            </a:pPr>
            <a:r>
              <a:rPr lang="en-ZA" sz="6000" b="1" dirty="0">
                <a:solidFill>
                  <a:srgbClr val="FF0000"/>
                </a:solidFill>
              </a:rPr>
              <a:t>Difference between Compiler and Interpreter:</a:t>
            </a: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graphicFrame>
        <p:nvGraphicFramePr>
          <p:cNvPr id="2" name="Table 1">
            <a:extLst>
              <a:ext uri="{FF2B5EF4-FFF2-40B4-BE49-F238E27FC236}">
                <a16:creationId xmlns:a16="http://schemas.microsoft.com/office/drawing/2014/main" id="{FCE0BE10-6923-C7EB-E505-E6B8D6742EE7}"/>
              </a:ext>
            </a:extLst>
          </p:cNvPr>
          <p:cNvGraphicFramePr>
            <a:graphicFrameLocks noGrp="1"/>
          </p:cNvGraphicFramePr>
          <p:nvPr>
            <p:extLst>
              <p:ext uri="{D42A27DB-BD31-4B8C-83A1-F6EECF244321}">
                <p14:modId xmlns:p14="http://schemas.microsoft.com/office/powerpoint/2010/main" val="1132641966"/>
              </p:ext>
            </p:extLst>
          </p:nvPr>
        </p:nvGraphicFramePr>
        <p:xfrm>
          <a:off x="1715048" y="4925292"/>
          <a:ext cx="20841249" cy="8595360"/>
        </p:xfrm>
        <a:graphic>
          <a:graphicData uri="http://schemas.openxmlformats.org/drawingml/2006/table">
            <a:tbl>
              <a:tblPr firstRow="1" bandRow="1">
                <a:tableStyleId>{3C2FFA5D-87B4-456A-9821-1D502468CF0F}</a:tableStyleId>
              </a:tblPr>
              <a:tblGrid>
                <a:gridCol w="6947083">
                  <a:extLst>
                    <a:ext uri="{9D8B030D-6E8A-4147-A177-3AD203B41FA5}">
                      <a16:colId xmlns:a16="http://schemas.microsoft.com/office/drawing/2014/main" val="754331986"/>
                    </a:ext>
                  </a:extLst>
                </a:gridCol>
                <a:gridCol w="6947083">
                  <a:extLst>
                    <a:ext uri="{9D8B030D-6E8A-4147-A177-3AD203B41FA5}">
                      <a16:colId xmlns:a16="http://schemas.microsoft.com/office/drawing/2014/main" val="2696105633"/>
                    </a:ext>
                  </a:extLst>
                </a:gridCol>
                <a:gridCol w="6947083">
                  <a:extLst>
                    <a:ext uri="{9D8B030D-6E8A-4147-A177-3AD203B41FA5}">
                      <a16:colId xmlns:a16="http://schemas.microsoft.com/office/drawing/2014/main" val="2638977571"/>
                    </a:ext>
                  </a:extLst>
                </a:gridCol>
              </a:tblGrid>
              <a:tr h="596924">
                <a:tc>
                  <a:txBody>
                    <a:bodyPr/>
                    <a:lstStyle/>
                    <a:p>
                      <a:r>
                        <a:rPr lang="en-ZA" sz="4400" dirty="0"/>
                        <a:t>Feature</a:t>
                      </a:r>
                    </a:p>
                  </a:txBody>
                  <a:tcPr anchor="ctr"/>
                </a:tc>
                <a:tc>
                  <a:txBody>
                    <a:bodyPr/>
                    <a:lstStyle/>
                    <a:p>
                      <a:r>
                        <a:rPr lang="en-ZA" sz="4400" dirty="0"/>
                        <a:t>Compiler</a:t>
                      </a:r>
                    </a:p>
                  </a:txBody>
                  <a:tcPr anchor="ctr"/>
                </a:tc>
                <a:tc>
                  <a:txBody>
                    <a:bodyPr/>
                    <a:lstStyle/>
                    <a:p>
                      <a:r>
                        <a:rPr lang="en-ZA" sz="4400" dirty="0"/>
                        <a:t>Interpreter</a:t>
                      </a:r>
                    </a:p>
                  </a:txBody>
                  <a:tcPr anchor="ctr"/>
                </a:tc>
                <a:extLst>
                  <a:ext uri="{0D108BD9-81ED-4DB2-BD59-A6C34878D82A}">
                    <a16:rowId xmlns:a16="http://schemas.microsoft.com/office/drawing/2014/main" val="1584259298"/>
                  </a:ext>
                </a:extLst>
              </a:tr>
              <a:tr h="1647512">
                <a:tc>
                  <a:txBody>
                    <a:bodyPr/>
                    <a:lstStyle/>
                    <a:p>
                      <a:r>
                        <a:rPr lang="en-ZA" sz="4400" dirty="0"/>
                        <a:t>Translation Method</a:t>
                      </a:r>
                    </a:p>
                  </a:txBody>
                  <a:tcPr anchor="ctr"/>
                </a:tc>
                <a:tc>
                  <a:txBody>
                    <a:bodyPr/>
                    <a:lstStyle/>
                    <a:p>
                      <a:r>
                        <a:rPr lang="en-GB" sz="4400" dirty="0"/>
                        <a:t>Translates the entire program</a:t>
                      </a:r>
                      <a:r>
                        <a:rPr lang="en-GB" sz="4400"/>
                        <a:t>/code before </a:t>
                      </a:r>
                      <a:r>
                        <a:rPr lang="en-GB" sz="4400" dirty="0"/>
                        <a:t>execution</a:t>
                      </a:r>
                      <a:endParaRPr lang="en-ZA" sz="4400" dirty="0"/>
                    </a:p>
                  </a:txBody>
                  <a:tcPr anchor="ctr"/>
                </a:tc>
                <a:tc>
                  <a:txBody>
                    <a:bodyPr/>
                    <a:lstStyle/>
                    <a:p>
                      <a:r>
                        <a:rPr lang="en-GB" sz="4400" dirty="0"/>
                        <a:t>Translates and executes the program line by line</a:t>
                      </a:r>
                      <a:endParaRPr lang="en-ZA" sz="4400" dirty="0"/>
                    </a:p>
                  </a:txBody>
                  <a:tcPr anchor="ctr"/>
                </a:tc>
                <a:extLst>
                  <a:ext uri="{0D108BD9-81ED-4DB2-BD59-A6C34878D82A}">
                    <a16:rowId xmlns:a16="http://schemas.microsoft.com/office/drawing/2014/main" val="1490165209"/>
                  </a:ext>
                </a:extLst>
              </a:tr>
              <a:tr h="1122218">
                <a:tc>
                  <a:txBody>
                    <a:bodyPr/>
                    <a:lstStyle/>
                    <a:p>
                      <a:r>
                        <a:rPr lang="en-ZA" sz="4400" dirty="0"/>
                        <a:t>Execution Speed</a:t>
                      </a:r>
                    </a:p>
                  </a:txBody>
                  <a:tcPr anchor="ctr"/>
                </a:tc>
                <a:tc>
                  <a:txBody>
                    <a:bodyPr/>
                    <a:lstStyle/>
                    <a:p>
                      <a:r>
                        <a:rPr lang="en-GB" sz="4400" dirty="0"/>
                        <a:t>Generally faster execution after compilation</a:t>
                      </a:r>
                    </a:p>
                  </a:txBody>
                  <a:tcPr anchor="ctr"/>
                </a:tc>
                <a:tc>
                  <a:txBody>
                    <a:bodyPr/>
                    <a:lstStyle/>
                    <a:p>
                      <a:r>
                        <a:rPr lang="en-GB" sz="4400"/>
                        <a:t>Slower execution as translation happens during runtime</a:t>
                      </a:r>
                    </a:p>
                  </a:txBody>
                  <a:tcPr anchor="ctr"/>
                </a:tc>
                <a:extLst>
                  <a:ext uri="{0D108BD9-81ED-4DB2-BD59-A6C34878D82A}">
                    <a16:rowId xmlns:a16="http://schemas.microsoft.com/office/drawing/2014/main" val="173321376"/>
                  </a:ext>
                </a:extLst>
              </a:tr>
              <a:tr h="1122218">
                <a:tc>
                  <a:txBody>
                    <a:bodyPr/>
                    <a:lstStyle/>
                    <a:p>
                      <a:r>
                        <a:rPr lang="en-ZA" sz="4400" dirty="0"/>
                        <a:t>Error Detection</a:t>
                      </a:r>
                    </a:p>
                  </a:txBody>
                  <a:tcPr anchor="ctr"/>
                </a:tc>
                <a:tc>
                  <a:txBody>
                    <a:bodyPr/>
                    <a:lstStyle/>
                    <a:p>
                      <a:r>
                        <a:rPr lang="en-GB" sz="4400" dirty="0"/>
                        <a:t>Errors are detected before execution</a:t>
                      </a:r>
                    </a:p>
                  </a:txBody>
                  <a:tcPr anchor="ctr"/>
                </a:tc>
                <a:tc>
                  <a:txBody>
                    <a:bodyPr/>
                    <a:lstStyle/>
                    <a:p>
                      <a:r>
                        <a:rPr lang="en-GB" sz="4400"/>
                        <a:t>Errors are detected during execution</a:t>
                      </a:r>
                    </a:p>
                  </a:txBody>
                  <a:tcPr anchor="ctr"/>
                </a:tc>
                <a:extLst>
                  <a:ext uri="{0D108BD9-81ED-4DB2-BD59-A6C34878D82A}">
                    <a16:rowId xmlns:a16="http://schemas.microsoft.com/office/drawing/2014/main" val="2836562784"/>
                  </a:ext>
                </a:extLst>
              </a:tr>
              <a:tr h="1647512">
                <a:tc>
                  <a:txBody>
                    <a:bodyPr/>
                    <a:lstStyle/>
                    <a:p>
                      <a:r>
                        <a:rPr lang="en-ZA" sz="4400"/>
                        <a:t>Usage</a:t>
                      </a:r>
                    </a:p>
                  </a:txBody>
                  <a:tcPr anchor="ctr"/>
                </a:tc>
                <a:tc>
                  <a:txBody>
                    <a:bodyPr/>
                    <a:lstStyle/>
                    <a:p>
                      <a:r>
                        <a:rPr lang="en-GB" sz="4400" dirty="0"/>
                        <a:t>Suitable for applications requiring high performance</a:t>
                      </a:r>
                    </a:p>
                  </a:txBody>
                  <a:tcPr anchor="ctr"/>
                </a:tc>
                <a:tc>
                  <a:txBody>
                    <a:bodyPr/>
                    <a:lstStyle/>
                    <a:p>
                      <a:r>
                        <a:rPr lang="en-GB" sz="4400" dirty="0"/>
                        <a:t>Suitable for scripting and situations where immediate execution is needed</a:t>
                      </a:r>
                    </a:p>
                  </a:txBody>
                  <a:tcPr anchor="ctr"/>
                </a:tc>
                <a:extLst>
                  <a:ext uri="{0D108BD9-81ED-4DB2-BD59-A6C34878D82A}">
                    <a16:rowId xmlns:a16="http://schemas.microsoft.com/office/drawing/2014/main" val="2791727487"/>
                  </a:ext>
                </a:extLst>
              </a:tr>
              <a:tr h="596924">
                <a:tc>
                  <a:txBody>
                    <a:bodyPr/>
                    <a:lstStyle/>
                    <a:p>
                      <a:r>
                        <a:rPr lang="en-ZA" sz="4400" dirty="0"/>
                        <a:t>Examples</a:t>
                      </a:r>
                    </a:p>
                  </a:txBody>
                  <a:tcPr anchor="ctr"/>
                </a:tc>
                <a:tc>
                  <a:txBody>
                    <a:bodyPr/>
                    <a:lstStyle/>
                    <a:p>
                      <a:r>
                        <a:rPr lang="en-ZA" sz="4400" dirty="0"/>
                        <a:t>C, C++, Rust</a:t>
                      </a:r>
                      <a:endParaRPr lang="en-GB" sz="4400" dirty="0"/>
                    </a:p>
                  </a:txBody>
                  <a:tcPr anchor="ctr"/>
                </a:tc>
                <a:tc>
                  <a:txBody>
                    <a:bodyPr/>
                    <a:lstStyle/>
                    <a:p>
                      <a:r>
                        <a:rPr lang="en-ZA" sz="4400" dirty="0"/>
                        <a:t>Python, Ruby, JavaScript</a:t>
                      </a:r>
                      <a:endParaRPr lang="en-GB" sz="4400" dirty="0"/>
                    </a:p>
                  </a:txBody>
                  <a:tcPr anchor="ctr"/>
                </a:tc>
                <a:extLst>
                  <a:ext uri="{0D108BD9-81ED-4DB2-BD59-A6C34878D82A}">
                    <a16:rowId xmlns:a16="http://schemas.microsoft.com/office/drawing/2014/main" val="2601924116"/>
                  </a:ext>
                </a:extLst>
              </a:tr>
            </a:tbl>
          </a:graphicData>
        </a:graphic>
      </p:graphicFrame>
    </p:spTree>
    <p:extLst>
      <p:ext uri="{BB962C8B-B14F-4D97-AF65-F5344CB8AC3E}">
        <p14:creationId xmlns:p14="http://schemas.microsoft.com/office/powerpoint/2010/main" val="2533258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FBEBC-0963-1183-453E-A5F14EC7387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78D6458-2BC6-B423-FAA2-869E325C3B56}"/>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0AD0A54D-DED9-674D-9179-435BEF698F36}"/>
              </a:ext>
            </a:extLst>
          </p:cNvPr>
          <p:cNvSpPr>
            <a:spLocks noGrp="1"/>
          </p:cNvSpPr>
          <p:nvPr>
            <p:ph type="body" sz="quarter" idx="11"/>
          </p:nvPr>
        </p:nvSpPr>
        <p:spPr>
          <a:xfrm>
            <a:off x="1771376" y="3482106"/>
            <a:ext cx="21005800" cy="9485749"/>
          </a:xfrm>
        </p:spPr>
        <p:txBody>
          <a:bodyPr>
            <a:normAutofit/>
          </a:bodyPr>
          <a:lstStyle/>
          <a:p>
            <a:r>
              <a:rPr lang="en-US" sz="5400" dirty="0"/>
              <a:t>Why </a:t>
            </a:r>
            <a:r>
              <a:rPr lang="en-US" sz="5400" dirty="0">
                <a:solidFill>
                  <a:srgbClr val="FF0000"/>
                </a:solidFill>
              </a:rPr>
              <a:t>Java</a:t>
            </a:r>
            <a:r>
              <a:rPr lang="en-US" sz="5400" dirty="0"/>
              <a:t> is Important </a:t>
            </a:r>
            <a:endParaRPr lang="en-GB" sz="5400" b="1" dirty="0">
              <a:solidFill>
                <a:srgbClr val="333333"/>
              </a:solidFill>
              <a:latin typeface="adobe-clean"/>
            </a:endParaRPr>
          </a:p>
          <a:p>
            <a:r>
              <a:rPr lang="en-US" dirty="0">
                <a:solidFill>
                  <a:srgbClr val="FF0000"/>
                </a:solidFill>
              </a:rPr>
              <a:t>Two reasons </a:t>
            </a:r>
            <a:r>
              <a:rPr lang="en-US" dirty="0"/>
              <a:t>:</a:t>
            </a:r>
          </a:p>
          <a:p>
            <a:pPr lvl="1" algn="just"/>
            <a:r>
              <a:rPr lang="en-US" dirty="0"/>
              <a:t>Trouble with </a:t>
            </a:r>
            <a:r>
              <a:rPr lang="en-US" dirty="0">
                <a:solidFill>
                  <a:srgbClr val="FF0000"/>
                </a:solidFill>
              </a:rPr>
              <a:t>C/C++ </a:t>
            </a:r>
            <a:r>
              <a:rPr lang="en-US" dirty="0"/>
              <a:t>language is that they are not portable and are not platform independent languages.</a:t>
            </a:r>
          </a:p>
          <a:p>
            <a:pPr lvl="1" algn="just"/>
            <a:r>
              <a:rPr lang="en-US" dirty="0"/>
              <a:t>Emergence of World Wide Web, which demanded portable programs</a:t>
            </a:r>
          </a:p>
          <a:p>
            <a:pPr algn="just"/>
            <a:r>
              <a:rPr lang="en-US" dirty="0">
                <a:solidFill>
                  <a:srgbClr val="FF0000"/>
                </a:solidFill>
              </a:rPr>
              <a:t>Portability</a:t>
            </a:r>
            <a:r>
              <a:rPr lang="en-US" dirty="0"/>
              <a:t> and </a:t>
            </a:r>
            <a:r>
              <a:rPr lang="en-US" dirty="0">
                <a:solidFill>
                  <a:srgbClr val="FF0000"/>
                </a:solidFill>
              </a:rPr>
              <a:t>security</a:t>
            </a:r>
            <a:r>
              <a:rPr lang="en-US" dirty="0"/>
              <a:t> necessitated the invention of Java</a:t>
            </a:r>
          </a:p>
          <a:p>
            <a:pPr rtl="0">
              <a:spcBef>
                <a:spcPts val="1200"/>
              </a:spcBef>
              <a:spcAft>
                <a:spcPts val="600"/>
              </a:spcAft>
            </a:pPr>
            <a:endParaRPr lang="en-GB" b="0" i="0" dirty="0">
              <a:solidFill>
                <a:srgbClr val="333333"/>
              </a:solidFill>
              <a:effectLst/>
              <a:latin typeface="Helvetica Neue"/>
            </a:endParaRP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88EC8461-9760-A9FD-F4F1-CE7F7937AE63}"/>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a:extLst>
              <a:ext uri="{FF2B5EF4-FFF2-40B4-BE49-F238E27FC236}">
                <a16:creationId xmlns:a16="http://schemas.microsoft.com/office/drawing/2014/main" id="{E7013F89-E3E6-F872-8AFB-C41A9614694C}"/>
              </a:ext>
            </a:extLst>
          </p:cNvPr>
          <p:cNvGrpSpPr/>
          <p:nvPr/>
        </p:nvGrpSpPr>
        <p:grpSpPr>
          <a:xfrm>
            <a:off x="1715048" y="2590801"/>
            <a:ext cx="20979852" cy="177796"/>
            <a:chOff x="850901" y="1298577"/>
            <a:chExt cx="10502899" cy="76199"/>
          </a:xfrm>
        </p:grpSpPr>
        <p:sp>
          <p:nvSpPr>
            <p:cNvPr id="8" name="Rectangle 7">
              <a:extLst>
                <a:ext uri="{FF2B5EF4-FFF2-40B4-BE49-F238E27FC236}">
                  <a16:creationId xmlns:a16="http://schemas.microsoft.com/office/drawing/2014/main" id="{0AD6388E-9054-4F84-4C28-E28E3ED1E2B8}"/>
                </a:ext>
              </a:extLst>
            </p:cNvPr>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a:extLst>
                <a:ext uri="{FF2B5EF4-FFF2-40B4-BE49-F238E27FC236}">
                  <a16:creationId xmlns:a16="http://schemas.microsoft.com/office/drawing/2014/main" id="{A394F956-D154-E317-08FA-35E9FA27C2D4}"/>
                </a:ext>
              </a:extLst>
            </p:cNvPr>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a:extLst>
                <a:ext uri="{FF2B5EF4-FFF2-40B4-BE49-F238E27FC236}">
                  <a16:creationId xmlns:a16="http://schemas.microsoft.com/office/drawing/2014/main" id="{40F6FD00-869E-1A41-7B4C-28C5A1DA70B8}"/>
                </a:ext>
              </a:extLst>
            </p:cNvPr>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a:extLst>
                <a:ext uri="{FF2B5EF4-FFF2-40B4-BE49-F238E27FC236}">
                  <a16:creationId xmlns:a16="http://schemas.microsoft.com/office/drawing/2014/main" id="{21C2C240-EDE8-2262-08AF-BBA574CFA176}"/>
                </a:ext>
              </a:extLst>
            </p:cNvPr>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a:extLst>
                <a:ext uri="{FF2B5EF4-FFF2-40B4-BE49-F238E27FC236}">
                  <a16:creationId xmlns:a16="http://schemas.microsoft.com/office/drawing/2014/main" id="{0B69E341-6190-FA0F-325E-2CB8AF57DC3E}"/>
                </a:ext>
              </a:extLst>
            </p:cNvPr>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a:extLst>
                <a:ext uri="{FF2B5EF4-FFF2-40B4-BE49-F238E27FC236}">
                  <a16:creationId xmlns:a16="http://schemas.microsoft.com/office/drawing/2014/main" id="{85619BEB-64A2-6DA8-0160-90B645EBDB3A}"/>
                </a:ext>
              </a:extLst>
            </p:cNvPr>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a:extLst>
                <a:ext uri="{FF2B5EF4-FFF2-40B4-BE49-F238E27FC236}">
                  <a16:creationId xmlns:a16="http://schemas.microsoft.com/office/drawing/2014/main" id="{94682069-B148-138B-DA00-89C4F654922E}"/>
                </a:ext>
              </a:extLst>
            </p:cNvPr>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a:extLst>
                <a:ext uri="{FF2B5EF4-FFF2-40B4-BE49-F238E27FC236}">
                  <a16:creationId xmlns:a16="http://schemas.microsoft.com/office/drawing/2014/main" id="{993A18D5-6C3A-90A7-70F1-81456A1D6101}"/>
                </a:ext>
              </a:extLst>
            </p:cNvPr>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a:extLst>
                <a:ext uri="{FF2B5EF4-FFF2-40B4-BE49-F238E27FC236}">
                  <a16:creationId xmlns:a16="http://schemas.microsoft.com/office/drawing/2014/main" id="{DDF85D66-F643-DC65-8EE7-E0D05F055D32}"/>
                </a:ext>
              </a:extLst>
            </p:cNvPr>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a:extLst>
                <a:ext uri="{FF2B5EF4-FFF2-40B4-BE49-F238E27FC236}">
                  <a16:creationId xmlns:a16="http://schemas.microsoft.com/office/drawing/2014/main" id="{53AFB652-42CD-D65C-CF62-8E6638167C0F}"/>
                </a:ext>
              </a:extLst>
            </p:cNvPr>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6591621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27A4E-A086-A216-E72C-F84CFFE63D7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6DF60AA-5DEF-59DC-DBF2-9B77A5CFF9E4}"/>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7" name="Title 1">
            <a:extLst>
              <a:ext uri="{FF2B5EF4-FFF2-40B4-BE49-F238E27FC236}">
                <a16:creationId xmlns:a16="http://schemas.microsoft.com/office/drawing/2014/main" id="{00E7CD5B-9F98-19E8-FC91-9DB94D860DEF}"/>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a:extLst>
              <a:ext uri="{FF2B5EF4-FFF2-40B4-BE49-F238E27FC236}">
                <a16:creationId xmlns:a16="http://schemas.microsoft.com/office/drawing/2014/main" id="{18BE81A5-6028-291A-C464-20A06F8CE2D6}"/>
              </a:ext>
            </a:extLst>
          </p:cNvPr>
          <p:cNvGrpSpPr/>
          <p:nvPr/>
        </p:nvGrpSpPr>
        <p:grpSpPr>
          <a:xfrm>
            <a:off x="1715048" y="2590801"/>
            <a:ext cx="20979852" cy="177796"/>
            <a:chOff x="850901" y="1298577"/>
            <a:chExt cx="10502899" cy="76199"/>
          </a:xfrm>
        </p:grpSpPr>
        <p:sp>
          <p:nvSpPr>
            <p:cNvPr id="8" name="Rectangle 7">
              <a:extLst>
                <a:ext uri="{FF2B5EF4-FFF2-40B4-BE49-F238E27FC236}">
                  <a16:creationId xmlns:a16="http://schemas.microsoft.com/office/drawing/2014/main" id="{3636F7A6-3C83-EAFD-8AE4-803D7600622D}"/>
                </a:ext>
              </a:extLst>
            </p:cNvPr>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a:extLst>
                <a:ext uri="{FF2B5EF4-FFF2-40B4-BE49-F238E27FC236}">
                  <a16:creationId xmlns:a16="http://schemas.microsoft.com/office/drawing/2014/main" id="{7E8C87E3-1818-70BE-81BF-D8301870B2A7}"/>
                </a:ext>
              </a:extLst>
            </p:cNvPr>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a:extLst>
                <a:ext uri="{FF2B5EF4-FFF2-40B4-BE49-F238E27FC236}">
                  <a16:creationId xmlns:a16="http://schemas.microsoft.com/office/drawing/2014/main" id="{5CE8C86C-4F0F-CB65-8F0B-B46885B37E04}"/>
                </a:ext>
              </a:extLst>
            </p:cNvPr>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a:extLst>
                <a:ext uri="{FF2B5EF4-FFF2-40B4-BE49-F238E27FC236}">
                  <a16:creationId xmlns:a16="http://schemas.microsoft.com/office/drawing/2014/main" id="{95849304-7417-1A9E-BA5F-4FA7EDA6A943}"/>
                </a:ext>
              </a:extLst>
            </p:cNvPr>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a:extLst>
                <a:ext uri="{FF2B5EF4-FFF2-40B4-BE49-F238E27FC236}">
                  <a16:creationId xmlns:a16="http://schemas.microsoft.com/office/drawing/2014/main" id="{3476CB92-C3D6-028D-27D0-7BDC7357C695}"/>
                </a:ext>
              </a:extLst>
            </p:cNvPr>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a:extLst>
                <a:ext uri="{FF2B5EF4-FFF2-40B4-BE49-F238E27FC236}">
                  <a16:creationId xmlns:a16="http://schemas.microsoft.com/office/drawing/2014/main" id="{CE03237A-9056-081B-B5AE-E0930AB217E0}"/>
                </a:ext>
              </a:extLst>
            </p:cNvPr>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a:extLst>
                <a:ext uri="{FF2B5EF4-FFF2-40B4-BE49-F238E27FC236}">
                  <a16:creationId xmlns:a16="http://schemas.microsoft.com/office/drawing/2014/main" id="{604F1332-37CD-ACE2-AE1A-039A06130364}"/>
                </a:ext>
              </a:extLst>
            </p:cNvPr>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dirty="0">
                  <a:solidFill>
                    <a:srgbClr val="53575B"/>
                  </a:solidFill>
                </a:rPr>
                <a:t> </a:t>
              </a:r>
            </a:p>
          </p:txBody>
        </p:sp>
        <p:sp>
          <p:nvSpPr>
            <p:cNvPr id="15" name="Rectangle 14">
              <a:extLst>
                <a:ext uri="{FF2B5EF4-FFF2-40B4-BE49-F238E27FC236}">
                  <a16:creationId xmlns:a16="http://schemas.microsoft.com/office/drawing/2014/main" id="{1FE78BDB-1849-4701-7641-92CDA468218D}"/>
                </a:ext>
              </a:extLst>
            </p:cNvPr>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a:extLst>
                <a:ext uri="{FF2B5EF4-FFF2-40B4-BE49-F238E27FC236}">
                  <a16:creationId xmlns:a16="http://schemas.microsoft.com/office/drawing/2014/main" id="{4C4F02E8-4644-596F-45AD-D81E413D3937}"/>
                </a:ext>
              </a:extLst>
            </p:cNvPr>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a:extLst>
                <a:ext uri="{FF2B5EF4-FFF2-40B4-BE49-F238E27FC236}">
                  <a16:creationId xmlns:a16="http://schemas.microsoft.com/office/drawing/2014/main" id="{675C1F36-1913-CFBA-AA17-F71385332E58}"/>
                </a:ext>
              </a:extLst>
            </p:cNvPr>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
        <p:nvSpPr>
          <p:cNvPr id="21" name="TextBox 20">
            <a:extLst>
              <a:ext uri="{FF2B5EF4-FFF2-40B4-BE49-F238E27FC236}">
                <a16:creationId xmlns:a16="http://schemas.microsoft.com/office/drawing/2014/main" id="{F8983D75-D77B-EE4D-686A-A9C42A15D798}"/>
              </a:ext>
            </a:extLst>
          </p:cNvPr>
          <p:cNvSpPr txBox="1"/>
          <p:nvPr/>
        </p:nvSpPr>
        <p:spPr>
          <a:xfrm>
            <a:off x="12735732" y="3420214"/>
            <a:ext cx="7847230" cy="100642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ZA" sz="3600" b="0" dirty="0"/>
              <a:t>Java SE 8 (March 18, 2014)</a:t>
            </a:r>
            <a:br>
              <a:rPr lang="en-ZA" sz="3600" b="0" dirty="0"/>
            </a:br>
            <a:r>
              <a:rPr lang="en-ZA" sz="3600" b="0" dirty="0"/>
              <a:t>Java SE 9 (September 21, 2017)</a:t>
            </a:r>
            <a:br>
              <a:rPr lang="en-ZA" sz="3600" b="0" dirty="0"/>
            </a:br>
            <a:r>
              <a:rPr lang="en-ZA" sz="3600" b="0" dirty="0"/>
              <a:t>Java SE 10 (March 20, 2018)</a:t>
            </a:r>
            <a:endParaRPr lang="en-US" sz="3600" b="0" dirty="0"/>
          </a:p>
          <a:p>
            <a:pPr algn="l"/>
            <a:r>
              <a:rPr lang="en-ZA" sz="3600" b="0" dirty="0"/>
              <a:t>Java SE 11 (September 25, 2018)</a:t>
            </a:r>
            <a:br>
              <a:rPr lang="en-ZA" sz="3600" b="0" dirty="0"/>
            </a:br>
            <a:r>
              <a:rPr lang="en-ZA" sz="3600" b="0" dirty="0"/>
              <a:t>Java SE 12 (March 19, 2019)</a:t>
            </a:r>
            <a:br>
              <a:rPr lang="en-ZA" sz="3600" b="0" dirty="0"/>
            </a:br>
            <a:r>
              <a:rPr lang="en-ZA" sz="3600" b="0" dirty="0"/>
              <a:t>Java SE 13 (September 17, 2019)</a:t>
            </a:r>
            <a:br>
              <a:rPr lang="en-ZA" sz="3600" b="0" dirty="0"/>
            </a:br>
            <a:r>
              <a:rPr lang="en-ZA" sz="3600" b="0" dirty="0"/>
              <a:t>Java SE 14 (March 17, 2020)</a:t>
            </a:r>
            <a:br>
              <a:rPr lang="en-ZA" sz="3600" b="0" dirty="0"/>
            </a:br>
            <a:r>
              <a:rPr lang="en-ZA" sz="3600" b="0" dirty="0"/>
              <a:t>Java SE 15 (September 15, 2020)</a:t>
            </a:r>
            <a:br>
              <a:rPr lang="en-ZA" sz="3600" b="0" dirty="0"/>
            </a:br>
            <a:r>
              <a:rPr lang="en-ZA" sz="3600" b="0" dirty="0"/>
              <a:t>Java SE 16 (March 16, 2021)</a:t>
            </a:r>
            <a:br>
              <a:rPr lang="en-ZA" sz="3600" b="0" dirty="0"/>
            </a:br>
            <a:r>
              <a:rPr lang="en-ZA" sz="3600" b="0" dirty="0"/>
              <a:t>Java SE 17 (September 14, 2021)</a:t>
            </a:r>
            <a:br>
              <a:rPr lang="en-ZA" sz="3600" b="0" dirty="0"/>
            </a:br>
            <a:r>
              <a:rPr lang="en-ZA" sz="3600" b="0" dirty="0"/>
              <a:t>Java SE 18 (March 22, 2022)</a:t>
            </a:r>
            <a:br>
              <a:rPr lang="en-ZA" sz="3600" b="0" dirty="0"/>
            </a:br>
            <a:r>
              <a:rPr lang="en-ZA" sz="3600" b="0" dirty="0"/>
              <a:t>Java SE 19 (September 20, 2022)</a:t>
            </a:r>
            <a:br>
              <a:rPr lang="en-ZA" sz="3600" b="0" dirty="0"/>
            </a:br>
            <a:r>
              <a:rPr lang="en-ZA" sz="3600" b="0" dirty="0"/>
              <a:t>Java SE 20 (March 21, 2023)</a:t>
            </a:r>
            <a:br>
              <a:rPr lang="en-ZA" sz="3600" b="0" dirty="0"/>
            </a:br>
            <a:r>
              <a:rPr lang="en-ZA" sz="3600" b="0" dirty="0"/>
              <a:t>Java SE 21 (September 19, 2023</a:t>
            </a:r>
            <a:r>
              <a:rPr lang="en-ZA" sz="3600" dirty="0"/>
              <a:t>)</a:t>
            </a:r>
          </a:p>
          <a:p>
            <a:pPr algn="l"/>
            <a:r>
              <a:rPr lang="pt-BR" sz="3600" b="0" dirty="0"/>
              <a:t>Java SE 22 (March 19, 2024)</a:t>
            </a:r>
          </a:p>
          <a:p>
            <a:pPr algn="l"/>
            <a:r>
              <a:rPr lang="pt-BR" sz="3600" b="0" dirty="0"/>
              <a:t>Java SE 23 (September 17, 2024)</a:t>
            </a:r>
          </a:p>
          <a:p>
            <a:pPr algn="l"/>
            <a:r>
              <a:rPr lang="pt-BR" sz="3600" b="0" dirty="0"/>
              <a:t>Java SE 24 (March 18, 2025)</a:t>
            </a:r>
          </a:p>
          <a:p>
            <a:pPr algn="l"/>
            <a:endParaRPr lang="en-US" sz="3600" b="0" dirty="0">
              <a:solidFill>
                <a:srgbClr val="FF0000"/>
              </a:solidFill>
            </a:endParaRPr>
          </a:p>
        </p:txBody>
      </p:sp>
      <p:sp>
        <p:nvSpPr>
          <p:cNvPr id="27" name="TextBox 26">
            <a:extLst>
              <a:ext uri="{FF2B5EF4-FFF2-40B4-BE49-F238E27FC236}">
                <a16:creationId xmlns:a16="http://schemas.microsoft.com/office/drawing/2014/main" id="{2B728024-C97F-4D2E-9554-9BAD3A65C3CB}"/>
              </a:ext>
            </a:extLst>
          </p:cNvPr>
          <p:cNvSpPr txBox="1"/>
          <p:nvPr/>
        </p:nvSpPr>
        <p:spPr>
          <a:xfrm>
            <a:off x="1980473" y="3420214"/>
            <a:ext cx="7245169" cy="84023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3600" dirty="0">
                <a:solidFill>
                  <a:srgbClr val="FF0000"/>
                </a:solidFill>
              </a:rPr>
              <a:t>History</a:t>
            </a:r>
          </a:p>
          <a:p>
            <a:pPr algn="l"/>
            <a:r>
              <a:rPr lang="en-US" sz="3600" b="0" dirty="0">
                <a:solidFill>
                  <a:srgbClr val="FF0000"/>
                </a:solidFill>
              </a:rPr>
              <a:t>James Gosling </a:t>
            </a:r>
            <a:r>
              <a:rPr lang="en-US" sz="3600" b="0" dirty="0"/>
              <a:t>- Sun Microsystems</a:t>
            </a:r>
          </a:p>
          <a:p>
            <a:pPr algn="l"/>
            <a:r>
              <a:rPr lang="en-US" sz="3600" b="0" dirty="0">
                <a:solidFill>
                  <a:srgbClr val="FF0000"/>
                </a:solidFill>
              </a:rPr>
              <a:t>Co founder </a:t>
            </a:r>
            <a:r>
              <a:rPr lang="en-US" sz="3600" b="0" dirty="0"/>
              <a:t>– Vinod Khosla</a:t>
            </a:r>
          </a:p>
          <a:p>
            <a:pPr algn="l"/>
            <a:r>
              <a:rPr lang="en-US" sz="3600" b="0" dirty="0"/>
              <a:t>Oak - Java, May 20, 1995, Sun World</a:t>
            </a:r>
          </a:p>
          <a:p>
            <a:pPr algn="l"/>
            <a:r>
              <a:rPr lang="en-US" sz="3600" b="0" dirty="0"/>
              <a:t>JDK Evolutions</a:t>
            </a:r>
          </a:p>
          <a:p>
            <a:pPr algn="l"/>
            <a:r>
              <a:rPr lang="en-US" sz="3600" b="0" dirty="0"/>
              <a:t>JDK 1.0 (January 23, 1996)</a:t>
            </a:r>
          </a:p>
          <a:p>
            <a:pPr algn="l"/>
            <a:r>
              <a:rPr lang="en-US" sz="3600" b="0" dirty="0"/>
              <a:t>JDK 1.1 (February 19, 1997)</a:t>
            </a:r>
          </a:p>
          <a:p>
            <a:pPr algn="l"/>
            <a:r>
              <a:rPr lang="en-US" sz="3600" b="0" dirty="0"/>
              <a:t>J2SE 1.2 (December 8, 1998)</a:t>
            </a:r>
          </a:p>
          <a:p>
            <a:pPr algn="l"/>
            <a:r>
              <a:rPr lang="en-US" sz="3600" b="0" dirty="0"/>
              <a:t>J2SE 1.3 (May 8, 2000)</a:t>
            </a:r>
          </a:p>
          <a:p>
            <a:pPr algn="l"/>
            <a:r>
              <a:rPr lang="en-US" sz="3600" b="0" dirty="0"/>
              <a:t>J2SE 1.4 (February 6, 2002)</a:t>
            </a:r>
          </a:p>
          <a:p>
            <a:pPr algn="l"/>
            <a:r>
              <a:rPr lang="en-US" sz="3600" b="0" dirty="0"/>
              <a:t>J2SE 5.0 (September 30, 2004)</a:t>
            </a:r>
          </a:p>
          <a:p>
            <a:pPr algn="l"/>
            <a:r>
              <a:rPr lang="en-US" sz="3600" b="0" dirty="0"/>
              <a:t>Java SE 6 (December 11, 2006)</a:t>
            </a:r>
          </a:p>
          <a:p>
            <a:pPr algn="l"/>
            <a:r>
              <a:rPr lang="en-US" sz="3600" b="0" dirty="0"/>
              <a:t>Java SE 7 (July 28, 2011)</a:t>
            </a:r>
          </a:p>
        </p:txBody>
      </p:sp>
    </p:spTree>
    <p:extLst>
      <p:ext uri="{BB962C8B-B14F-4D97-AF65-F5344CB8AC3E}">
        <p14:creationId xmlns:p14="http://schemas.microsoft.com/office/powerpoint/2010/main" val="24452383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52F99-96BF-0D37-659E-15181DA218CD}"/>
              </a:ext>
            </a:extLst>
          </p:cNvPr>
          <p:cNvSpPr>
            <a:spLocks noGrp="1"/>
          </p:cNvSpPr>
          <p:nvPr>
            <p:ph type="title"/>
          </p:nvPr>
        </p:nvSpPr>
        <p:spPr/>
        <p:txBody>
          <a:bodyPr/>
          <a:lstStyle/>
          <a:p>
            <a:r>
              <a:rPr lang="en-GB" dirty="0">
                <a:solidFill>
                  <a:schemeClr val="tx1"/>
                </a:solidFill>
              </a:rPr>
              <a:t>Introduction to java</a:t>
            </a:r>
            <a:endParaRPr lang="en-ZA" dirty="0"/>
          </a:p>
        </p:txBody>
      </p:sp>
      <p:sp>
        <p:nvSpPr>
          <p:cNvPr id="3" name="Text Placeholder 2">
            <a:extLst>
              <a:ext uri="{FF2B5EF4-FFF2-40B4-BE49-F238E27FC236}">
                <a16:creationId xmlns:a16="http://schemas.microsoft.com/office/drawing/2014/main" id="{9FE88563-C864-B032-A6A9-D53B575AD7B3}"/>
              </a:ext>
            </a:extLst>
          </p:cNvPr>
          <p:cNvSpPr>
            <a:spLocks noGrp="1"/>
          </p:cNvSpPr>
          <p:nvPr>
            <p:ph type="body" sz="quarter" idx="11"/>
          </p:nvPr>
        </p:nvSpPr>
        <p:spPr/>
        <p:txBody>
          <a:bodyPr/>
          <a:lstStyle/>
          <a:p>
            <a:r>
              <a:rPr lang="en-GB" b="1" dirty="0">
                <a:solidFill>
                  <a:srgbClr val="FF0000"/>
                </a:solidFill>
              </a:rPr>
              <a:t>Great news</a:t>
            </a:r>
          </a:p>
          <a:p>
            <a:r>
              <a:rPr lang="en-GB" dirty="0">
                <a:solidFill>
                  <a:schemeClr val="tx1"/>
                </a:solidFill>
              </a:rPr>
              <a:t>The </a:t>
            </a:r>
            <a:r>
              <a:rPr lang="en-GB" b="1" dirty="0">
                <a:solidFill>
                  <a:srgbClr val="FF0000"/>
                </a:solidFill>
              </a:rPr>
              <a:t>latest version of Java</a:t>
            </a:r>
            <a:r>
              <a:rPr lang="en-GB" dirty="0">
                <a:solidFill>
                  <a:srgbClr val="FF0000"/>
                </a:solidFill>
              </a:rPr>
              <a:t> </a:t>
            </a:r>
            <a:r>
              <a:rPr lang="en-GB" dirty="0">
                <a:solidFill>
                  <a:schemeClr val="tx1"/>
                </a:solidFill>
              </a:rPr>
              <a:t>(as of mid‑2025) is </a:t>
            </a:r>
            <a:r>
              <a:rPr lang="en-GB" b="1" dirty="0">
                <a:solidFill>
                  <a:srgbClr val="FF0000"/>
                </a:solidFill>
              </a:rPr>
              <a:t>Java SE 24</a:t>
            </a:r>
            <a:r>
              <a:rPr lang="en-GB" dirty="0">
                <a:solidFill>
                  <a:schemeClr val="tx1"/>
                </a:solidFill>
              </a:rPr>
              <a:t>, released on </a:t>
            </a:r>
            <a:r>
              <a:rPr lang="en-GB" b="1" dirty="0">
                <a:solidFill>
                  <a:srgbClr val="FF0000"/>
                </a:solidFill>
              </a:rPr>
              <a:t>March 18, 2025</a:t>
            </a:r>
            <a:r>
              <a:rPr lang="en-GB" dirty="0">
                <a:solidFill>
                  <a:schemeClr val="tx1"/>
                </a:solidFill>
              </a:rPr>
              <a:t>, and is Oracle’s current non-LTS feature release</a:t>
            </a:r>
          </a:p>
          <a:p>
            <a:endParaRPr lang="en-ZA" dirty="0">
              <a:solidFill>
                <a:schemeClr val="tx1"/>
              </a:solidFill>
            </a:endParaRPr>
          </a:p>
          <a:p>
            <a:r>
              <a:rPr lang="en-GB" dirty="0">
                <a:solidFill>
                  <a:schemeClr val="tx1"/>
                </a:solidFill>
              </a:rPr>
              <a:t>Best for long-term usage: </a:t>
            </a:r>
            <a:r>
              <a:rPr lang="en-GB" b="1" dirty="0">
                <a:solidFill>
                  <a:srgbClr val="FF0000"/>
                </a:solidFill>
              </a:rPr>
              <a:t>Java 25 LTS </a:t>
            </a:r>
            <a:r>
              <a:rPr lang="en-GB" dirty="0">
                <a:solidFill>
                  <a:schemeClr val="tx1"/>
                </a:solidFill>
              </a:rPr>
              <a:t>(coming </a:t>
            </a:r>
            <a:r>
              <a:rPr lang="en-GB" b="1" dirty="0">
                <a:solidFill>
                  <a:srgbClr val="FF0000"/>
                </a:solidFill>
              </a:rPr>
              <a:t>Sep 2025</a:t>
            </a:r>
            <a:r>
              <a:rPr lang="en-GB" dirty="0">
                <a:solidFill>
                  <a:schemeClr val="tx1"/>
                </a:solidFill>
              </a:rPr>
              <a:t>)Feature vs. LTS: Choose based on whether you need the latest features or prefer stability and extended support.</a:t>
            </a:r>
            <a:endParaRPr lang="en-ZA" dirty="0">
              <a:solidFill>
                <a:schemeClr val="tx1"/>
              </a:solidFill>
            </a:endParaRPr>
          </a:p>
          <a:p>
            <a:endParaRPr lang="en-ZA" dirty="0"/>
          </a:p>
        </p:txBody>
      </p:sp>
    </p:spTree>
    <p:extLst>
      <p:ext uri="{BB962C8B-B14F-4D97-AF65-F5344CB8AC3E}">
        <p14:creationId xmlns:p14="http://schemas.microsoft.com/office/powerpoint/2010/main" val="379675467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9E58B-2828-FE9F-0EC8-597495D051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93EE7C5-35C9-6F44-3890-660DFCACD579}"/>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F97DDE26-AEEE-7673-F1E3-614D9A31E8D1}"/>
              </a:ext>
            </a:extLst>
          </p:cNvPr>
          <p:cNvSpPr>
            <a:spLocks noGrp="1"/>
          </p:cNvSpPr>
          <p:nvPr>
            <p:ph type="body" sz="quarter" idx="11"/>
          </p:nvPr>
        </p:nvSpPr>
        <p:spPr>
          <a:xfrm>
            <a:off x="1771376" y="3482106"/>
            <a:ext cx="21005800" cy="9485749"/>
          </a:xfrm>
        </p:spPr>
        <p:txBody>
          <a:bodyPr>
            <a:normAutofit/>
          </a:bodyPr>
          <a:lstStyle/>
          <a:p>
            <a:r>
              <a:rPr lang="en-US" sz="5400" dirty="0">
                <a:solidFill>
                  <a:srgbClr val="FF0000"/>
                </a:solidFill>
              </a:rPr>
              <a:t>History</a:t>
            </a:r>
            <a:endParaRPr lang="en-GB" b="0" i="0" dirty="0">
              <a:solidFill>
                <a:srgbClr val="333333"/>
              </a:solidFill>
              <a:effectLst/>
              <a:latin typeface="Helvetica Neue"/>
            </a:endParaRPr>
          </a:p>
          <a:p>
            <a:pPr rtl="0">
              <a:spcBef>
                <a:spcPts val="1200"/>
              </a:spcBef>
              <a:spcAft>
                <a:spcPts val="600"/>
              </a:spcAft>
            </a:pPr>
            <a:r>
              <a:rPr lang="en-GB" b="0" i="0" dirty="0">
                <a:solidFill>
                  <a:srgbClr val="FF0000"/>
                </a:solidFill>
                <a:effectLst/>
                <a:latin typeface="Helvetica Neue"/>
              </a:rPr>
              <a:t>Java Editions.</a:t>
            </a:r>
          </a:p>
          <a:p>
            <a:pPr rtl="0">
              <a:spcBef>
                <a:spcPts val="1200"/>
              </a:spcBef>
              <a:spcAft>
                <a:spcPts val="600"/>
              </a:spcAft>
            </a:pPr>
            <a:r>
              <a:rPr lang="en-GB" b="0" i="0" dirty="0">
                <a:solidFill>
                  <a:srgbClr val="FF0000"/>
                </a:solidFill>
                <a:effectLst/>
                <a:latin typeface="Helvetica Neue"/>
              </a:rPr>
              <a:t>J2SE</a:t>
            </a:r>
            <a:r>
              <a:rPr lang="en-GB" b="0" i="0" dirty="0">
                <a:solidFill>
                  <a:srgbClr val="333333"/>
                </a:solidFill>
                <a:effectLst/>
                <a:latin typeface="Helvetica Neue"/>
              </a:rPr>
              <a:t>(Java 2 Standard Edition) - to develop client-side standalone applications or applets.</a:t>
            </a:r>
          </a:p>
          <a:p>
            <a:pPr rtl="0">
              <a:spcBef>
                <a:spcPts val="1200"/>
              </a:spcBef>
              <a:spcAft>
                <a:spcPts val="600"/>
              </a:spcAft>
            </a:pPr>
            <a:r>
              <a:rPr lang="en-GB" b="0" i="0" dirty="0">
                <a:solidFill>
                  <a:srgbClr val="FF0000"/>
                </a:solidFill>
                <a:effectLst/>
                <a:latin typeface="Helvetica Neue"/>
              </a:rPr>
              <a:t>J2ME</a:t>
            </a:r>
            <a:r>
              <a:rPr lang="en-GB" b="0" i="0" dirty="0">
                <a:solidFill>
                  <a:srgbClr val="333333"/>
                </a:solidFill>
                <a:effectLst/>
                <a:latin typeface="Helvetica Neue"/>
              </a:rPr>
              <a:t>(Java 2 Micro Edition ) - to develop applications for mobile devices such as cell phones.</a:t>
            </a:r>
          </a:p>
          <a:p>
            <a:pPr rtl="0">
              <a:spcBef>
                <a:spcPts val="1200"/>
              </a:spcBef>
              <a:spcAft>
                <a:spcPts val="600"/>
              </a:spcAft>
            </a:pPr>
            <a:r>
              <a:rPr lang="en-GB" b="0" i="0" dirty="0">
                <a:solidFill>
                  <a:srgbClr val="FF0000"/>
                </a:solidFill>
                <a:effectLst/>
                <a:latin typeface="Helvetica Neue"/>
              </a:rPr>
              <a:t>J2EE</a:t>
            </a:r>
            <a:r>
              <a:rPr lang="en-GB" b="0" i="0" dirty="0">
                <a:solidFill>
                  <a:srgbClr val="333333"/>
                </a:solidFill>
                <a:effectLst/>
                <a:latin typeface="Helvetica Neue"/>
              </a:rPr>
              <a:t>(Java 2 Enterprise Edition ) - to develop server-side applications such as Java servlets and Java </a:t>
            </a:r>
            <a:r>
              <a:rPr lang="en-GB" b="0" i="0" dirty="0" err="1">
                <a:solidFill>
                  <a:srgbClr val="333333"/>
                </a:solidFill>
                <a:effectLst/>
                <a:latin typeface="Helvetica Neue"/>
              </a:rPr>
              <a:t>ServerPages</a:t>
            </a:r>
            <a:r>
              <a:rPr lang="en-GB" b="0" i="0" dirty="0">
                <a:solidFill>
                  <a:srgbClr val="333333"/>
                </a:solidFill>
                <a:effectLst/>
                <a:latin typeface="Helvetica Neue"/>
              </a:rPr>
              <a:t>.</a:t>
            </a:r>
          </a:p>
          <a:p>
            <a:pPr rtl="0">
              <a:spcBef>
                <a:spcPts val="1200"/>
              </a:spcBef>
              <a:spcAft>
                <a:spcPts val="600"/>
              </a:spcAft>
            </a:pPr>
            <a:r>
              <a:rPr lang="en-GB" b="0" i="0" dirty="0">
                <a:solidFill>
                  <a:srgbClr val="FF0000"/>
                </a:solidFill>
                <a:effectLst/>
                <a:latin typeface="Helvetica Neue"/>
              </a:rPr>
              <a:t>Java SE </a:t>
            </a:r>
            <a:r>
              <a:rPr lang="en-GB" b="0" i="0" dirty="0">
                <a:solidFill>
                  <a:srgbClr val="333333"/>
                </a:solidFill>
                <a:effectLst/>
                <a:latin typeface="Helvetica Neue"/>
              </a:rPr>
              <a:t>(Standard Edition) – evolved from J2SE, includes core functionalities and libraries.</a:t>
            </a:r>
          </a:p>
          <a:p>
            <a:pPr rtl="0">
              <a:spcBef>
                <a:spcPts val="1200"/>
              </a:spcBef>
              <a:spcAft>
                <a:spcPts val="600"/>
              </a:spcAft>
            </a:pPr>
            <a:r>
              <a:rPr lang="en-GB" b="0" i="0" dirty="0">
                <a:solidFill>
                  <a:srgbClr val="FF0000"/>
                </a:solidFill>
                <a:effectLst/>
                <a:latin typeface="Helvetica Neue"/>
              </a:rPr>
              <a:t>Java EE </a:t>
            </a:r>
            <a:r>
              <a:rPr lang="en-GB" b="0" i="0" dirty="0">
                <a:solidFill>
                  <a:srgbClr val="333333"/>
                </a:solidFill>
                <a:effectLst/>
                <a:latin typeface="Helvetica Neue"/>
              </a:rPr>
              <a:t>(Enterprise Edition) – evolved from J2EE, used for developing large-scale, distributed, multi-tiered enterprise applications.</a:t>
            </a:r>
          </a:p>
          <a:p>
            <a:pPr rtl="0">
              <a:spcBef>
                <a:spcPts val="1200"/>
              </a:spcBef>
              <a:spcAft>
                <a:spcPts val="600"/>
              </a:spcAft>
            </a:pPr>
            <a:r>
              <a:rPr lang="en-GB" b="0" i="0" dirty="0">
                <a:solidFill>
                  <a:srgbClr val="FF0000"/>
                </a:solidFill>
                <a:effectLst/>
                <a:latin typeface="Helvetica Neue"/>
              </a:rPr>
              <a:t>Jakarta EE </a:t>
            </a:r>
            <a:r>
              <a:rPr lang="en-GB" b="0" i="0" dirty="0">
                <a:solidFill>
                  <a:srgbClr val="333333"/>
                </a:solidFill>
                <a:effectLst/>
                <a:latin typeface="Helvetica Neue"/>
              </a:rPr>
              <a:t>– the modern evolution of Java EE, now maintained by the Eclipse Foundation.</a:t>
            </a:r>
          </a:p>
          <a:p>
            <a:pPr rtl="0">
              <a:spcBef>
                <a:spcPts val="1200"/>
              </a:spcBef>
              <a:spcAft>
                <a:spcPts val="600"/>
              </a:spcAft>
            </a:pPr>
            <a:r>
              <a:rPr lang="en-GB" b="0" i="0" dirty="0">
                <a:solidFill>
                  <a:srgbClr val="FF0000"/>
                </a:solidFill>
                <a:effectLst/>
                <a:latin typeface="Helvetica Neue"/>
              </a:rPr>
              <a:t>Java FX </a:t>
            </a:r>
            <a:r>
              <a:rPr lang="en-GB" b="0" i="0" dirty="0">
                <a:solidFill>
                  <a:srgbClr val="333333"/>
                </a:solidFill>
                <a:effectLst/>
                <a:latin typeface="Helvetica Neue"/>
              </a:rPr>
              <a:t>– used to develop rich internet applications with advanced GUI.</a:t>
            </a: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EAAB5F02-BD62-E7B2-11CC-342D8F458A92}"/>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a:extLst>
              <a:ext uri="{FF2B5EF4-FFF2-40B4-BE49-F238E27FC236}">
                <a16:creationId xmlns:a16="http://schemas.microsoft.com/office/drawing/2014/main" id="{C9AD395F-C7DD-8B05-179D-05B159A33711}"/>
              </a:ext>
            </a:extLst>
          </p:cNvPr>
          <p:cNvGrpSpPr/>
          <p:nvPr/>
        </p:nvGrpSpPr>
        <p:grpSpPr>
          <a:xfrm>
            <a:off x="1715048" y="2590801"/>
            <a:ext cx="20979852" cy="177796"/>
            <a:chOff x="850901" y="1298577"/>
            <a:chExt cx="10502899" cy="76199"/>
          </a:xfrm>
        </p:grpSpPr>
        <p:sp>
          <p:nvSpPr>
            <p:cNvPr id="8" name="Rectangle 7">
              <a:extLst>
                <a:ext uri="{FF2B5EF4-FFF2-40B4-BE49-F238E27FC236}">
                  <a16:creationId xmlns:a16="http://schemas.microsoft.com/office/drawing/2014/main" id="{366EF7E2-B7AF-6566-EFAA-1CC453D54E75}"/>
                </a:ext>
              </a:extLst>
            </p:cNvPr>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a:extLst>
                <a:ext uri="{FF2B5EF4-FFF2-40B4-BE49-F238E27FC236}">
                  <a16:creationId xmlns:a16="http://schemas.microsoft.com/office/drawing/2014/main" id="{BE77F2A1-C57C-41A2-980C-5C379F07E57D}"/>
                </a:ext>
              </a:extLst>
            </p:cNvPr>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a:extLst>
                <a:ext uri="{FF2B5EF4-FFF2-40B4-BE49-F238E27FC236}">
                  <a16:creationId xmlns:a16="http://schemas.microsoft.com/office/drawing/2014/main" id="{CE8E4BF0-41E1-2E02-35F4-95873C0E938E}"/>
                </a:ext>
              </a:extLst>
            </p:cNvPr>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a:extLst>
                <a:ext uri="{FF2B5EF4-FFF2-40B4-BE49-F238E27FC236}">
                  <a16:creationId xmlns:a16="http://schemas.microsoft.com/office/drawing/2014/main" id="{B08CD6C1-8AAC-27B6-834A-6E35BA9DCA7B}"/>
                </a:ext>
              </a:extLst>
            </p:cNvPr>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a:extLst>
                <a:ext uri="{FF2B5EF4-FFF2-40B4-BE49-F238E27FC236}">
                  <a16:creationId xmlns:a16="http://schemas.microsoft.com/office/drawing/2014/main" id="{6D1C0307-07D5-5946-E871-FEE93F284338}"/>
                </a:ext>
              </a:extLst>
            </p:cNvPr>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a:extLst>
                <a:ext uri="{FF2B5EF4-FFF2-40B4-BE49-F238E27FC236}">
                  <a16:creationId xmlns:a16="http://schemas.microsoft.com/office/drawing/2014/main" id="{F1B0FB3C-DB65-9728-EE61-743400524588}"/>
                </a:ext>
              </a:extLst>
            </p:cNvPr>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a:extLst>
                <a:ext uri="{FF2B5EF4-FFF2-40B4-BE49-F238E27FC236}">
                  <a16:creationId xmlns:a16="http://schemas.microsoft.com/office/drawing/2014/main" id="{8AD64419-15B7-037F-2276-87919662B9AE}"/>
                </a:ext>
              </a:extLst>
            </p:cNvPr>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a:extLst>
                <a:ext uri="{FF2B5EF4-FFF2-40B4-BE49-F238E27FC236}">
                  <a16:creationId xmlns:a16="http://schemas.microsoft.com/office/drawing/2014/main" id="{8FB87709-8C48-23EB-B43F-BB7198ECB3B3}"/>
                </a:ext>
              </a:extLst>
            </p:cNvPr>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a:extLst>
                <a:ext uri="{FF2B5EF4-FFF2-40B4-BE49-F238E27FC236}">
                  <a16:creationId xmlns:a16="http://schemas.microsoft.com/office/drawing/2014/main" id="{ED341852-702F-BA5D-CC51-C926BDB1BF4B}"/>
                </a:ext>
              </a:extLst>
            </p:cNvPr>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a:extLst>
                <a:ext uri="{FF2B5EF4-FFF2-40B4-BE49-F238E27FC236}">
                  <a16:creationId xmlns:a16="http://schemas.microsoft.com/office/drawing/2014/main" id="{6F5B7B37-4694-9B54-B4DA-E4AF57E40697}"/>
                </a:ext>
              </a:extLst>
            </p:cNvPr>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894829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DC002-188A-097D-2053-D510512B2E9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6CC2CFA-9B35-F443-8760-2EEDBDDC8E9C}"/>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EF0EBAF4-EEF2-ECD6-CA7D-8468145AAABB}"/>
              </a:ext>
            </a:extLst>
          </p:cNvPr>
          <p:cNvSpPr>
            <a:spLocks noGrp="1"/>
          </p:cNvSpPr>
          <p:nvPr>
            <p:ph type="body" sz="quarter" idx="11"/>
          </p:nvPr>
        </p:nvSpPr>
        <p:spPr>
          <a:xfrm>
            <a:off x="1771376" y="3482106"/>
            <a:ext cx="21005800" cy="9485749"/>
          </a:xfrm>
        </p:spPr>
        <p:txBody>
          <a:bodyPr>
            <a:normAutofit/>
          </a:bodyPr>
          <a:lstStyle/>
          <a:p>
            <a:pPr>
              <a:lnSpc>
                <a:spcPct val="150000"/>
              </a:lnSpc>
            </a:pPr>
            <a:r>
              <a:rPr lang="en-US" altLang="zh-CN" sz="5400" dirty="0">
                <a:ea typeface="SimSun" pitchFamily="2" charset="-122"/>
              </a:rPr>
              <a:t>What is </a:t>
            </a:r>
            <a:r>
              <a:rPr lang="en-US" altLang="zh-CN" sz="5400" dirty="0">
                <a:solidFill>
                  <a:srgbClr val="FF0000"/>
                </a:solidFill>
                <a:ea typeface="SimSun" pitchFamily="2" charset="-122"/>
              </a:rPr>
              <a:t>java</a:t>
            </a:r>
            <a:r>
              <a:rPr lang="en-US" altLang="zh-CN" sz="5400" dirty="0">
                <a:ea typeface="SimSun" pitchFamily="2" charset="-122"/>
              </a:rPr>
              <a:t>?</a:t>
            </a:r>
          </a:p>
          <a:p>
            <a:pPr>
              <a:lnSpc>
                <a:spcPct val="150000"/>
              </a:lnSpc>
            </a:pPr>
            <a:r>
              <a:rPr lang="en-US" altLang="zh-CN" sz="5400" dirty="0">
                <a:ea typeface="SimSun" pitchFamily="2" charset="-122"/>
              </a:rPr>
              <a:t>A general-purpose </a:t>
            </a:r>
            <a:r>
              <a:rPr lang="en-US" altLang="zh-CN" sz="5400" dirty="0">
                <a:solidFill>
                  <a:srgbClr val="FF0000"/>
                </a:solidFill>
                <a:ea typeface="SimSun" pitchFamily="2" charset="-122"/>
              </a:rPr>
              <a:t>object-oriented language</a:t>
            </a:r>
            <a:r>
              <a:rPr lang="en-US" altLang="zh-CN" sz="5400" dirty="0">
                <a:ea typeface="SimSun" pitchFamily="2" charset="-122"/>
              </a:rPr>
              <a:t>.</a:t>
            </a:r>
          </a:p>
          <a:p>
            <a:pPr>
              <a:lnSpc>
                <a:spcPct val="150000"/>
              </a:lnSpc>
            </a:pPr>
            <a:r>
              <a:rPr lang="en-US" altLang="zh-CN" sz="5400" dirty="0">
                <a:solidFill>
                  <a:srgbClr val="FF0000"/>
                </a:solidFill>
                <a:ea typeface="SimSun" pitchFamily="2" charset="-122"/>
              </a:rPr>
              <a:t>W</a:t>
            </a:r>
            <a:r>
              <a:rPr lang="en-US" altLang="zh-CN" sz="5400" dirty="0">
                <a:ea typeface="SimSun" pitchFamily="2" charset="-122"/>
              </a:rPr>
              <a:t>rite </a:t>
            </a:r>
            <a:r>
              <a:rPr lang="en-US" altLang="zh-CN" sz="5400" dirty="0">
                <a:solidFill>
                  <a:srgbClr val="FF0000"/>
                </a:solidFill>
                <a:ea typeface="SimSun" pitchFamily="2" charset="-122"/>
              </a:rPr>
              <a:t>O</a:t>
            </a:r>
            <a:r>
              <a:rPr lang="en-US" altLang="zh-CN" sz="5400" dirty="0">
                <a:ea typeface="SimSun" pitchFamily="2" charset="-122"/>
              </a:rPr>
              <a:t>nce </a:t>
            </a:r>
            <a:r>
              <a:rPr lang="en-US" altLang="zh-CN" sz="5400" dirty="0">
                <a:solidFill>
                  <a:srgbClr val="FF0000"/>
                </a:solidFill>
                <a:ea typeface="SimSun" pitchFamily="2" charset="-122"/>
              </a:rPr>
              <a:t>R</a:t>
            </a:r>
            <a:r>
              <a:rPr lang="en-US" altLang="zh-CN" sz="5400" dirty="0">
                <a:ea typeface="SimSun" pitchFamily="2" charset="-122"/>
              </a:rPr>
              <a:t>un </a:t>
            </a:r>
            <a:r>
              <a:rPr lang="en-US" altLang="zh-CN" sz="5400" dirty="0">
                <a:solidFill>
                  <a:srgbClr val="FF0000"/>
                </a:solidFill>
                <a:ea typeface="SimSun" pitchFamily="2" charset="-122"/>
              </a:rPr>
              <a:t>A</a:t>
            </a:r>
            <a:r>
              <a:rPr lang="en-US" altLang="zh-CN" sz="5400" dirty="0">
                <a:ea typeface="SimSun" pitchFamily="2" charset="-122"/>
              </a:rPr>
              <a:t>nywhere (WORA).</a:t>
            </a:r>
          </a:p>
          <a:p>
            <a:pPr>
              <a:lnSpc>
                <a:spcPct val="150000"/>
              </a:lnSpc>
            </a:pPr>
            <a:r>
              <a:rPr lang="en-US" altLang="zh-CN" sz="5400" dirty="0">
                <a:ea typeface="SimSun" pitchFamily="2" charset="-122"/>
              </a:rPr>
              <a:t>Designed for easy </a:t>
            </a:r>
            <a:r>
              <a:rPr lang="en-US" altLang="zh-CN" sz="5400" dirty="0">
                <a:solidFill>
                  <a:srgbClr val="FF0000"/>
                </a:solidFill>
                <a:ea typeface="SimSun" pitchFamily="2" charset="-122"/>
              </a:rPr>
              <a:t>Web/Internet</a:t>
            </a:r>
            <a:r>
              <a:rPr lang="en-US" altLang="zh-CN" sz="5400" dirty="0">
                <a:ea typeface="SimSun" pitchFamily="2" charset="-122"/>
              </a:rPr>
              <a:t> applications.</a:t>
            </a:r>
          </a:p>
          <a:p>
            <a:pPr>
              <a:lnSpc>
                <a:spcPct val="150000"/>
              </a:lnSpc>
            </a:pPr>
            <a:r>
              <a:rPr lang="en-US" altLang="zh-CN" sz="5400" dirty="0">
                <a:solidFill>
                  <a:srgbClr val="FF0000"/>
                </a:solidFill>
                <a:ea typeface="SimSun" pitchFamily="2" charset="-122"/>
              </a:rPr>
              <a:t>Widespread</a:t>
            </a:r>
            <a:r>
              <a:rPr lang="en-US" altLang="zh-CN" sz="5400" dirty="0">
                <a:ea typeface="SimSun" pitchFamily="2" charset="-122"/>
              </a:rPr>
              <a:t> acceptance.</a:t>
            </a: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39D2C427-F1D0-992A-6578-CD0DAFC73C73}"/>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a:extLst>
              <a:ext uri="{FF2B5EF4-FFF2-40B4-BE49-F238E27FC236}">
                <a16:creationId xmlns:a16="http://schemas.microsoft.com/office/drawing/2014/main" id="{A025FAFA-8DD8-F6CD-C1C9-E3BBC3A8B37D}"/>
              </a:ext>
            </a:extLst>
          </p:cNvPr>
          <p:cNvGrpSpPr/>
          <p:nvPr/>
        </p:nvGrpSpPr>
        <p:grpSpPr>
          <a:xfrm>
            <a:off x="1715048" y="2590801"/>
            <a:ext cx="20979852" cy="177796"/>
            <a:chOff x="850901" y="1298577"/>
            <a:chExt cx="10502899" cy="76199"/>
          </a:xfrm>
        </p:grpSpPr>
        <p:sp>
          <p:nvSpPr>
            <p:cNvPr id="8" name="Rectangle 7">
              <a:extLst>
                <a:ext uri="{FF2B5EF4-FFF2-40B4-BE49-F238E27FC236}">
                  <a16:creationId xmlns:a16="http://schemas.microsoft.com/office/drawing/2014/main" id="{1A04F712-B847-01CD-8D11-BAA12B637F8C}"/>
                </a:ext>
              </a:extLst>
            </p:cNvPr>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a:extLst>
                <a:ext uri="{FF2B5EF4-FFF2-40B4-BE49-F238E27FC236}">
                  <a16:creationId xmlns:a16="http://schemas.microsoft.com/office/drawing/2014/main" id="{A18D9416-DA17-2376-AB35-989E47F33975}"/>
                </a:ext>
              </a:extLst>
            </p:cNvPr>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a:extLst>
                <a:ext uri="{FF2B5EF4-FFF2-40B4-BE49-F238E27FC236}">
                  <a16:creationId xmlns:a16="http://schemas.microsoft.com/office/drawing/2014/main" id="{E78CC538-50E4-3003-0670-EC0117C488C3}"/>
                </a:ext>
              </a:extLst>
            </p:cNvPr>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a:extLst>
                <a:ext uri="{FF2B5EF4-FFF2-40B4-BE49-F238E27FC236}">
                  <a16:creationId xmlns:a16="http://schemas.microsoft.com/office/drawing/2014/main" id="{A157DAF6-A8F1-FA4F-7B24-DDC92AD93166}"/>
                </a:ext>
              </a:extLst>
            </p:cNvPr>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a:extLst>
                <a:ext uri="{FF2B5EF4-FFF2-40B4-BE49-F238E27FC236}">
                  <a16:creationId xmlns:a16="http://schemas.microsoft.com/office/drawing/2014/main" id="{F13262E6-30F1-6227-A663-FDF3A7456B99}"/>
                </a:ext>
              </a:extLst>
            </p:cNvPr>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a:extLst>
                <a:ext uri="{FF2B5EF4-FFF2-40B4-BE49-F238E27FC236}">
                  <a16:creationId xmlns:a16="http://schemas.microsoft.com/office/drawing/2014/main" id="{4741B822-E3BF-17C7-612B-577A70EF92CF}"/>
                </a:ext>
              </a:extLst>
            </p:cNvPr>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a:extLst>
                <a:ext uri="{FF2B5EF4-FFF2-40B4-BE49-F238E27FC236}">
                  <a16:creationId xmlns:a16="http://schemas.microsoft.com/office/drawing/2014/main" id="{D8BF747B-B0C8-ABEE-CF5D-BE997399DD9D}"/>
                </a:ext>
              </a:extLst>
            </p:cNvPr>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a:extLst>
                <a:ext uri="{FF2B5EF4-FFF2-40B4-BE49-F238E27FC236}">
                  <a16:creationId xmlns:a16="http://schemas.microsoft.com/office/drawing/2014/main" id="{10ADC8C9-CBE8-E7BC-1302-F80ECDABF664}"/>
                </a:ext>
              </a:extLst>
            </p:cNvPr>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a:extLst>
                <a:ext uri="{FF2B5EF4-FFF2-40B4-BE49-F238E27FC236}">
                  <a16:creationId xmlns:a16="http://schemas.microsoft.com/office/drawing/2014/main" id="{5A569500-A8FE-6917-973B-863978708351}"/>
                </a:ext>
              </a:extLst>
            </p:cNvPr>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a:extLst>
                <a:ext uri="{FF2B5EF4-FFF2-40B4-BE49-F238E27FC236}">
                  <a16:creationId xmlns:a16="http://schemas.microsoft.com/office/drawing/2014/main" id="{5A191FCE-3C6F-394F-9D99-866279A2C97D}"/>
                </a:ext>
              </a:extLst>
            </p:cNvPr>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1172888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BD634-0B01-7272-DCEA-746A199549D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375C403-77B0-7194-8BDA-D04A454F8C10}"/>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358F8C3-34D1-576B-0208-3EDADCDF2ABC}"/>
              </a:ext>
            </a:extLst>
          </p:cNvPr>
          <p:cNvSpPr>
            <a:spLocks noGrp="1"/>
          </p:cNvSpPr>
          <p:nvPr>
            <p:ph type="body" sz="quarter" idx="11"/>
          </p:nvPr>
        </p:nvSpPr>
        <p:spPr>
          <a:xfrm>
            <a:off x="1771376" y="3482106"/>
            <a:ext cx="21005800" cy="9485749"/>
          </a:xfrm>
        </p:spPr>
        <p:txBody>
          <a:bodyPr>
            <a:normAutofit lnSpcReduction="10000"/>
          </a:bodyPr>
          <a:lstStyle/>
          <a:p>
            <a:r>
              <a:rPr lang="en-US" sz="5400" dirty="0"/>
              <a:t>How is </a:t>
            </a:r>
            <a:r>
              <a:rPr lang="en-US" sz="5400" dirty="0">
                <a:solidFill>
                  <a:srgbClr val="FF0000"/>
                </a:solidFill>
              </a:rPr>
              <a:t>Java</a:t>
            </a:r>
            <a:r>
              <a:rPr lang="en-US" sz="5400" dirty="0"/>
              <a:t> different from </a:t>
            </a:r>
            <a:r>
              <a:rPr lang="en-US" sz="5400" dirty="0">
                <a:solidFill>
                  <a:srgbClr val="FF0000"/>
                </a:solidFill>
              </a:rPr>
              <a:t>C</a:t>
            </a:r>
            <a:r>
              <a:rPr lang="en-US" sz="5400" dirty="0"/>
              <a:t>…</a:t>
            </a:r>
            <a:br>
              <a:rPr lang="en-GB" sz="5400" dirty="0">
                <a:solidFill>
                  <a:schemeClr val="tx1"/>
                </a:solidFill>
              </a:rPr>
            </a:br>
            <a:r>
              <a:rPr lang="en-GB" sz="5400" dirty="0">
                <a:solidFill>
                  <a:schemeClr val="tx1"/>
                </a:solidFill>
              </a:rPr>
              <a:t>C  Language:</a:t>
            </a:r>
          </a:p>
          <a:p>
            <a:r>
              <a:rPr lang="en-GB" sz="5400" dirty="0">
                <a:solidFill>
                  <a:schemeClr val="tx1"/>
                </a:solidFill>
              </a:rPr>
              <a:t>Major difference is that C is a </a:t>
            </a:r>
            <a:r>
              <a:rPr lang="en-GB" sz="5400" dirty="0">
                <a:solidFill>
                  <a:srgbClr val="FF0000"/>
                </a:solidFill>
              </a:rPr>
              <a:t>structure oriented language </a:t>
            </a:r>
            <a:r>
              <a:rPr lang="en-GB" sz="5400" dirty="0">
                <a:solidFill>
                  <a:schemeClr val="tx1"/>
                </a:solidFill>
              </a:rPr>
              <a:t>and Java is an </a:t>
            </a:r>
            <a:r>
              <a:rPr lang="en-GB" sz="5400" dirty="0">
                <a:solidFill>
                  <a:srgbClr val="FF0000"/>
                </a:solidFill>
              </a:rPr>
              <a:t>object oriented language</a:t>
            </a:r>
            <a:r>
              <a:rPr lang="en-GB" sz="5400" dirty="0">
                <a:solidFill>
                  <a:schemeClr val="tx1"/>
                </a:solidFill>
              </a:rPr>
              <a:t> and has mechanism to define classes and objects.</a:t>
            </a:r>
          </a:p>
          <a:p>
            <a:r>
              <a:rPr lang="en-GB" sz="5400" dirty="0">
                <a:solidFill>
                  <a:schemeClr val="tx1"/>
                </a:solidFill>
              </a:rPr>
              <a:t>Java does not support an explicit </a:t>
            </a:r>
            <a:r>
              <a:rPr lang="en-GB" sz="5400" dirty="0">
                <a:solidFill>
                  <a:srgbClr val="FF0000"/>
                </a:solidFill>
              </a:rPr>
              <a:t>pointer</a:t>
            </a:r>
            <a:r>
              <a:rPr lang="en-GB" sz="5400" dirty="0">
                <a:solidFill>
                  <a:schemeClr val="tx1"/>
                </a:solidFill>
              </a:rPr>
              <a:t> type</a:t>
            </a:r>
          </a:p>
          <a:p>
            <a:r>
              <a:rPr lang="en-GB" sz="5400" dirty="0">
                <a:solidFill>
                  <a:schemeClr val="tx1"/>
                </a:solidFill>
              </a:rPr>
              <a:t>Java does not have </a:t>
            </a:r>
            <a:r>
              <a:rPr lang="en-GB" sz="5400" dirty="0">
                <a:solidFill>
                  <a:srgbClr val="FF0000"/>
                </a:solidFill>
              </a:rPr>
              <a:t>preprocessor</a:t>
            </a:r>
            <a:r>
              <a:rPr lang="en-GB" sz="5400" dirty="0">
                <a:solidFill>
                  <a:schemeClr val="tx1"/>
                </a:solidFill>
              </a:rPr>
              <a:t>, so we cant use #define, #include and #ifdef statements.</a:t>
            </a:r>
          </a:p>
          <a:p>
            <a:r>
              <a:rPr lang="en-GB" sz="5400" dirty="0">
                <a:solidFill>
                  <a:schemeClr val="tx1"/>
                </a:solidFill>
              </a:rPr>
              <a:t>Java does not include structures, unions and </a:t>
            </a:r>
            <a:r>
              <a:rPr lang="en-GB" sz="5400" dirty="0" err="1">
                <a:solidFill>
                  <a:schemeClr val="tx1"/>
                </a:solidFill>
              </a:rPr>
              <a:t>enum</a:t>
            </a:r>
            <a:r>
              <a:rPr lang="en-GB" sz="5400" dirty="0">
                <a:solidFill>
                  <a:schemeClr val="tx1"/>
                </a:solidFill>
              </a:rPr>
              <a:t> data types.</a:t>
            </a:r>
          </a:p>
          <a:p>
            <a:r>
              <a:rPr lang="en-GB" sz="5400" dirty="0">
                <a:solidFill>
                  <a:schemeClr val="tx1"/>
                </a:solidFill>
              </a:rPr>
              <a:t>Java does not include keywords like </a:t>
            </a:r>
            <a:r>
              <a:rPr lang="en-GB" sz="5400" dirty="0" err="1">
                <a:solidFill>
                  <a:schemeClr val="tx1"/>
                </a:solidFill>
              </a:rPr>
              <a:t>goto</a:t>
            </a:r>
            <a:r>
              <a:rPr lang="en-GB" sz="5400" dirty="0">
                <a:solidFill>
                  <a:schemeClr val="tx1"/>
                </a:solidFill>
              </a:rPr>
              <a:t>, </a:t>
            </a:r>
            <a:r>
              <a:rPr lang="en-GB" sz="5400" dirty="0" err="1">
                <a:solidFill>
                  <a:schemeClr val="tx1"/>
                </a:solidFill>
              </a:rPr>
              <a:t>sizeof</a:t>
            </a:r>
            <a:r>
              <a:rPr lang="en-GB" sz="5400" dirty="0">
                <a:solidFill>
                  <a:schemeClr val="tx1"/>
                </a:solidFill>
              </a:rPr>
              <a:t> and typedef.</a:t>
            </a:r>
          </a:p>
          <a:p>
            <a:r>
              <a:rPr lang="en-GB" sz="5400" dirty="0">
                <a:solidFill>
                  <a:schemeClr val="tx1"/>
                </a:solidFill>
              </a:rPr>
              <a:t>Java adds </a:t>
            </a:r>
            <a:r>
              <a:rPr lang="en-GB" sz="5400" dirty="0" err="1">
                <a:solidFill>
                  <a:schemeClr val="tx1"/>
                </a:solidFill>
              </a:rPr>
              <a:t>labeled</a:t>
            </a:r>
            <a:r>
              <a:rPr lang="en-GB" sz="5400" dirty="0">
                <a:solidFill>
                  <a:schemeClr val="tx1"/>
                </a:solidFill>
              </a:rPr>
              <a:t> break and continue statements.</a:t>
            </a:r>
          </a:p>
          <a:p>
            <a:r>
              <a:rPr lang="en-GB" sz="5400" dirty="0">
                <a:solidFill>
                  <a:schemeClr val="tx1"/>
                </a:solidFill>
              </a:rPr>
              <a:t>Java adds many features required for object oriented programming.</a:t>
            </a: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110997FC-21A6-AB62-AA49-616BC8AD77D7}"/>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a:extLst>
              <a:ext uri="{FF2B5EF4-FFF2-40B4-BE49-F238E27FC236}">
                <a16:creationId xmlns:a16="http://schemas.microsoft.com/office/drawing/2014/main" id="{045F9A3C-30F2-9E2E-B26B-46D5E2E7B923}"/>
              </a:ext>
            </a:extLst>
          </p:cNvPr>
          <p:cNvGrpSpPr/>
          <p:nvPr/>
        </p:nvGrpSpPr>
        <p:grpSpPr>
          <a:xfrm>
            <a:off x="1715048" y="2590801"/>
            <a:ext cx="20979852" cy="177796"/>
            <a:chOff x="850901" y="1298577"/>
            <a:chExt cx="10502899" cy="76199"/>
          </a:xfrm>
        </p:grpSpPr>
        <p:sp>
          <p:nvSpPr>
            <p:cNvPr id="8" name="Rectangle 7">
              <a:extLst>
                <a:ext uri="{FF2B5EF4-FFF2-40B4-BE49-F238E27FC236}">
                  <a16:creationId xmlns:a16="http://schemas.microsoft.com/office/drawing/2014/main" id="{70EFBF3E-DD55-4F8C-221D-E7821C938282}"/>
                </a:ext>
              </a:extLst>
            </p:cNvPr>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a:extLst>
                <a:ext uri="{FF2B5EF4-FFF2-40B4-BE49-F238E27FC236}">
                  <a16:creationId xmlns:a16="http://schemas.microsoft.com/office/drawing/2014/main" id="{5140BDBE-CD34-F22F-8166-B32BE6F4BB51}"/>
                </a:ext>
              </a:extLst>
            </p:cNvPr>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a:extLst>
                <a:ext uri="{FF2B5EF4-FFF2-40B4-BE49-F238E27FC236}">
                  <a16:creationId xmlns:a16="http://schemas.microsoft.com/office/drawing/2014/main" id="{1D0828CC-F95E-3888-8B57-DFEF2A8EB4CB}"/>
                </a:ext>
              </a:extLst>
            </p:cNvPr>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a:extLst>
                <a:ext uri="{FF2B5EF4-FFF2-40B4-BE49-F238E27FC236}">
                  <a16:creationId xmlns:a16="http://schemas.microsoft.com/office/drawing/2014/main" id="{40A36973-89BD-0805-228D-1BF1A5440645}"/>
                </a:ext>
              </a:extLst>
            </p:cNvPr>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a:extLst>
                <a:ext uri="{FF2B5EF4-FFF2-40B4-BE49-F238E27FC236}">
                  <a16:creationId xmlns:a16="http://schemas.microsoft.com/office/drawing/2014/main" id="{0C9D0084-1C6E-138D-AAB6-BFABBD820907}"/>
                </a:ext>
              </a:extLst>
            </p:cNvPr>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a:extLst>
                <a:ext uri="{FF2B5EF4-FFF2-40B4-BE49-F238E27FC236}">
                  <a16:creationId xmlns:a16="http://schemas.microsoft.com/office/drawing/2014/main" id="{E37409BB-D2CE-B4CB-A3D2-D55431A1F7E4}"/>
                </a:ext>
              </a:extLst>
            </p:cNvPr>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a:extLst>
                <a:ext uri="{FF2B5EF4-FFF2-40B4-BE49-F238E27FC236}">
                  <a16:creationId xmlns:a16="http://schemas.microsoft.com/office/drawing/2014/main" id="{E00AE923-A33E-513D-813A-7DA547185C83}"/>
                </a:ext>
              </a:extLst>
            </p:cNvPr>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a:extLst>
                <a:ext uri="{FF2B5EF4-FFF2-40B4-BE49-F238E27FC236}">
                  <a16:creationId xmlns:a16="http://schemas.microsoft.com/office/drawing/2014/main" id="{6EE0A396-FF70-FD4A-7B83-5672AEDFE3AC}"/>
                </a:ext>
              </a:extLst>
            </p:cNvPr>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a:extLst>
                <a:ext uri="{FF2B5EF4-FFF2-40B4-BE49-F238E27FC236}">
                  <a16:creationId xmlns:a16="http://schemas.microsoft.com/office/drawing/2014/main" id="{D24240E8-2DF5-2B7B-8C33-2A29BB667E98}"/>
                </a:ext>
              </a:extLst>
            </p:cNvPr>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a:extLst>
                <a:ext uri="{FF2B5EF4-FFF2-40B4-BE49-F238E27FC236}">
                  <a16:creationId xmlns:a16="http://schemas.microsoft.com/office/drawing/2014/main" id="{088C2403-1A9D-91B3-EA3B-7FF917B66E63}"/>
                </a:ext>
              </a:extLst>
            </p:cNvPr>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2553170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B777F-B6AC-5E1E-F11E-2BA30EE75ED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4515E98-E1FD-8E37-9043-4690ED693D96}"/>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4C2B81B1-A762-B474-6BD8-9A088AE0EA9C}"/>
              </a:ext>
            </a:extLst>
          </p:cNvPr>
          <p:cNvSpPr>
            <a:spLocks noGrp="1"/>
          </p:cNvSpPr>
          <p:nvPr>
            <p:ph type="body" sz="quarter" idx="11"/>
          </p:nvPr>
        </p:nvSpPr>
        <p:spPr>
          <a:xfrm>
            <a:off x="1771376" y="3482106"/>
            <a:ext cx="21005800" cy="9485749"/>
          </a:xfrm>
        </p:spPr>
        <p:txBody>
          <a:bodyPr>
            <a:normAutofit/>
          </a:bodyPr>
          <a:lstStyle/>
          <a:p>
            <a:r>
              <a:rPr lang="en-US" sz="5400" dirty="0"/>
              <a:t>How is </a:t>
            </a:r>
            <a:r>
              <a:rPr lang="en-US" sz="5400" dirty="0">
                <a:solidFill>
                  <a:srgbClr val="FF0000"/>
                </a:solidFill>
              </a:rPr>
              <a:t>Java</a:t>
            </a:r>
            <a:r>
              <a:rPr lang="en-US" sz="5400" dirty="0"/>
              <a:t> different from </a:t>
            </a:r>
            <a:r>
              <a:rPr lang="en-US" sz="5400" dirty="0">
                <a:solidFill>
                  <a:srgbClr val="FF0000"/>
                </a:solidFill>
              </a:rPr>
              <a:t>C++</a:t>
            </a:r>
            <a:r>
              <a:rPr lang="en-US" sz="5400" dirty="0"/>
              <a:t>…</a:t>
            </a:r>
            <a:br>
              <a:rPr lang="en-GB" sz="5400" dirty="0"/>
            </a:br>
            <a:r>
              <a:rPr lang="en-GB" sz="5400" dirty="0"/>
              <a:t>C++ language</a:t>
            </a:r>
          </a:p>
          <a:p>
            <a:r>
              <a:rPr lang="en-GB" sz="5400" dirty="0"/>
              <a:t>Features removed in java:</a:t>
            </a:r>
          </a:p>
          <a:p>
            <a:r>
              <a:rPr lang="en-GB" sz="5400" dirty="0"/>
              <a:t>Java doesn’t support </a:t>
            </a:r>
            <a:r>
              <a:rPr lang="en-GB" sz="5400" dirty="0">
                <a:solidFill>
                  <a:srgbClr val="FF0000"/>
                </a:solidFill>
              </a:rPr>
              <a:t>pointers</a:t>
            </a:r>
            <a:r>
              <a:rPr lang="en-GB" sz="5400" dirty="0"/>
              <a:t> to avoid </a:t>
            </a:r>
            <a:r>
              <a:rPr lang="en-GB" sz="5400" dirty="0">
                <a:solidFill>
                  <a:srgbClr val="FF0000"/>
                </a:solidFill>
              </a:rPr>
              <a:t>unauthorized</a:t>
            </a:r>
            <a:r>
              <a:rPr lang="en-GB" sz="5400" dirty="0"/>
              <a:t> access of </a:t>
            </a:r>
            <a:r>
              <a:rPr lang="en-GB" sz="5400" dirty="0">
                <a:solidFill>
                  <a:srgbClr val="FF0000"/>
                </a:solidFill>
              </a:rPr>
              <a:t>memory locations</a:t>
            </a:r>
            <a:r>
              <a:rPr lang="en-GB" sz="5400" dirty="0"/>
              <a:t>.</a:t>
            </a:r>
          </a:p>
          <a:p>
            <a:r>
              <a:rPr lang="en-GB" sz="5400" dirty="0"/>
              <a:t>Java does not include structures, unions and </a:t>
            </a:r>
            <a:r>
              <a:rPr lang="en-GB" sz="5400" dirty="0" err="1"/>
              <a:t>enum</a:t>
            </a:r>
            <a:r>
              <a:rPr lang="en-GB" sz="5400" dirty="0"/>
              <a:t> data types.</a:t>
            </a:r>
          </a:p>
          <a:p>
            <a:r>
              <a:rPr lang="en-GB" sz="5400" dirty="0"/>
              <a:t>Java does not support </a:t>
            </a:r>
            <a:r>
              <a:rPr lang="en-GB" sz="5400" dirty="0">
                <a:solidFill>
                  <a:srgbClr val="FF0000"/>
                </a:solidFill>
              </a:rPr>
              <a:t>operator over loading</a:t>
            </a:r>
            <a:r>
              <a:rPr lang="en-GB" sz="5400" dirty="0"/>
              <a:t>.</a:t>
            </a:r>
          </a:p>
          <a:p>
            <a:r>
              <a:rPr lang="en-GB" sz="5400" dirty="0"/>
              <a:t>Preprocessor plays less important role in C++ and so </a:t>
            </a:r>
            <a:r>
              <a:rPr lang="en-GB" sz="5400" dirty="0">
                <a:solidFill>
                  <a:srgbClr val="FF0000"/>
                </a:solidFill>
              </a:rPr>
              <a:t>eliminated</a:t>
            </a:r>
            <a:r>
              <a:rPr lang="en-GB" sz="5400" dirty="0"/>
              <a:t> entirely in java.</a:t>
            </a:r>
          </a:p>
          <a:p>
            <a:r>
              <a:rPr lang="en-GB" sz="5400" dirty="0"/>
              <a:t>Java does not perform </a:t>
            </a:r>
            <a:r>
              <a:rPr lang="en-GB" sz="5400" dirty="0">
                <a:solidFill>
                  <a:srgbClr val="FF0000"/>
                </a:solidFill>
              </a:rPr>
              <a:t>automatic</a:t>
            </a:r>
            <a:r>
              <a:rPr lang="en-GB" sz="5400" dirty="0"/>
              <a:t> type conversions that result in loss of </a:t>
            </a:r>
            <a:r>
              <a:rPr lang="en-GB" sz="5400" dirty="0">
                <a:solidFill>
                  <a:srgbClr val="FF0000"/>
                </a:solidFill>
              </a:rPr>
              <a:t>precision</a:t>
            </a:r>
            <a:r>
              <a:rPr lang="en-GB" sz="5400" dirty="0"/>
              <a:t>.</a:t>
            </a: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8D31EDF0-E52C-76FD-65DE-A76A9B4BD71A}"/>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a:extLst>
              <a:ext uri="{FF2B5EF4-FFF2-40B4-BE49-F238E27FC236}">
                <a16:creationId xmlns:a16="http://schemas.microsoft.com/office/drawing/2014/main" id="{B8050E6A-3FFD-2568-F64A-65EF5B821549}"/>
              </a:ext>
            </a:extLst>
          </p:cNvPr>
          <p:cNvGrpSpPr/>
          <p:nvPr/>
        </p:nvGrpSpPr>
        <p:grpSpPr>
          <a:xfrm>
            <a:off x="1715048" y="2590801"/>
            <a:ext cx="20979852" cy="177796"/>
            <a:chOff x="850901" y="1298577"/>
            <a:chExt cx="10502899" cy="76199"/>
          </a:xfrm>
        </p:grpSpPr>
        <p:sp>
          <p:nvSpPr>
            <p:cNvPr id="8" name="Rectangle 7">
              <a:extLst>
                <a:ext uri="{FF2B5EF4-FFF2-40B4-BE49-F238E27FC236}">
                  <a16:creationId xmlns:a16="http://schemas.microsoft.com/office/drawing/2014/main" id="{A6694658-D641-80EA-F907-20692C18E7CD}"/>
                </a:ext>
              </a:extLst>
            </p:cNvPr>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a:extLst>
                <a:ext uri="{FF2B5EF4-FFF2-40B4-BE49-F238E27FC236}">
                  <a16:creationId xmlns:a16="http://schemas.microsoft.com/office/drawing/2014/main" id="{AA2E230C-1A5F-E235-DEA0-EB4113C7809E}"/>
                </a:ext>
              </a:extLst>
            </p:cNvPr>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a:extLst>
                <a:ext uri="{FF2B5EF4-FFF2-40B4-BE49-F238E27FC236}">
                  <a16:creationId xmlns:a16="http://schemas.microsoft.com/office/drawing/2014/main" id="{25BE0BAC-9BB1-4E09-58EE-EB6B3B0B731C}"/>
                </a:ext>
              </a:extLst>
            </p:cNvPr>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a:extLst>
                <a:ext uri="{FF2B5EF4-FFF2-40B4-BE49-F238E27FC236}">
                  <a16:creationId xmlns:a16="http://schemas.microsoft.com/office/drawing/2014/main" id="{008E036D-BE72-6E51-FE04-C42AD13ACB45}"/>
                </a:ext>
              </a:extLst>
            </p:cNvPr>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a:extLst>
                <a:ext uri="{FF2B5EF4-FFF2-40B4-BE49-F238E27FC236}">
                  <a16:creationId xmlns:a16="http://schemas.microsoft.com/office/drawing/2014/main" id="{2B71F1E7-D562-FEE8-4ADE-87AAAD42BD6A}"/>
                </a:ext>
              </a:extLst>
            </p:cNvPr>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a:extLst>
                <a:ext uri="{FF2B5EF4-FFF2-40B4-BE49-F238E27FC236}">
                  <a16:creationId xmlns:a16="http://schemas.microsoft.com/office/drawing/2014/main" id="{957BAB26-2330-BFE7-E827-6C4B00FF4F41}"/>
                </a:ext>
              </a:extLst>
            </p:cNvPr>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a:extLst>
                <a:ext uri="{FF2B5EF4-FFF2-40B4-BE49-F238E27FC236}">
                  <a16:creationId xmlns:a16="http://schemas.microsoft.com/office/drawing/2014/main" id="{6DA807CA-DBD7-AD5C-AF0D-E878EE7E305F}"/>
                </a:ext>
              </a:extLst>
            </p:cNvPr>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a:extLst>
                <a:ext uri="{FF2B5EF4-FFF2-40B4-BE49-F238E27FC236}">
                  <a16:creationId xmlns:a16="http://schemas.microsoft.com/office/drawing/2014/main" id="{19AC40B6-325A-A335-20BA-67DC25324EB1}"/>
                </a:ext>
              </a:extLst>
            </p:cNvPr>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a:extLst>
                <a:ext uri="{FF2B5EF4-FFF2-40B4-BE49-F238E27FC236}">
                  <a16:creationId xmlns:a16="http://schemas.microsoft.com/office/drawing/2014/main" id="{207857A6-CAFA-D844-F4FE-D881BFCA046A}"/>
                </a:ext>
              </a:extLst>
            </p:cNvPr>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a:extLst>
                <a:ext uri="{FF2B5EF4-FFF2-40B4-BE49-F238E27FC236}">
                  <a16:creationId xmlns:a16="http://schemas.microsoft.com/office/drawing/2014/main" id="{B15BB40B-EF84-5991-1C94-51117A6E1C0B}"/>
                </a:ext>
              </a:extLst>
            </p:cNvPr>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8380363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E5729-AF9B-BD28-2C0A-138270643EA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302A6C4-30C8-DF58-9FAB-1E4BD0A17C0D}"/>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2DC039F9-2DD2-8557-F4A8-696FA89F45D9}"/>
              </a:ext>
            </a:extLst>
          </p:cNvPr>
          <p:cNvSpPr>
            <a:spLocks noGrp="1"/>
          </p:cNvSpPr>
          <p:nvPr>
            <p:ph type="body" sz="quarter" idx="11"/>
          </p:nvPr>
        </p:nvSpPr>
        <p:spPr>
          <a:xfrm>
            <a:off x="1771376" y="3482106"/>
            <a:ext cx="21005800" cy="9485749"/>
          </a:xfrm>
        </p:spPr>
        <p:txBody>
          <a:bodyPr>
            <a:normAutofit/>
          </a:bodyPr>
          <a:lstStyle/>
          <a:p>
            <a:r>
              <a:rPr lang="en-US" sz="5400" dirty="0"/>
              <a:t>Important aspect to note about </a:t>
            </a:r>
            <a:r>
              <a:rPr lang="en-US" sz="5400" dirty="0">
                <a:solidFill>
                  <a:srgbClr val="FF0000"/>
                </a:solidFill>
              </a:rPr>
              <a:t>JAVA</a:t>
            </a:r>
            <a:br>
              <a:rPr lang="en-GB" sz="5400" dirty="0"/>
            </a:br>
            <a:r>
              <a:rPr lang="en-GB" sz="5400" dirty="0"/>
              <a:t>Java does not support </a:t>
            </a:r>
            <a:r>
              <a:rPr lang="en-GB" sz="5400" dirty="0">
                <a:solidFill>
                  <a:srgbClr val="FF0000"/>
                </a:solidFill>
              </a:rPr>
              <a:t>global variables</a:t>
            </a:r>
            <a:r>
              <a:rPr lang="en-GB" sz="5400" dirty="0"/>
              <a:t>. Every method and variable is declared within a </a:t>
            </a:r>
            <a:r>
              <a:rPr lang="en-GB" sz="5400" dirty="0">
                <a:solidFill>
                  <a:srgbClr val="FF0000"/>
                </a:solidFill>
              </a:rPr>
              <a:t>class</a:t>
            </a:r>
            <a:r>
              <a:rPr lang="en-GB" sz="5400" dirty="0"/>
              <a:t> and forms part of that </a:t>
            </a:r>
            <a:r>
              <a:rPr lang="en-GB" sz="5400" dirty="0">
                <a:solidFill>
                  <a:srgbClr val="FF0000"/>
                </a:solidFill>
              </a:rPr>
              <a:t>class</a:t>
            </a:r>
            <a:r>
              <a:rPr lang="en-GB" sz="5400" dirty="0"/>
              <a:t>.</a:t>
            </a:r>
          </a:p>
          <a:p>
            <a:r>
              <a:rPr lang="en-GB" sz="5400" dirty="0"/>
              <a:t>Java does not allow </a:t>
            </a:r>
            <a:r>
              <a:rPr lang="en-GB" sz="5400" dirty="0">
                <a:solidFill>
                  <a:srgbClr val="FF0000"/>
                </a:solidFill>
              </a:rPr>
              <a:t>default arguments</a:t>
            </a:r>
            <a:r>
              <a:rPr lang="en-GB" sz="5400" dirty="0"/>
              <a:t>.</a:t>
            </a:r>
          </a:p>
          <a:p>
            <a:r>
              <a:rPr lang="en-GB" sz="5400" dirty="0"/>
              <a:t>Java does not support inheritance of </a:t>
            </a:r>
            <a:r>
              <a:rPr lang="en-GB" sz="5400" dirty="0">
                <a:solidFill>
                  <a:srgbClr val="FF0000"/>
                </a:solidFill>
              </a:rPr>
              <a:t>multiple</a:t>
            </a:r>
            <a:r>
              <a:rPr lang="en-GB" sz="5400" dirty="0"/>
              <a:t> super classes by a sub class (i.e., multiple inheritance). This is accomplished by using ‘</a:t>
            </a:r>
            <a:r>
              <a:rPr lang="en-GB" sz="5400" dirty="0">
                <a:solidFill>
                  <a:srgbClr val="FF0000"/>
                </a:solidFill>
              </a:rPr>
              <a:t>interface</a:t>
            </a:r>
            <a:r>
              <a:rPr lang="en-GB" sz="5400" dirty="0"/>
              <a:t>’ concept.</a:t>
            </a:r>
          </a:p>
          <a:p>
            <a:r>
              <a:rPr lang="en-GB" sz="5400" dirty="0"/>
              <a:t>It is not possible to declare </a:t>
            </a:r>
            <a:r>
              <a:rPr lang="en-GB" sz="5400" dirty="0">
                <a:solidFill>
                  <a:srgbClr val="FF0000"/>
                </a:solidFill>
              </a:rPr>
              <a:t>unsigned integers </a:t>
            </a:r>
            <a:r>
              <a:rPr lang="en-GB" sz="5400" dirty="0"/>
              <a:t>in java.</a:t>
            </a:r>
          </a:p>
          <a:p>
            <a:r>
              <a:rPr lang="en-GB" sz="5400" dirty="0"/>
              <a:t>In java objects are passed by </a:t>
            </a:r>
            <a:r>
              <a:rPr lang="en-GB" sz="5400" dirty="0">
                <a:solidFill>
                  <a:srgbClr val="FF0000"/>
                </a:solidFill>
              </a:rPr>
              <a:t>reference</a:t>
            </a:r>
            <a:r>
              <a:rPr lang="en-GB" sz="5400" dirty="0"/>
              <a:t> only. In C++ objects may be passed by </a:t>
            </a:r>
            <a:r>
              <a:rPr lang="en-GB" sz="5400" dirty="0">
                <a:solidFill>
                  <a:srgbClr val="FF0000"/>
                </a:solidFill>
              </a:rPr>
              <a:t>value</a:t>
            </a:r>
            <a:r>
              <a:rPr lang="en-GB" sz="5400" dirty="0"/>
              <a:t> or </a:t>
            </a:r>
            <a:r>
              <a:rPr lang="en-GB" sz="5400" dirty="0">
                <a:solidFill>
                  <a:srgbClr val="FF0000"/>
                </a:solidFill>
              </a:rPr>
              <a:t>reference</a:t>
            </a:r>
            <a:r>
              <a:rPr lang="en-GB" sz="5400" dirty="0"/>
              <a:t>.</a:t>
            </a: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5E44CB27-027A-0784-60AB-88504D51A20A}"/>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a:extLst>
              <a:ext uri="{FF2B5EF4-FFF2-40B4-BE49-F238E27FC236}">
                <a16:creationId xmlns:a16="http://schemas.microsoft.com/office/drawing/2014/main" id="{9E423E6F-6F1C-B7F5-72DC-54C20AB2A43C}"/>
              </a:ext>
            </a:extLst>
          </p:cNvPr>
          <p:cNvGrpSpPr/>
          <p:nvPr/>
        </p:nvGrpSpPr>
        <p:grpSpPr>
          <a:xfrm>
            <a:off x="1715048" y="2590801"/>
            <a:ext cx="20979852" cy="177796"/>
            <a:chOff x="850901" y="1298577"/>
            <a:chExt cx="10502899" cy="76199"/>
          </a:xfrm>
        </p:grpSpPr>
        <p:sp>
          <p:nvSpPr>
            <p:cNvPr id="8" name="Rectangle 7">
              <a:extLst>
                <a:ext uri="{FF2B5EF4-FFF2-40B4-BE49-F238E27FC236}">
                  <a16:creationId xmlns:a16="http://schemas.microsoft.com/office/drawing/2014/main" id="{A2D3ECBF-AD44-7116-C95F-CA409A8F1B54}"/>
                </a:ext>
              </a:extLst>
            </p:cNvPr>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a:extLst>
                <a:ext uri="{FF2B5EF4-FFF2-40B4-BE49-F238E27FC236}">
                  <a16:creationId xmlns:a16="http://schemas.microsoft.com/office/drawing/2014/main" id="{5797D627-B9BF-694E-FDAA-52E439F8544D}"/>
                </a:ext>
              </a:extLst>
            </p:cNvPr>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a:extLst>
                <a:ext uri="{FF2B5EF4-FFF2-40B4-BE49-F238E27FC236}">
                  <a16:creationId xmlns:a16="http://schemas.microsoft.com/office/drawing/2014/main" id="{53810FF1-CEFF-E1DA-D96A-DDD463C20310}"/>
                </a:ext>
              </a:extLst>
            </p:cNvPr>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a:extLst>
                <a:ext uri="{FF2B5EF4-FFF2-40B4-BE49-F238E27FC236}">
                  <a16:creationId xmlns:a16="http://schemas.microsoft.com/office/drawing/2014/main" id="{D0AC538F-F147-104A-D5B1-907348C49168}"/>
                </a:ext>
              </a:extLst>
            </p:cNvPr>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a:extLst>
                <a:ext uri="{FF2B5EF4-FFF2-40B4-BE49-F238E27FC236}">
                  <a16:creationId xmlns:a16="http://schemas.microsoft.com/office/drawing/2014/main" id="{24FAD081-A7F2-4D7D-DDC6-97C60A5C0E3B}"/>
                </a:ext>
              </a:extLst>
            </p:cNvPr>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a:extLst>
                <a:ext uri="{FF2B5EF4-FFF2-40B4-BE49-F238E27FC236}">
                  <a16:creationId xmlns:a16="http://schemas.microsoft.com/office/drawing/2014/main" id="{1F6F171D-61BF-24FB-11FB-66FE22D28A5B}"/>
                </a:ext>
              </a:extLst>
            </p:cNvPr>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a:extLst>
                <a:ext uri="{FF2B5EF4-FFF2-40B4-BE49-F238E27FC236}">
                  <a16:creationId xmlns:a16="http://schemas.microsoft.com/office/drawing/2014/main" id="{2DCABA5E-3BF7-E7E2-8D54-FBF07DC68B76}"/>
                </a:ext>
              </a:extLst>
            </p:cNvPr>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a:extLst>
                <a:ext uri="{FF2B5EF4-FFF2-40B4-BE49-F238E27FC236}">
                  <a16:creationId xmlns:a16="http://schemas.microsoft.com/office/drawing/2014/main" id="{8FF59F31-B156-F9B3-52C4-D90491827A93}"/>
                </a:ext>
              </a:extLst>
            </p:cNvPr>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a:extLst>
                <a:ext uri="{FF2B5EF4-FFF2-40B4-BE49-F238E27FC236}">
                  <a16:creationId xmlns:a16="http://schemas.microsoft.com/office/drawing/2014/main" id="{D22A44D6-88C3-FFF3-9A9B-CDA180364C03}"/>
                </a:ext>
              </a:extLst>
            </p:cNvPr>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a:extLst>
                <a:ext uri="{FF2B5EF4-FFF2-40B4-BE49-F238E27FC236}">
                  <a16:creationId xmlns:a16="http://schemas.microsoft.com/office/drawing/2014/main" id="{28A0DE15-25B7-6D0F-055E-8C79BB8FAA38}"/>
                </a:ext>
              </a:extLst>
            </p:cNvPr>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5288135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a:xfrm>
            <a:off x="814736" y="3518534"/>
            <a:ext cx="21558638" cy="3733800"/>
          </a:xfrm>
        </p:spPr>
        <p:txBody>
          <a:bodyPr/>
          <a:lstStyle/>
          <a:p>
            <a:r>
              <a:rPr lang="en-US" sz="4400" b="1" u="sng" dirty="0">
                <a:solidFill>
                  <a:schemeClr val="accent1">
                    <a:lumMod val="40000"/>
                    <a:lumOff val="60000"/>
                  </a:schemeClr>
                </a:solidFill>
              </a:rPr>
              <a:t>Access</a:t>
            </a:r>
            <a:r>
              <a:rPr lang="en-US" sz="4400" b="0" dirty="0">
                <a:solidFill>
                  <a:schemeClr val="accent1">
                    <a:lumMod val="40000"/>
                    <a:lumOff val="60000"/>
                  </a:schemeClr>
                </a:solidFill>
              </a:rPr>
              <a:t>: </a:t>
            </a:r>
            <a:r>
              <a:rPr lang="en-US" sz="4400" b="0" dirty="0">
                <a:solidFill>
                  <a:srgbClr val="FFC000"/>
                </a:solidFill>
              </a:rPr>
              <a:t>Books</a:t>
            </a:r>
            <a:r>
              <a:rPr lang="en-US" sz="4400" b="0" dirty="0">
                <a:solidFill>
                  <a:schemeClr val="accent1">
                    <a:lumMod val="40000"/>
                    <a:lumOff val="60000"/>
                  </a:schemeClr>
                </a:solidFill>
              </a:rPr>
              <a:t> / </a:t>
            </a:r>
            <a:r>
              <a:rPr lang="en-US" sz="4400" dirty="0">
                <a:solidFill>
                  <a:schemeClr val="accent6">
                    <a:lumMod val="75000"/>
                  </a:schemeClr>
                </a:solidFill>
              </a:rPr>
              <a:t>Eclipse ide</a:t>
            </a:r>
            <a:r>
              <a:rPr lang="en-US" sz="4400" b="0" dirty="0">
                <a:solidFill>
                  <a:schemeClr val="accent6">
                    <a:lumMod val="75000"/>
                  </a:schemeClr>
                </a:solidFill>
              </a:rPr>
              <a:t> </a:t>
            </a:r>
            <a:r>
              <a:rPr lang="en-US" sz="4400" b="0" dirty="0">
                <a:solidFill>
                  <a:schemeClr val="accent1">
                    <a:lumMod val="40000"/>
                    <a:lumOff val="60000"/>
                  </a:schemeClr>
                </a:solidFill>
              </a:rPr>
              <a:t>/ </a:t>
            </a:r>
            <a:r>
              <a:rPr lang="en-US" sz="4400" b="0" dirty="0">
                <a:solidFill>
                  <a:schemeClr val="accent2">
                    <a:lumMod val="60000"/>
                    <a:lumOff val="40000"/>
                  </a:schemeClr>
                </a:solidFill>
              </a:rPr>
              <a:t>MS office…etc</a:t>
            </a:r>
            <a:r>
              <a:rPr lang="en-US" sz="4400" b="0" dirty="0">
                <a:solidFill>
                  <a:schemeClr val="accent1">
                    <a:lumMod val="40000"/>
                    <a:lumOff val="60000"/>
                  </a:schemeClr>
                </a:solidFill>
              </a:rPr>
              <a:t>.</a:t>
            </a:r>
            <a:endParaRPr lang="en-US" sz="4400" dirty="0">
              <a:solidFill>
                <a:schemeClr val="accent1">
                  <a:lumMod val="40000"/>
                  <a:lumOff val="60000"/>
                </a:schemeClr>
              </a:solidFill>
            </a:endParaRPr>
          </a:p>
        </p:txBody>
      </p:sp>
    </p:spTree>
    <p:extLst>
      <p:ext uri="{BB962C8B-B14F-4D97-AF65-F5344CB8AC3E}">
        <p14:creationId xmlns:p14="http://schemas.microsoft.com/office/powerpoint/2010/main" val="68111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9E793-04F3-B0B5-1C5D-B9AB822669B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B551C86-B833-DD91-12CF-0BE13BAE7DD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5AC9CD6D-5A48-14FD-602F-E1799A8EDC06}"/>
              </a:ext>
            </a:extLst>
          </p:cNvPr>
          <p:cNvSpPr>
            <a:spLocks noGrp="1"/>
          </p:cNvSpPr>
          <p:nvPr>
            <p:ph type="body" sz="quarter" idx="11"/>
          </p:nvPr>
        </p:nvSpPr>
        <p:spPr>
          <a:xfrm>
            <a:off x="1771376" y="3482106"/>
            <a:ext cx="21005800" cy="9485749"/>
          </a:xfrm>
        </p:spPr>
        <p:txBody>
          <a:bodyPr>
            <a:normAutofit/>
          </a:bodyPr>
          <a:lstStyle/>
          <a:p>
            <a:r>
              <a:rPr lang="en-GB" sz="5400" dirty="0"/>
              <a:t>New features added in Java:</a:t>
            </a:r>
          </a:p>
          <a:p>
            <a:r>
              <a:rPr lang="en-GB" sz="5400" dirty="0">
                <a:solidFill>
                  <a:srgbClr val="FF0000"/>
                </a:solidFill>
              </a:rPr>
              <a:t>Multithreading</a:t>
            </a:r>
            <a:r>
              <a:rPr lang="en-GB" sz="5400" dirty="0"/>
              <a:t>, that allows two or more pieces of the same program to execute concurrently.</a:t>
            </a:r>
          </a:p>
          <a:p>
            <a:r>
              <a:rPr lang="en-GB" sz="5400" dirty="0"/>
              <a:t>C++ has a set of library functions that use a common header file. But java  replaces it with its own set of </a:t>
            </a:r>
            <a:r>
              <a:rPr lang="en-GB" sz="5400" dirty="0">
                <a:solidFill>
                  <a:srgbClr val="FF0000"/>
                </a:solidFill>
              </a:rPr>
              <a:t>API classes</a:t>
            </a:r>
            <a:r>
              <a:rPr lang="en-GB" sz="5400" dirty="0"/>
              <a:t>.</a:t>
            </a:r>
          </a:p>
          <a:p>
            <a:r>
              <a:rPr lang="en-GB" sz="5400" dirty="0"/>
              <a:t>It adds </a:t>
            </a:r>
            <a:r>
              <a:rPr lang="en-GB" sz="5400" dirty="0">
                <a:solidFill>
                  <a:srgbClr val="FF0000"/>
                </a:solidFill>
              </a:rPr>
              <a:t>packages</a:t>
            </a:r>
            <a:r>
              <a:rPr lang="en-GB" sz="5400" dirty="0"/>
              <a:t> and </a:t>
            </a:r>
            <a:r>
              <a:rPr lang="en-GB" sz="5400" dirty="0">
                <a:solidFill>
                  <a:srgbClr val="FF0000"/>
                </a:solidFill>
              </a:rPr>
              <a:t>interfaces</a:t>
            </a:r>
            <a:r>
              <a:rPr lang="en-GB" sz="5400" dirty="0"/>
              <a:t>.</a:t>
            </a:r>
          </a:p>
          <a:p>
            <a:r>
              <a:rPr lang="en-GB" sz="5400" dirty="0"/>
              <a:t>Java supports automatic </a:t>
            </a:r>
            <a:r>
              <a:rPr lang="en-GB" sz="5400" dirty="0">
                <a:solidFill>
                  <a:srgbClr val="FF0000"/>
                </a:solidFill>
              </a:rPr>
              <a:t>garbage collection</a:t>
            </a:r>
            <a:r>
              <a:rPr lang="en-GB" sz="5400" dirty="0"/>
              <a:t>.</a:t>
            </a:r>
          </a:p>
          <a:p>
            <a:r>
              <a:rPr lang="en-GB" sz="5400" dirty="0">
                <a:solidFill>
                  <a:srgbClr val="FF0000"/>
                </a:solidFill>
              </a:rPr>
              <a:t>break</a:t>
            </a:r>
            <a:r>
              <a:rPr lang="en-GB" sz="5400" dirty="0"/>
              <a:t> and </a:t>
            </a:r>
            <a:r>
              <a:rPr lang="en-GB" sz="5400" dirty="0">
                <a:solidFill>
                  <a:srgbClr val="FF0000"/>
                </a:solidFill>
              </a:rPr>
              <a:t>continue</a:t>
            </a:r>
            <a:r>
              <a:rPr lang="en-GB" sz="5400" dirty="0"/>
              <a:t> statements have been enhanced in java to accept labels as targets.</a:t>
            </a:r>
          </a:p>
          <a:p>
            <a:r>
              <a:rPr lang="en-GB" sz="5400" dirty="0"/>
              <a:t>The use of </a:t>
            </a:r>
            <a:r>
              <a:rPr lang="en-GB" sz="5400" dirty="0" err="1">
                <a:solidFill>
                  <a:srgbClr val="FF0000"/>
                </a:solidFill>
              </a:rPr>
              <a:t>unicode</a:t>
            </a:r>
            <a:r>
              <a:rPr lang="en-GB" sz="5400" dirty="0"/>
              <a:t> characters ensures portability.</a:t>
            </a: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A58BA11F-3CF0-800B-D256-6DC6BBF53B9A}"/>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a:extLst>
              <a:ext uri="{FF2B5EF4-FFF2-40B4-BE49-F238E27FC236}">
                <a16:creationId xmlns:a16="http://schemas.microsoft.com/office/drawing/2014/main" id="{161B11B6-D9C6-1C0C-1D25-54A7D1354ED7}"/>
              </a:ext>
            </a:extLst>
          </p:cNvPr>
          <p:cNvGrpSpPr/>
          <p:nvPr/>
        </p:nvGrpSpPr>
        <p:grpSpPr>
          <a:xfrm>
            <a:off x="1715048" y="2590801"/>
            <a:ext cx="20979852" cy="177796"/>
            <a:chOff x="850901" y="1298577"/>
            <a:chExt cx="10502899" cy="76199"/>
          </a:xfrm>
        </p:grpSpPr>
        <p:sp>
          <p:nvSpPr>
            <p:cNvPr id="8" name="Rectangle 7">
              <a:extLst>
                <a:ext uri="{FF2B5EF4-FFF2-40B4-BE49-F238E27FC236}">
                  <a16:creationId xmlns:a16="http://schemas.microsoft.com/office/drawing/2014/main" id="{EB797525-72BA-B6EC-0F74-D8660E18F5D7}"/>
                </a:ext>
              </a:extLst>
            </p:cNvPr>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a:extLst>
                <a:ext uri="{FF2B5EF4-FFF2-40B4-BE49-F238E27FC236}">
                  <a16:creationId xmlns:a16="http://schemas.microsoft.com/office/drawing/2014/main" id="{92406B4D-7944-65FF-2286-E7418CEBE1E2}"/>
                </a:ext>
              </a:extLst>
            </p:cNvPr>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a:extLst>
                <a:ext uri="{FF2B5EF4-FFF2-40B4-BE49-F238E27FC236}">
                  <a16:creationId xmlns:a16="http://schemas.microsoft.com/office/drawing/2014/main" id="{51CCF27A-982F-38E7-68A8-1826736D62AA}"/>
                </a:ext>
              </a:extLst>
            </p:cNvPr>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a:extLst>
                <a:ext uri="{FF2B5EF4-FFF2-40B4-BE49-F238E27FC236}">
                  <a16:creationId xmlns:a16="http://schemas.microsoft.com/office/drawing/2014/main" id="{B5A5F292-51C5-1476-192A-7BB2D426A26B}"/>
                </a:ext>
              </a:extLst>
            </p:cNvPr>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a:extLst>
                <a:ext uri="{FF2B5EF4-FFF2-40B4-BE49-F238E27FC236}">
                  <a16:creationId xmlns:a16="http://schemas.microsoft.com/office/drawing/2014/main" id="{79118A7C-76DE-77BC-0A9B-88A974D01D32}"/>
                </a:ext>
              </a:extLst>
            </p:cNvPr>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a:extLst>
                <a:ext uri="{FF2B5EF4-FFF2-40B4-BE49-F238E27FC236}">
                  <a16:creationId xmlns:a16="http://schemas.microsoft.com/office/drawing/2014/main" id="{CC398DBC-98C5-0641-D752-D8087EA8B4E7}"/>
                </a:ext>
              </a:extLst>
            </p:cNvPr>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a:extLst>
                <a:ext uri="{FF2B5EF4-FFF2-40B4-BE49-F238E27FC236}">
                  <a16:creationId xmlns:a16="http://schemas.microsoft.com/office/drawing/2014/main" id="{F141C954-B907-1ED3-8E6F-323B7D846757}"/>
                </a:ext>
              </a:extLst>
            </p:cNvPr>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a:extLst>
                <a:ext uri="{FF2B5EF4-FFF2-40B4-BE49-F238E27FC236}">
                  <a16:creationId xmlns:a16="http://schemas.microsoft.com/office/drawing/2014/main" id="{84505554-85E1-5A1F-5065-124A920EEEB7}"/>
                </a:ext>
              </a:extLst>
            </p:cNvPr>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a:extLst>
                <a:ext uri="{FF2B5EF4-FFF2-40B4-BE49-F238E27FC236}">
                  <a16:creationId xmlns:a16="http://schemas.microsoft.com/office/drawing/2014/main" id="{B10E03E4-B738-FCB6-7416-3FD24769C76E}"/>
                </a:ext>
              </a:extLst>
            </p:cNvPr>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a:extLst>
                <a:ext uri="{FF2B5EF4-FFF2-40B4-BE49-F238E27FC236}">
                  <a16:creationId xmlns:a16="http://schemas.microsoft.com/office/drawing/2014/main" id="{53E9DFDC-72C9-D4BB-BFDD-C551FC2D1C3D}"/>
                </a:ext>
              </a:extLst>
            </p:cNvPr>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972982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4EA9D-FACE-7310-AC14-E7CFDF52D75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36A7C0A-B0B2-090E-81AA-B6FECD4D9FA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EC50FB74-BEF7-5C5D-7A00-86237B138D1E}"/>
              </a:ext>
            </a:extLst>
          </p:cNvPr>
          <p:cNvSpPr>
            <a:spLocks noGrp="1"/>
          </p:cNvSpPr>
          <p:nvPr>
            <p:ph type="body" sz="quarter" idx="11"/>
          </p:nvPr>
        </p:nvSpPr>
        <p:spPr>
          <a:xfrm>
            <a:off x="1771376" y="3482106"/>
            <a:ext cx="21005800" cy="9485749"/>
          </a:xfrm>
        </p:spPr>
        <p:txBody>
          <a:bodyPr>
            <a:normAutofit/>
          </a:bodyPr>
          <a:lstStyle/>
          <a:p>
            <a:r>
              <a:rPr lang="en-GB" sz="5400" dirty="0"/>
              <a:t>Features that differ:</a:t>
            </a:r>
          </a:p>
          <a:p>
            <a:r>
              <a:rPr lang="en-GB" sz="5400" dirty="0"/>
              <a:t>Though </a:t>
            </a:r>
            <a:r>
              <a:rPr lang="en-GB" sz="5400" dirty="0">
                <a:solidFill>
                  <a:srgbClr val="FF0000"/>
                </a:solidFill>
              </a:rPr>
              <a:t>C++ </a:t>
            </a:r>
            <a:r>
              <a:rPr lang="en-GB" sz="5400" dirty="0"/>
              <a:t>and </a:t>
            </a:r>
            <a:r>
              <a:rPr lang="en-GB" sz="5400" dirty="0">
                <a:solidFill>
                  <a:srgbClr val="FF0000"/>
                </a:solidFill>
              </a:rPr>
              <a:t>java</a:t>
            </a:r>
            <a:r>
              <a:rPr lang="en-GB" sz="5400" dirty="0"/>
              <a:t> supports Boolean data type, C++ takes any </a:t>
            </a:r>
            <a:r>
              <a:rPr lang="en-GB" sz="5400" dirty="0">
                <a:solidFill>
                  <a:srgbClr val="FF0000"/>
                </a:solidFill>
              </a:rPr>
              <a:t>nonzero value </a:t>
            </a:r>
            <a:r>
              <a:rPr lang="en-GB" sz="5400" dirty="0"/>
              <a:t>as true and </a:t>
            </a:r>
            <a:r>
              <a:rPr lang="en-GB" sz="5400" dirty="0">
                <a:solidFill>
                  <a:srgbClr val="FF0000"/>
                </a:solidFill>
              </a:rPr>
              <a:t>zero as </a:t>
            </a:r>
            <a:r>
              <a:rPr lang="en-GB" sz="5400" dirty="0"/>
              <a:t>false. True and false in java are predefined literals that are values for a </a:t>
            </a:r>
            <a:r>
              <a:rPr lang="en-GB" sz="5400" dirty="0" err="1"/>
              <a:t>boolean</a:t>
            </a:r>
            <a:r>
              <a:rPr lang="en-GB" sz="5400" dirty="0"/>
              <a:t> expression.</a:t>
            </a:r>
          </a:p>
          <a:p>
            <a:r>
              <a:rPr lang="en-GB" sz="5400" dirty="0"/>
              <a:t>Java has replaced the </a:t>
            </a:r>
            <a:r>
              <a:rPr lang="en-GB" sz="5400" dirty="0">
                <a:solidFill>
                  <a:srgbClr val="FF0000"/>
                </a:solidFill>
              </a:rPr>
              <a:t>destructor</a:t>
            </a:r>
            <a:r>
              <a:rPr lang="en-GB" sz="5400" dirty="0"/>
              <a:t> function with a </a:t>
            </a:r>
            <a:r>
              <a:rPr lang="en-GB" sz="5400" dirty="0">
                <a:solidFill>
                  <a:srgbClr val="FF0000"/>
                </a:solidFill>
              </a:rPr>
              <a:t>finalize() function</a:t>
            </a:r>
            <a:r>
              <a:rPr lang="en-GB" sz="5400" dirty="0"/>
              <a:t>.</a:t>
            </a:r>
          </a:p>
          <a:p>
            <a:r>
              <a:rPr lang="en-GB" sz="5400" dirty="0"/>
              <a:t>C++ supports exception handling that is similar to java's. However, in C++ there is no requirement that a thrown exception be caught.</a:t>
            </a: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A54DB96C-612D-4F8A-F8C9-069178C6A520}"/>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a:extLst>
              <a:ext uri="{FF2B5EF4-FFF2-40B4-BE49-F238E27FC236}">
                <a16:creationId xmlns:a16="http://schemas.microsoft.com/office/drawing/2014/main" id="{71DDE819-65F1-889A-5FE3-56B1CF739A16}"/>
              </a:ext>
            </a:extLst>
          </p:cNvPr>
          <p:cNvGrpSpPr/>
          <p:nvPr/>
        </p:nvGrpSpPr>
        <p:grpSpPr>
          <a:xfrm>
            <a:off x="1715048" y="2590801"/>
            <a:ext cx="20979852" cy="177796"/>
            <a:chOff x="850901" y="1298577"/>
            <a:chExt cx="10502899" cy="76199"/>
          </a:xfrm>
        </p:grpSpPr>
        <p:sp>
          <p:nvSpPr>
            <p:cNvPr id="8" name="Rectangle 7">
              <a:extLst>
                <a:ext uri="{FF2B5EF4-FFF2-40B4-BE49-F238E27FC236}">
                  <a16:creationId xmlns:a16="http://schemas.microsoft.com/office/drawing/2014/main" id="{1C782BB5-F8E7-CF4F-06A7-B5DA185F111B}"/>
                </a:ext>
              </a:extLst>
            </p:cNvPr>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a:extLst>
                <a:ext uri="{FF2B5EF4-FFF2-40B4-BE49-F238E27FC236}">
                  <a16:creationId xmlns:a16="http://schemas.microsoft.com/office/drawing/2014/main" id="{582F4B86-FB81-0890-07B6-DB7ABC4D265E}"/>
                </a:ext>
              </a:extLst>
            </p:cNvPr>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a:extLst>
                <a:ext uri="{FF2B5EF4-FFF2-40B4-BE49-F238E27FC236}">
                  <a16:creationId xmlns:a16="http://schemas.microsoft.com/office/drawing/2014/main" id="{B54AC3E0-3C06-57A5-26A6-32A5EFEF0710}"/>
                </a:ext>
              </a:extLst>
            </p:cNvPr>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a:extLst>
                <a:ext uri="{FF2B5EF4-FFF2-40B4-BE49-F238E27FC236}">
                  <a16:creationId xmlns:a16="http://schemas.microsoft.com/office/drawing/2014/main" id="{BD02B431-8BC8-7312-4171-91509EDCA18C}"/>
                </a:ext>
              </a:extLst>
            </p:cNvPr>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a:extLst>
                <a:ext uri="{FF2B5EF4-FFF2-40B4-BE49-F238E27FC236}">
                  <a16:creationId xmlns:a16="http://schemas.microsoft.com/office/drawing/2014/main" id="{C6DF4522-1BD2-0B2D-A4FB-1F008C8F4B82}"/>
                </a:ext>
              </a:extLst>
            </p:cNvPr>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a:extLst>
                <a:ext uri="{FF2B5EF4-FFF2-40B4-BE49-F238E27FC236}">
                  <a16:creationId xmlns:a16="http://schemas.microsoft.com/office/drawing/2014/main" id="{5C4B4A93-B8EA-F9A5-DF79-176B72FB5B1D}"/>
                </a:ext>
              </a:extLst>
            </p:cNvPr>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a:extLst>
                <a:ext uri="{FF2B5EF4-FFF2-40B4-BE49-F238E27FC236}">
                  <a16:creationId xmlns:a16="http://schemas.microsoft.com/office/drawing/2014/main" id="{728B1766-4892-A335-163C-F6456AD3793D}"/>
                </a:ext>
              </a:extLst>
            </p:cNvPr>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a:extLst>
                <a:ext uri="{FF2B5EF4-FFF2-40B4-BE49-F238E27FC236}">
                  <a16:creationId xmlns:a16="http://schemas.microsoft.com/office/drawing/2014/main" id="{71EFB8EE-CA05-9338-8335-73DD4BA41546}"/>
                </a:ext>
              </a:extLst>
            </p:cNvPr>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a:extLst>
                <a:ext uri="{FF2B5EF4-FFF2-40B4-BE49-F238E27FC236}">
                  <a16:creationId xmlns:a16="http://schemas.microsoft.com/office/drawing/2014/main" id="{DE93FF59-9D22-C990-77E0-612C51F2FFC1}"/>
                </a:ext>
              </a:extLst>
            </p:cNvPr>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a:extLst>
                <a:ext uri="{FF2B5EF4-FFF2-40B4-BE49-F238E27FC236}">
                  <a16:creationId xmlns:a16="http://schemas.microsoft.com/office/drawing/2014/main" id="{AC9B4163-8A08-9A37-C616-CC014D812A3D}"/>
                </a:ext>
              </a:extLst>
            </p:cNvPr>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518587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93511-0394-0C67-4A09-0E5BD9C8B66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BB2690D-D9EA-351A-C887-70F214A8DE3A}"/>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7" name="Title 1">
            <a:extLst>
              <a:ext uri="{FF2B5EF4-FFF2-40B4-BE49-F238E27FC236}">
                <a16:creationId xmlns:a16="http://schemas.microsoft.com/office/drawing/2014/main" id="{23AD9254-1CC1-B09A-629B-2973530C2CFF}"/>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a:extLst>
              <a:ext uri="{FF2B5EF4-FFF2-40B4-BE49-F238E27FC236}">
                <a16:creationId xmlns:a16="http://schemas.microsoft.com/office/drawing/2014/main" id="{BDB203BE-8E4C-9B5B-0986-B68068D7A8A2}"/>
              </a:ext>
            </a:extLst>
          </p:cNvPr>
          <p:cNvGrpSpPr/>
          <p:nvPr/>
        </p:nvGrpSpPr>
        <p:grpSpPr>
          <a:xfrm>
            <a:off x="1715048" y="2590801"/>
            <a:ext cx="20979852" cy="177796"/>
            <a:chOff x="850901" y="1298577"/>
            <a:chExt cx="10502899" cy="76199"/>
          </a:xfrm>
        </p:grpSpPr>
        <p:sp>
          <p:nvSpPr>
            <p:cNvPr id="8" name="Rectangle 7">
              <a:extLst>
                <a:ext uri="{FF2B5EF4-FFF2-40B4-BE49-F238E27FC236}">
                  <a16:creationId xmlns:a16="http://schemas.microsoft.com/office/drawing/2014/main" id="{3C6A3AE8-BEAA-7B29-B1C2-6E266AF682D4}"/>
                </a:ext>
              </a:extLst>
            </p:cNvPr>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a:extLst>
                <a:ext uri="{FF2B5EF4-FFF2-40B4-BE49-F238E27FC236}">
                  <a16:creationId xmlns:a16="http://schemas.microsoft.com/office/drawing/2014/main" id="{DA7FF683-AE12-2693-68D8-610A8E048FD8}"/>
                </a:ext>
              </a:extLst>
            </p:cNvPr>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a:extLst>
                <a:ext uri="{FF2B5EF4-FFF2-40B4-BE49-F238E27FC236}">
                  <a16:creationId xmlns:a16="http://schemas.microsoft.com/office/drawing/2014/main" id="{968CC03D-F3DB-1B10-DCC6-975FC8AFD723}"/>
                </a:ext>
              </a:extLst>
            </p:cNvPr>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a:extLst>
                <a:ext uri="{FF2B5EF4-FFF2-40B4-BE49-F238E27FC236}">
                  <a16:creationId xmlns:a16="http://schemas.microsoft.com/office/drawing/2014/main" id="{17B27154-93A5-5275-9F1B-41B66726C108}"/>
                </a:ext>
              </a:extLst>
            </p:cNvPr>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a:extLst>
                <a:ext uri="{FF2B5EF4-FFF2-40B4-BE49-F238E27FC236}">
                  <a16:creationId xmlns:a16="http://schemas.microsoft.com/office/drawing/2014/main" id="{B21D8945-8CAF-8BA9-F4BE-EAEC4C10E1E2}"/>
                </a:ext>
              </a:extLst>
            </p:cNvPr>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a:extLst>
                <a:ext uri="{FF2B5EF4-FFF2-40B4-BE49-F238E27FC236}">
                  <a16:creationId xmlns:a16="http://schemas.microsoft.com/office/drawing/2014/main" id="{137C5B18-B6CA-0FE2-A4A1-CF0161545CD3}"/>
                </a:ext>
              </a:extLst>
            </p:cNvPr>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a:extLst>
                <a:ext uri="{FF2B5EF4-FFF2-40B4-BE49-F238E27FC236}">
                  <a16:creationId xmlns:a16="http://schemas.microsoft.com/office/drawing/2014/main" id="{515EBD7F-CD3D-CE02-32F2-8A71B47DC2E3}"/>
                </a:ext>
              </a:extLst>
            </p:cNvPr>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a:extLst>
                <a:ext uri="{FF2B5EF4-FFF2-40B4-BE49-F238E27FC236}">
                  <a16:creationId xmlns:a16="http://schemas.microsoft.com/office/drawing/2014/main" id="{FBE044FF-516E-CDE1-9F18-2942B65C9AD8}"/>
                </a:ext>
              </a:extLst>
            </p:cNvPr>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a:extLst>
                <a:ext uri="{FF2B5EF4-FFF2-40B4-BE49-F238E27FC236}">
                  <a16:creationId xmlns:a16="http://schemas.microsoft.com/office/drawing/2014/main" id="{9B655732-9FA6-7825-8506-1168D61E9A82}"/>
                </a:ext>
              </a:extLst>
            </p:cNvPr>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a:extLst>
                <a:ext uri="{FF2B5EF4-FFF2-40B4-BE49-F238E27FC236}">
                  <a16:creationId xmlns:a16="http://schemas.microsoft.com/office/drawing/2014/main" id="{1BE5134E-A712-707A-1DC4-46B48DF0C6C6}"/>
                </a:ext>
              </a:extLst>
            </p:cNvPr>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
        <p:nvSpPr>
          <p:cNvPr id="4" name="TextBox 3">
            <a:extLst>
              <a:ext uri="{FF2B5EF4-FFF2-40B4-BE49-F238E27FC236}">
                <a16:creationId xmlns:a16="http://schemas.microsoft.com/office/drawing/2014/main" id="{E6C92F68-11F0-A2E7-7F1C-353346A6C61B}"/>
              </a:ext>
            </a:extLst>
          </p:cNvPr>
          <p:cNvSpPr txBox="1"/>
          <p:nvPr/>
        </p:nvSpPr>
        <p:spPr>
          <a:xfrm>
            <a:off x="2155372" y="3609104"/>
            <a:ext cx="7963034" cy="54938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lnSpc>
                <a:spcPct val="90000"/>
              </a:lnSpc>
            </a:pPr>
            <a:r>
              <a:rPr lang="en-US" sz="5400" b="0" dirty="0"/>
              <a:t>Java is</a:t>
            </a:r>
            <a:r>
              <a:rPr lang="en-US" sz="5400" b="0" dirty="0">
                <a:solidFill>
                  <a:srgbClr val="FF0000"/>
                </a:solidFill>
              </a:rPr>
              <a:t> simple</a:t>
            </a:r>
          </a:p>
          <a:p>
            <a:pPr algn="l">
              <a:lnSpc>
                <a:spcPct val="90000"/>
              </a:lnSpc>
              <a:spcBef>
                <a:spcPct val="50000"/>
              </a:spcBef>
            </a:pPr>
            <a:r>
              <a:rPr lang="en-US" sz="5400" b="0" dirty="0"/>
              <a:t>Java is</a:t>
            </a:r>
            <a:r>
              <a:rPr lang="en-US" sz="5400" b="0" dirty="0">
                <a:solidFill>
                  <a:srgbClr val="FF0000"/>
                </a:solidFill>
              </a:rPr>
              <a:t> object-oriented</a:t>
            </a:r>
          </a:p>
          <a:p>
            <a:pPr algn="l">
              <a:lnSpc>
                <a:spcPct val="90000"/>
              </a:lnSpc>
              <a:spcBef>
                <a:spcPct val="50000"/>
              </a:spcBef>
            </a:pPr>
            <a:r>
              <a:rPr lang="en-US" sz="5400" b="0" dirty="0"/>
              <a:t>Java is </a:t>
            </a:r>
            <a:r>
              <a:rPr lang="en-US" sz="5400" b="0" dirty="0">
                <a:solidFill>
                  <a:srgbClr val="FF0000"/>
                </a:solidFill>
              </a:rPr>
              <a:t>distributed</a:t>
            </a:r>
          </a:p>
          <a:p>
            <a:pPr algn="l">
              <a:lnSpc>
                <a:spcPct val="90000"/>
              </a:lnSpc>
              <a:spcBef>
                <a:spcPct val="50000"/>
              </a:spcBef>
            </a:pPr>
            <a:r>
              <a:rPr lang="en-US" sz="5400" b="0" dirty="0"/>
              <a:t>Java is </a:t>
            </a:r>
            <a:r>
              <a:rPr lang="en-US" sz="5400" b="0" dirty="0">
                <a:solidFill>
                  <a:srgbClr val="FF0000"/>
                </a:solidFill>
              </a:rPr>
              <a:t>interpreted</a:t>
            </a:r>
          </a:p>
          <a:p>
            <a:pPr algn="l">
              <a:lnSpc>
                <a:spcPct val="90000"/>
              </a:lnSpc>
              <a:spcBef>
                <a:spcPct val="50000"/>
              </a:spcBef>
            </a:pPr>
            <a:r>
              <a:rPr lang="en-US" sz="5400" b="0" dirty="0"/>
              <a:t>Java is </a:t>
            </a:r>
            <a:r>
              <a:rPr lang="en-US" sz="5400" b="0" dirty="0">
                <a:solidFill>
                  <a:srgbClr val="FF0000"/>
                </a:solidFill>
              </a:rPr>
              <a:t>robust</a:t>
            </a:r>
          </a:p>
        </p:txBody>
      </p:sp>
      <p:sp>
        <p:nvSpPr>
          <p:cNvPr id="19" name="TextBox 18">
            <a:extLst>
              <a:ext uri="{FF2B5EF4-FFF2-40B4-BE49-F238E27FC236}">
                <a16:creationId xmlns:a16="http://schemas.microsoft.com/office/drawing/2014/main" id="{7995B632-09AC-DBB9-09D4-13AC014E9BB9}"/>
              </a:ext>
            </a:extLst>
          </p:cNvPr>
          <p:cNvSpPr txBox="1"/>
          <p:nvPr/>
        </p:nvSpPr>
        <p:spPr>
          <a:xfrm>
            <a:off x="11563857" y="3609104"/>
            <a:ext cx="12197442" cy="66572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lnSpc>
                <a:spcPct val="90000"/>
              </a:lnSpc>
              <a:spcBef>
                <a:spcPct val="50000"/>
              </a:spcBef>
            </a:pPr>
            <a:r>
              <a:rPr lang="en-US" sz="5400" b="0" dirty="0"/>
              <a:t>Java is </a:t>
            </a:r>
            <a:r>
              <a:rPr lang="en-US" sz="5400" b="0" dirty="0">
                <a:solidFill>
                  <a:srgbClr val="FF0000"/>
                </a:solidFill>
              </a:rPr>
              <a:t>architecture-neutral</a:t>
            </a:r>
          </a:p>
          <a:p>
            <a:pPr algn="l">
              <a:lnSpc>
                <a:spcPct val="90000"/>
              </a:lnSpc>
              <a:spcBef>
                <a:spcPct val="50000"/>
              </a:spcBef>
            </a:pPr>
            <a:r>
              <a:rPr lang="en-US" sz="5400" b="0" dirty="0"/>
              <a:t>Java is</a:t>
            </a:r>
            <a:r>
              <a:rPr lang="en-US" sz="5400" b="0" dirty="0">
                <a:solidFill>
                  <a:srgbClr val="FF0000"/>
                </a:solidFill>
              </a:rPr>
              <a:t> portable</a:t>
            </a:r>
          </a:p>
          <a:p>
            <a:pPr algn="l">
              <a:lnSpc>
                <a:spcPct val="90000"/>
              </a:lnSpc>
              <a:spcBef>
                <a:spcPct val="50000"/>
              </a:spcBef>
            </a:pPr>
            <a:r>
              <a:rPr lang="en-US" sz="5400" b="0" dirty="0"/>
              <a:t>Java’s </a:t>
            </a:r>
            <a:r>
              <a:rPr lang="en-US" sz="5400" b="0" dirty="0">
                <a:solidFill>
                  <a:srgbClr val="FF0000"/>
                </a:solidFill>
              </a:rPr>
              <a:t>performance</a:t>
            </a:r>
          </a:p>
          <a:p>
            <a:pPr algn="l">
              <a:lnSpc>
                <a:spcPct val="90000"/>
              </a:lnSpc>
              <a:spcBef>
                <a:spcPct val="50000"/>
              </a:spcBef>
            </a:pPr>
            <a:r>
              <a:rPr lang="en-US" sz="5400" b="0" dirty="0"/>
              <a:t>Java is </a:t>
            </a:r>
            <a:r>
              <a:rPr lang="en-US" sz="5400" b="0" dirty="0">
                <a:solidFill>
                  <a:srgbClr val="FF0000"/>
                </a:solidFill>
              </a:rPr>
              <a:t>multithreaded</a:t>
            </a:r>
          </a:p>
          <a:p>
            <a:pPr algn="l">
              <a:lnSpc>
                <a:spcPct val="90000"/>
              </a:lnSpc>
              <a:spcBef>
                <a:spcPct val="50000"/>
              </a:spcBef>
            </a:pPr>
            <a:r>
              <a:rPr lang="en-US" sz="5400" b="0" dirty="0"/>
              <a:t>Java is </a:t>
            </a:r>
            <a:r>
              <a:rPr lang="en-US" sz="5400" b="0" dirty="0">
                <a:solidFill>
                  <a:srgbClr val="FF0000"/>
                </a:solidFill>
              </a:rPr>
              <a:t>dynamic</a:t>
            </a:r>
          </a:p>
          <a:p>
            <a:pPr algn="l">
              <a:lnSpc>
                <a:spcPct val="90000"/>
              </a:lnSpc>
              <a:spcBef>
                <a:spcPct val="50000"/>
              </a:spcBef>
            </a:pPr>
            <a:r>
              <a:rPr lang="en-US" sz="5400" b="0" dirty="0"/>
              <a:t>Java is</a:t>
            </a:r>
            <a:r>
              <a:rPr lang="en-US" sz="5400" b="0" dirty="0">
                <a:solidFill>
                  <a:srgbClr val="FF0000"/>
                </a:solidFill>
              </a:rPr>
              <a:t> secure</a:t>
            </a:r>
          </a:p>
        </p:txBody>
      </p:sp>
    </p:spTree>
    <p:extLst>
      <p:ext uri="{BB962C8B-B14F-4D97-AF65-F5344CB8AC3E}">
        <p14:creationId xmlns:p14="http://schemas.microsoft.com/office/powerpoint/2010/main" val="23112855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71376" y="3482106"/>
            <a:ext cx="21005800" cy="9485749"/>
          </a:xfrm>
        </p:spPr>
        <p:txBody>
          <a:bodyPr>
            <a:normAutofit/>
          </a:bodyPr>
          <a:lstStyle/>
          <a:p>
            <a:pPr rtl="0">
              <a:spcBef>
                <a:spcPts val="1200"/>
              </a:spcBef>
              <a:spcAft>
                <a:spcPts val="600"/>
              </a:spcAft>
            </a:pPr>
            <a:r>
              <a:rPr lang="en-ZA" sz="6000" b="1" dirty="0">
                <a:solidFill>
                  <a:srgbClr val="FF0000"/>
                </a:solidFill>
              </a:rPr>
              <a:t>Compilation and Interpretation in Java</a:t>
            </a:r>
          </a:p>
          <a:p>
            <a:pPr rtl="0">
              <a:spcBef>
                <a:spcPts val="1200"/>
              </a:spcBef>
              <a:spcAft>
                <a:spcPts val="600"/>
              </a:spcAft>
            </a:pPr>
            <a:endParaRPr lang="en-ZA" sz="6000" b="1" dirty="0">
              <a:solidFill>
                <a:srgbClr val="FF0000"/>
              </a:solidFill>
            </a:endParaRPr>
          </a:p>
          <a:p>
            <a:pPr marL="685800" indent="-685800" rtl="0">
              <a:spcBef>
                <a:spcPts val="1200"/>
              </a:spcBef>
              <a:spcAft>
                <a:spcPts val="600"/>
              </a:spcAft>
              <a:buFont typeface="Arial" panose="020B0604020202020204" pitchFamily="34" charset="0"/>
              <a:buChar char="•"/>
            </a:pPr>
            <a:r>
              <a:rPr lang="en-GB" sz="5400" dirty="0"/>
              <a:t>Java employs a hybrid approach that includes both compilation and interpretation processes.</a:t>
            </a:r>
          </a:p>
          <a:p>
            <a:pPr marL="685800" indent="-685800" rtl="0">
              <a:spcBef>
                <a:spcPts val="1200"/>
              </a:spcBef>
              <a:spcAft>
                <a:spcPts val="600"/>
              </a:spcAft>
              <a:buFont typeface="Arial" panose="020B0604020202020204" pitchFamily="34" charset="0"/>
              <a:buChar char="•"/>
            </a:pPr>
            <a:r>
              <a:rPr lang="en-GB" sz="5400" dirty="0"/>
              <a:t>Instead of directly translating programs into machine language, the Java compiler generates byte code.</a:t>
            </a:r>
          </a:p>
          <a:p>
            <a:pPr marL="685800" indent="-685800" rtl="0">
              <a:spcBef>
                <a:spcPts val="1200"/>
              </a:spcBef>
              <a:spcAft>
                <a:spcPts val="600"/>
              </a:spcAft>
              <a:buFont typeface="Arial" panose="020B0604020202020204" pitchFamily="34" charset="0"/>
              <a:buChar char="•"/>
            </a:pPr>
            <a:r>
              <a:rPr lang="en-GB" sz="5400" dirty="0"/>
              <a:t>Byte code is akin to machine language, but is designed to be easily and quickly interpreted.</a:t>
            </a:r>
            <a:endParaRPr lang="en-ZA" sz="5400" dirty="0"/>
          </a:p>
          <a:p>
            <a:pPr rtl="0">
              <a:spcBef>
                <a:spcPts val="1200"/>
              </a:spcBef>
              <a:spcAft>
                <a:spcPts val="600"/>
              </a:spcAft>
            </a:pPr>
            <a:endParaRPr lang="en-ZA" sz="6000" b="1" dirty="0">
              <a:solidFill>
                <a:srgbClr val="FF0000"/>
              </a:solidFill>
            </a:endParaRP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8627646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EF7AA-1EE3-946B-18DB-115CD70693A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BDF6AE1-9B78-F134-5849-D7094100627E}"/>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30E27EA0-33C6-EC3C-E526-452601BDD456}"/>
              </a:ext>
            </a:extLst>
          </p:cNvPr>
          <p:cNvSpPr>
            <a:spLocks noGrp="1"/>
          </p:cNvSpPr>
          <p:nvPr>
            <p:ph type="body" sz="quarter" idx="11"/>
          </p:nvPr>
        </p:nvSpPr>
        <p:spPr>
          <a:xfrm>
            <a:off x="1771376" y="3482106"/>
            <a:ext cx="21005800" cy="9485749"/>
          </a:xfrm>
        </p:spPr>
        <p:txBody>
          <a:bodyPr>
            <a:normAutofit/>
          </a:bodyPr>
          <a:lstStyle/>
          <a:p>
            <a:r>
              <a:rPr lang="en-GB" sz="5400" dirty="0"/>
              <a:t>Java includes many development tools, classes and methods</a:t>
            </a:r>
          </a:p>
          <a:p>
            <a:pPr marL="685800" indent="-685800">
              <a:buFont typeface="Arial" panose="020B0604020202020204" pitchFamily="34" charset="0"/>
              <a:buChar char="•"/>
            </a:pPr>
            <a:r>
              <a:rPr lang="en-GB" sz="5400" dirty="0"/>
              <a:t>Development tools are part of Java Development Kit (JDK) and</a:t>
            </a:r>
          </a:p>
          <a:p>
            <a:pPr marL="685800" indent="-685800">
              <a:buFont typeface="Arial" panose="020B0604020202020204" pitchFamily="34" charset="0"/>
              <a:buChar char="•"/>
            </a:pPr>
            <a:r>
              <a:rPr lang="en-GB" sz="5400" dirty="0"/>
              <a:t>The classes and methods are part of Java Standard Library (JSL), also known as </a:t>
            </a:r>
            <a:r>
              <a:rPr lang="en-GB" sz="5400" dirty="0">
                <a:solidFill>
                  <a:srgbClr val="FF0000"/>
                </a:solidFill>
              </a:rPr>
              <a:t>A</a:t>
            </a:r>
            <a:r>
              <a:rPr lang="en-GB" sz="5400" dirty="0"/>
              <a:t>pplication </a:t>
            </a:r>
            <a:r>
              <a:rPr lang="en-GB" sz="5400" dirty="0">
                <a:solidFill>
                  <a:srgbClr val="FF0000"/>
                </a:solidFill>
              </a:rPr>
              <a:t>P</a:t>
            </a:r>
            <a:r>
              <a:rPr lang="en-GB" sz="5400" dirty="0"/>
              <a:t>rogramming </a:t>
            </a:r>
            <a:r>
              <a:rPr lang="en-GB" sz="5400" dirty="0">
                <a:solidFill>
                  <a:srgbClr val="FF0000"/>
                </a:solidFill>
              </a:rPr>
              <a:t>I</a:t>
            </a:r>
            <a:r>
              <a:rPr lang="en-GB" sz="5400" dirty="0"/>
              <a:t>nterface (</a:t>
            </a:r>
            <a:r>
              <a:rPr lang="en-GB" sz="5400" dirty="0">
                <a:solidFill>
                  <a:srgbClr val="FF0000"/>
                </a:solidFill>
              </a:rPr>
              <a:t>API</a:t>
            </a:r>
            <a:r>
              <a:rPr lang="en-GB" sz="5400" dirty="0"/>
              <a:t>).</a:t>
            </a:r>
          </a:p>
          <a:p>
            <a:r>
              <a:rPr lang="en-GB" sz="5400" dirty="0"/>
              <a:t>JDK constitutes of tools like </a:t>
            </a:r>
            <a:r>
              <a:rPr lang="en-GB" sz="5400" dirty="0">
                <a:solidFill>
                  <a:srgbClr val="FF0000"/>
                </a:solidFill>
              </a:rPr>
              <a:t>java compiler</a:t>
            </a:r>
            <a:r>
              <a:rPr lang="en-GB" sz="5400" dirty="0"/>
              <a:t>, java interpreter and many.</a:t>
            </a:r>
          </a:p>
          <a:p>
            <a:r>
              <a:rPr lang="en-GB" sz="5400" dirty="0">
                <a:solidFill>
                  <a:srgbClr val="FF0000"/>
                </a:solidFill>
              </a:rPr>
              <a:t>API</a:t>
            </a:r>
            <a:r>
              <a:rPr lang="en-GB" sz="5400" dirty="0"/>
              <a:t> includes hundreds of </a:t>
            </a:r>
            <a:r>
              <a:rPr lang="en-GB" sz="5400" dirty="0">
                <a:solidFill>
                  <a:srgbClr val="FF0000"/>
                </a:solidFill>
              </a:rPr>
              <a:t>classes</a:t>
            </a:r>
            <a:r>
              <a:rPr lang="en-GB" sz="5400" dirty="0"/>
              <a:t> and </a:t>
            </a:r>
            <a:r>
              <a:rPr lang="en-GB" sz="5400" dirty="0">
                <a:solidFill>
                  <a:srgbClr val="FF0000"/>
                </a:solidFill>
              </a:rPr>
              <a:t>methods</a:t>
            </a:r>
            <a:r>
              <a:rPr lang="en-GB" sz="5400" dirty="0"/>
              <a:t> grouped into several packages according to their functionality.</a:t>
            </a: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3E21BFE1-C36F-B323-099B-9BF5D7A1EE43}"/>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a:extLst>
              <a:ext uri="{FF2B5EF4-FFF2-40B4-BE49-F238E27FC236}">
                <a16:creationId xmlns:a16="http://schemas.microsoft.com/office/drawing/2014/main" id="{1D2D07DB-F7AC-A67B-7072-4DCE49A5E6C0}"/>
              </a:ext>
            </a:extLst>
          </p:cNvPr>
          <p:cNvGrpSpPr/>
          <p:nvPr/>
        </p:nvGrpSpPr>
        <p:grpSpPr>
          <a:xfrm>
            <a:off x="1715048" y="2590801"/>
            <a:ext cx="20979852" cy="177796"/>
            <a:chOff x="850901" y="1298577"/>
            <a:chExt cx="10502899" cy="76199"/>
          </a:xfrm>
        </p:grpSpPr>
        <p:sp>
          <p:nvSpPr>
            <p:cNvPr id="8" name="Rectangle 7">
              <a:extLst>
                <a:ext uri="{FF2B5EF4-FFF2-40B4-BE49-F238E27FC236}">
                  <a16:creationId xmlns:a16="http://schemas.microsoft.com/office/drawing/2014/main" id="{930E3382-5141-C039-0FD3-1DED0A16BA32}"/>
                </a:ext>
              </a:extLst>
            </p:cNvPr>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a:extLst>
                <a:ext uri="{FF2B5EF4-FFF2-40B4-BE49-F238E27FC236}">
                  <a16:creationId xmlns:a16="http://schemas.microsoft.com/office/drawing/2014/main" id="{9F0B74E5-7F05-8352-944C-4C2886634842}"/>
                </a:ext>
              </a:extLst>
            </p:cNvPr>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a:extLst>
                <a:ext uri="{FF2B5EF4-FFF2-40B4-BE49-F238E27FC236}">
                  <a16:creationId xmlns:a16="http://schemas.microsoft.com/office/drawing/2014/main" id="{06CCBF31-DF3E-9D85-DA0C-B8B13D7244B9}"/>
                </a:ext>
              </a:extLst>
            </p:cNvPr>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a:extLst>
                <a:ext uri="{FF2B5EF4-FFF2-40B4-BE49-F238E27FC236}">
                  <a16:creationId xmlns:a16="http://schemas.microsoft.com/office/drawing/2014/main" id="{9D34BF86-1467-009D-0804-21D45A6C684A}"/>
                </a:ext>
              </a:extLst>
            </p:cNvPr>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a:extLst>
                <a:ext uri="{FF2B5EF4-FFF2-40B4-BE49-F238E27FC236}">
                  <a16:creationId xmlns:a16="http://schemas.microsoft.com/office/drawing/2014/main" id="{9F8EF4BF-61C1-BFEC-763A-309527FDB0B7}"/>
                </a:ext>
              </a:extLst>
            </p:cNvPr>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a:extLst>
                <a:ext uri="{FF2B5EF4-FFF2-40B4-BE49-F238E27FC236}">
                  <a16:creationId xmlns:a16="http://schemas.microsoft.com/office/drawing/2014/main" id="{2A765B1E-3E34-8111-E74F-B15DFF711BE2}"/>
                </a:ext>
              </a:extLst>
            </p:cNvPr>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a:extLst>
                <a:ext uri="{FF2B5EF4-FFF2-40B4-BE49-F238E27FC236}">
                  <a16:creationId xmlns:a16="http://schemas.microsoft.com/office/drawing/2014/main" id="{437CB1DD-109E-1528-DF57-010D531C087D}"/>
                </a:ext>
              </a:extLst>
            </p:cNvPr>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a:extLst>
                <a:ext uri="{FF2B5EF4-FFF2-40B4-BE49-F238E27FC236}">
                  <a16:creationId xmlns:a16="http://schemas.microsoft.com/office/drawing/2014/main" id="{75A42D36-627F-F8AF-4E15-0F2DB7C8FF31}"/>
                </a:ext>
              </a:extLst>
            </p:cNvPr>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a:extLst>
                <a:ext uri="{FF2B5EF4-FFF2-40B4-BE49-F238E27FC236}">
                  <a16:creationId xmlns:a16="http://schemas.microsoft.com/office/drawing/2014/main" id="{8EE63111-5822-40C8-2C29-6E6E618A5A1C}"/>
                </a:ext>
              </a:extLst>
            </p:cNvPr>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a:extLst>
                <a:ext uri="{FF2B5EF4-FFF2-40B4-BE49-F238E27FC236}">
                  <a16:creationId xmlns:a16="http://schemas.microsoft.com/office/drawing/2014/main" id="{782312D9-A167-1894-5127-E88FF05AA2BC}"/>
                </a:ext>
              </a:extLst>
            </p:cNvPr>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824494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71376" y="3482106"/>
            <a:ext cx="21005800" cy="9485749"/>
          </a:xfrm>
        </p:spPr>
        <p:txBody>
          <a:bodyPr>
            <a:normAutofit/>
          </a:bodyPr>
          <a:lstStyle/>
          <a:p>
            <a:pPr rtl="0">
              <a:spcBef>
                <a:spcPts val="1200"/>
              </a:spcBef>
              <a:spcAft>
                <a:spcPts val="600"/>
              </a:spcAft>
            </a:pPr>
            <a:r>
              <a:rPr lang="en-ZA" sz="6000" b="1" dirty="0">
                <a:solidFill>
                  <a:srgbClr val="FF0000"/>
                </a:solidFill>
              </a:rPr>
              <a:t>Compilation and Interpretation in Java</a:t>
            </a:r>
          </a:p>
          <a:p>
            <a:pPr rtl="0">
              <a:spcBef>
                <a:spcPts val="1200"/>
              </a:spcBef>
              <a:spcAft>
                <a:spcPts val="600"/>
              </a:spcAft>
            </a:pPr>
            <a:endParaRPr lang="en-ZA" sz="6000" b="1" dirty="0">
              <a:solidFill>
                <a:srgbClr val="FF0000"/>
              </a:solidFill>
            </a:endParaRPr>
          </a:p>
          <a:p>
            <a:pPr rtl="0">
              <a:spcBef>
                <a:spcPts val="1200"/>
              </a:spcBef>
              <a:spcAft>
                <a:spcPts val="600"/>
              </a:spcAft>
            </a:pPr>
            <a:endParaRPr lang="en-ZA" sz="6000" b="1" dirty="0">
              <a:solidFill>
                <a:srgbClr val="FF0000"/>
              </a:solidFill>
            </a:endParaRP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pic>
        <p:nvPicPr>
          <p:cNvPr id="4" name="Picture 3">
            <a:extLst>
              <a:ext uri="{FF2B5EF4-FFF2-40B4-BE49-F238E27FC236}">
                <a16:creationId xmlns:a16="http://schemas.microsoft.com/office/drawing/2014/main" id="{FD3CE641-F76C-CAC4-A09E-0055BB05B2AE}"/>
              </a:ext>
            </a:extLst>
          </p:cNvPr>
          <p:cNvPicPr>
            <a:picLocks noChangeAspect="1"/>
          </p:cNvPicPr>
          <p:nvPr/>
        </p:nvPicPr>
        <p:blipFill>
          <a:blip r:embed="rId3"/>
          <a:stretch>
            <a:fillRect/>
          </a:stretch>
        </p:blipFill>
        <p:spPr>
          <a:xfrm>
            <a:off x="5435135" y="4837976"/>
            <a:ext cx="11834556" cy="3470131"/>
          </a:xfrm>
          <a:prstGeom prst="rect">
            <a:avLst/>
          </a:prstGeom>
        </p:spPr>
      </p:pic>
      <p:pic>
        <p:nvPicPr>
          <p:cNvPr id="19" name="Picture 18">
            <a:extLst>
              <a:ext uri="{FF2B5EF4-FFF2-40B4-BE49-F238E27FC236}">
                <a16:creationId xmlns:a16="http://schemas.microsoft.com/office/drawing/2014/main" id="{17D28FEF-4897-1701-F4C0-17A9F757DE93}"/>
              </a:ext>
            </a:extLst>
          </p:cNvPr>
          <p:cNvPicPr>
            <a:picLocks noChangeAspect="1"/>
          </p:cNvPicPr>
          <p:nvPr/>
        </p:nvPicPr>
        <p:blipFill>
          <a:blip r:embed="rId4"/>
          <a:stretch>
            <a:fillRect/>
          </a:stretch>
        </p:blipFill>
        <p:spPr>
          <a:xfrm>
            <a:off x="2992582" y="8520545"/>
            <a:ext cx="17352818" cy="4447309"/>
          </a:xfrm>
          <a:prstGeom prst="rect">
            <a:avLst/>
          </a:prstGeom>
        </p:spPr>
      </p:pic>
    </p:spTree>
    <p:extLst>
      <p:ext uri="{BB962C8B-B14F-4D97-AF65-F5344CB8AC3E}">
        <p14:creationId xmlns:p14="http://schemas.microsoft.com/office/powerpoint/2010/main" val="12069930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78937-6C1C-417D-A1E4-77B74F7888F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52EB71A-662A-5F0B-C5D8-3317092FB81D}"/>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41BE07FB-C258-8450-54C6-776458E6B181}"/>
              </a:ext>
            </a:extLst>
          </p:cNvPr>
          <p:cNvSpPr>
            <a:spLocks noGrp="1"/>
          </p:cNvSpPr>
          <p:nvPr>
            <p:ph type="body" sz="quarter" idx="11"/>
          </p:nvPr>
        </p:nvSpPr>
        <p:spPr>
          <a:xfrm>
            <a:off x="1771376" y="3482106"/>
            <a:ext cx="21005800" cy="9485749"/>
          </a:xfrm>
        </p:spPr>
        <p:txBody>
          <a:bodyPr>
            <a:normAutofit/>
          </a:bodyPr>
          <a:lstStyle/>
          <a:p>
            <a:pPr rtl="0">
              <a:spcBef>
                <a:spcPts val="1200"/>
              </a:spcBef>
              <a:spcAft>
                <a:spcPts val="600"/>
              </a:spcAft>
            </a:pPr>
            <a:r>
              <a:rPr lang="en-ZA" sz="6000" b="1" dirty="0">
                <a:solidFill>
                  <a:srgbClr val="FF0000"/>
                </a:solidFill>
              </a:rPr>
              <a:t>Compilation and Interpretation in Java (In 1 diagram)</a:t>
            </a:r>
          </a:p>
          <a:p>
            <a:pPr rtl="0">
              <a:spcBef>
                <a:spcPts val="1200"/>
              </a:spcBef>
              <a:spcAft>
                <a:spcPts val="600"/>
              </a:spcAft>
            </a:pPr>
            <a:endParaRPr lang="en-ZA" sz="6000" b="1" dirty="0">
              <a:solidFill>
                <a:srgbClr val="FF0000"/>
              </a:solidFill>
            </a:endParaRPr>
          </a:p>
          <a:p>
            <a:pPr rtl="0">
              <a:spcBef>
                <a:spcPts val="1200"/>
              </a:spcBef>
              <a:spcAft>
                <a:spcPts val="600"/>
              </a:spcAft>
            </a:pPr>
            <a:endParaRPr lang="en-ZA" sz="6000" b="1" dirty="0">
              <a:solidFill>
                <a:srgbClr val="FF0000"/>
              </a:solidFill>
            </a:endParaRP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B525F171-D1AE-34DB-4CA0-8E37C34B2795}"/>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a:extLst>
              <a:ext uri="{FF2B5EF4-FFF2-40B4-BE49-F238E27FC236}">
                <a16:creationId xmlns:a16="http://schemas.microsoft.com/office/drawing/2014/main" id="{4366137A-8FCC-556A-44DD-448C0D1E63D5}"/>
              </a:ext>
            </a:extLst>
          </p:cNvPr>
          <p:cNvGrpSpPr/>
          <p:nvPr/>
        </p:nvGrpSpPr>
        <p:grpSpPr>
          <a:xfrm>
            <a:off x="1715048" y="2590801"/>
            <a:ext cx="20979852" cy="177796"/>
            <a:chOff x="850901" y="1298577"/>
            <a:chExt cx="10502899" cy="76199"/>
          </a:xfrm>
        </p:grpSpPr>
        <p:sp>
          <p:nvSpPr>
            <p:cNvPr id="8" name="Rectangle 7">
              <a:extLst>
                <a:ext uri="{FF2B5EF4-FFF2-40B4-BE49-F238E27FC236}">
                  <a16:creationId xmlns:a16="http://schemas.microsoft.com/office/drawing/2014/main" id="{CDC02488-CA92-D116-03AD-017B725E756D}"/>
                </a:ext>
              </a:extLst>
            </p:cNvPr>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a:extLst>
                <a:ext uri="{FF2B5EF4-FFF2-40B4-BE49-F238E27FC236}">
                  <a16:creationId xmlns:a16="http://schemas.microsoft.com/office/drawing/2014/main" id="{351C068A-AFDB-B071-460E-B436D9F687AA}"/>
                </a:ext>
              </a:extLst>
            </p:cNvPr>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a:extLst>
                <a:ext uri="{FF2B5EF4-FFF2-40B4-BE49-F238E27FC236}">
                  <a16:creationId xmlns:a16="http://schemas.microsoft.com/office/drawing/2014/main" id="{8E359060-4F7A-A6B9-1667-6D985AC41C55}"/>
                </a:ext>
              </a:extLst>
            </p:cNvPr>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a:extLst>
                <a:ext uri="{FF2B5EF4-FFF2-40B4-BE49-F238E27FC236}">
                  <a16:creationId xmlns:a16="http://schemas.microsoft.com/office/drawing/2014/main" id="{D5C0D172-7C35-6468-FC5A-65129A116CC9}"/>
                </a:ext>
              </a:extLst>
            </p:cNvPr>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a:extLst>
                <a:ext uri="{FF2B5EF4-FFF2-40B4-BE49-F238E27FC236}">
                  <a16:creationId xmlns:a16="http://schemas.microsoft.com/office/drawing/2014/main" id="{AC841929-7080-D674-4570-3D7BD3FDC095}"/>
                </a:ext>
              </a:extLst>
            </p:cNvPr>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a:extLst>
                <a:ext uri="{FF2B5EF4-FFF2-40B4-BE49-F238E27FC236}">
                  <a16:creationId xmlns:a16="http://schemas.microsoft.com/office/drawing/2014/main" id="{650D6CB3-08EB-80C3-E86B-62266859CAAD}"/>
                </a:ext>
              </a:extLst>
            </p:cNvPr>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a:extLst>
                <a:ext uri="{FF2B5EF4-FFF2-40B4-BE49-F238E27FC236}">
                  <a16:creationId xmlns:a16="http://schemas.microsoft.com/office/drawing/2014/main" id="{FBACCF84-55A4-F3E8-27E7-E9C424165891}"/>
                </a:ext>
              </a:extLst>
            </p:cNvPr>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a:extLst>
                <a:ext uri="{FF2B5EF4-FFF2-40B4-BE49-F238E27FC236}">
                  <a16:creationId xmlns:a16="http://schemas.microsoft.com/office/drawing/2014/main" id="{CA5F70D0-9952-B071-46AC-F1D8E2EFE80B}"/>
                </a:ext>
              </a:extLst>
            </p:cNvPr>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a:extLst>
                <a:ext uri="{FF2B5EF4-FFF2-40B4-BE49-F238E27FC236}">
                  <a16:creationId xmlns:a16="http://schemas.microsoft.com/office/drawing/2014/main" id="{06E7AADC-D171-AEDD-3476-6AEE0F3ED74E}"/>
                </a:ext>
              </a:extLst>
            </p:cNvPr>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a:extLst>
                <a:ext uri="{FF2B5EF4-FFF2-40B4-BE49-F238E27FC236}">
                  <a16:creationId xmlns:a16="http://schemas.microsoft.com/office/drawing/2014/main" id="{B50C75D3-F5F1-0984-F452-CC70574E0908}"/>
                </a:ext>
              </a:extLst>
            </p:cNvPr>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pic>
        <p:nvPicPr>
          <p:cNvPr id="2" name="Picture 1">
            <a:extLst>
              <a:ext uri="{FF2B5EF4-FFF2-40B4-BE49-F238E27FC236}">
                <a16:creationId xmlns:a16="http://schemas.microsoft.com/office/drawing/2014/main" id="{47EFC67C-BA57-9E8F-4A88-3351B2459BE5}"/>
              </a:ext>
            </a:extLst>
          </p:cNvPr>
          <p:cNvPicPr>
            <a:picLocks noChangeAspect="1" noChangeArrowheads="1"/>
          </p:cNvPicPr>
          <p:nvPr/>
        </p:nvPicPr>
        <p:blipFill>
          <a:blip r:embed="rId3" cstate="print"/>
          <a:srcRect l="14641" t="27083" r="47877" b="13542"/>
          <a:stretch>
            <a:fillRect/>
          </a:stretch>
        </p:blipFill>
        <p:spPr bwMode="auto">
          <a:xfrm>
            <a:off x="5101092" y="4959260"/>
            <a:ext cx="12083143" cy="8008595"/>
          </a:xfrm>
          <a:prstGeom prst="rect">
            <a:avLst/>
          </a:prstGeom>
          <a:noFill/>
          <a:ln w="9525">
            <a:noFill/>
            <a:miter lim="800000"/>
            <a:headEnd/>
            <a:tailEnd/>
          </a:ln>
        </p:spPr>
      </p:pic>
    </p:spTree>
    <p:extLst>
      <p:ext uri="{BB962C8B-B14F-4D97-AF65-F5344CB8AC3E}">
        <p14:creationId xmlns:p14="http://schemas.microsoft.com/office/powerpoint/2010/main" val="2290051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93F73-5975-F765-9579-8E0B65B4010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4E9731D-2D13-8B8F-D136-DD122A8F25C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0A37CB96-58F7-69C4-2610-1A32A64F9F62}"/>
              </a:ext>
            </a:extLst>
          </p:cNvPr>
          <p:cNvSpPr>
            <a:spLocks noGrp="1"/>
          </p:cNvSpPr>
          <p:nvPr>
            <p:ph type="body" sz="quarter" idx="11"/>
          </p:nvPr>
        </p:nvSpPr>
        <p:spPr>
          <a:xfrm>
            <a:off x="1771376" y="3482106"/>
            <a:ext cx="21005800" cy="9485749"/>
          </a:xfrm>
        </p:spPr>
        <p:txBody>
          <a:bodyPr>
            <a:normAutofit/>
          </a:bodyPr>
          <a:lstStyle/>
          <a:p>
            <a:pPr rtl="0">
              <a:spcBef>
                <a:spcPts val="1200"/>
              </a:spcBef>
              <a:spcAft>
                <a:spcPts val="600"/>
              </a:spcAft>
            </a:pPr>
            <a:r>
              <a:rPr lang="en-ZA" sz="6000" b="1" dirty="0">
                <a:solidFill>
                  <a:srgbClr val="FF0000"/>
                </a:solidFill>
              </a:rPr>
              <a:t>Compilation and Interpretation in Java</a:t>
            </a:r>
          </a:p>
          <a:p>
            <a:pPr rtl="0">
              <a:spcBef>
                <a:spcPts val="1200"/>
              </a:spcBef>
              <a:spcAft>
                <a:spcPts val="600"/>
              </a:spcAft>
            </a:pPr>
            <a:endParaRPr lang="en-ZA" sz="6000" b="1" dirty="0">
              <a:solidFill>
                <a:srgbClr val="FF0000"/>
              </a:solidFill>
            </a:endParaRPr>
          </a:p>
          <a:p>
            <a:pPr rtl="0">
              <a:spcBef>
                <a:spcPts val="1200"/>
              </a:spcBef>
              <a:spcAft>
                <a:spcPts val="600"/>
              </a:spcAft>
            </a:pPr>
            <a:endParaRPr lang="en-ZA" sz="6000" b="1" dirty="0">
              <a:solidFill>
                <a:srgbClr val="FF0000"/>
              </a:solidFill>
            </a:endParaRP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0161C2D4-BBAC-E2F6-91F8-D39FAA87C5CC}"/>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a:extLst>
              <a:ext uri="{FF2B5EF4-FFF2-40B4-BE49-F238E27FC236}">
                <a16:creationId xmlns:a16="http://schemas.microsoft.com/office/drawing/2014/main" id="{22DA943A-A780-1F06-DCC7-D62B1CC1C5A6}"/>
              </a:ext>
            </a:extLst>
          </p:cNvPr>
          <p:cNvGrpSpPr/>
          <p:nvPr/>
        </p:nvGrpSpPr>
        <p:grpSpPr>
          <a:xfrm>
            <a:off x="1715048" y="2590801"/>
            <a:ext cx="20979852" cy="177796"/>
            <a:chOff x="850901" y="1298577"/>
            <a:chExt cx="10502899" cy="76199"/>
          </a:xfrm>
        </p:grpSpPr>
        <p:sp>
          <p:nvSpPr>
            <p:cNvPr id="8" name="Rectangle 7">
              <a:extLst>
                <a:ext uri="{FF2B5EF4-FFF2-40B4-BE49-F238E27FC236}">
                  <a16:creationId xmlns:a16="http://schemas.microsoft.com/office/drawing/2014/main" id="{A1D2F5DF-B2D1-7F72-FCC7-F5823380FF7B}"/>
                </a:ext>
              </a:extLst>
            </p:cNvPr>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a:extLst>
                <a:ext uri="{FF2B5EF4-FFF2-40B4-BE49-F238E27FC236}">
                  <a16:creationId xmlns:a16="http://schemas.microsoft.com/office/drawing/2014/main" id="{755C1876-AB7A-24C6-C5BD-B70B5CF1E0EE}"/>
                </a:ext>
              </a:extLst>
            </p:cNvPr>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a:extLst>
                <a:ext uri="{FF2B5EF4-FFF2-40B4-BE49-F238E27FC236}">
                  <a16:creationId xmlns:a16="http://schemas.microsoft.com/office/drawing/2014/main" id="{57C8CB85-EC9D-9A1D-F7DA-1053FDEE727C}"/>
                </a:ext>
              </a:extLst>
            </p:cNvPr>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a:extLst>
                <a:ext uri="{FF2B5EF4-FFF2-40B4-BE49-F238E27FC236}">
                  <a16:creationId xmlns:a16="http://schemas.microsoft.com/office/drawing/2014/main" id="{CF3F690A-527B-EF9B-72E9-F8B72E8D6B39}"/>
                </a:ext>
              </a:extLst>
            </p:cNvPr>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a:extLst>
                <a:ext uri="{FF2B5EF4-FFF2-40B4-BE49-F238E27FC236}">
                  <a16:creationId xmlns:a16="http://schemas.microsoft.com/office/drawing/2014/main" id="{EF207DCB-6F96-F0D6-35B4-F21A48427119}"/>
                </a:ext>
              </a:extLst>
            </p:cNvPr>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a:extLst>
                <a:ext uri="{FF2B5EF4-FFF2-40B4-BE49-F238E27FC236}">
                  <a16:creationId xmlns:a16="http://schemas.microsoft.com/office/drawing/2014/main" id="{362EC649-55D1-FCF0-4D84-90E509F2C6E4}"/>
                </a:ext>
              </a:extLst>
            </p:cNvPr>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a:extLst>
                <a:ext uri="{FF2B5EF4-FFF2-40B4-BE49-F238E27FC236}">
                  <a16:creationId xmlns:a16="http://schemas.microsoft.com/office/drawing/2014/main" id="{FD59440B-4942-BA2C-8EDB-F61F86970742}"/>
                </a:ext>
              </a:extLst>
            </p:cNvPr>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a:extLst>
                <a:ext uri="{FF2B5EF4-FFF2-40B4-BE49-F238E27FC236}">
                  <a16:creationId xmlns:a16="http://schemas.microsoft.com/office/drawing/2014/main" id="{7E75407C-368B-DC96-1F71-D509C5181F41}"/>
                </a:ext>
              </a:extLst>
            </p:cNvPr>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a:extLst>
                <a:ext uri="{FF2B5EF4-FFF2-40B4-BE49-F238E27FC236}">
                  <a16:creationId xmlns:a16="http://schemas.microsoft.com/office/drawing/2014/main" id="{BA83A569-CE75-B927-E9DD-A2BF4D69823D}"/>
                </a:ext>
              </a:extLst>
            </p:cNvPr>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a:extLst>
                <a:ext uri="{FF2B5EF4-FFF2-40B4-BE49-F238E27FC236}">
                  <a16:creationId xmlns:a16="http://schemas.microsoft.com/office/drawing/2014/main" id="{751F5D2D-9ADF-0BEA-9045-11256076B1AE}"/>
                </a:ext>
              </a:extLst>
            </p:cNvPr>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pic>
        <p:nvPicPr>
          <p:cNvPr id="4" name="Picture 3">
            <a:extLst>
              <a:ext uri="{FF2B5EF4-FFF2-40B4-BE49-F238E27FC236}">
                <a16:creationId xmlns:a16="http://schemas.microsoft.com/office/drawing/2014/main" id="{C4346E36-CA1A-18F5-91B7-4F59CAED6468}"/>
              </a:ext>
            </a:extLst>
          </p:cNvPr>
          <p:cNvPicPr>
            <a:picLocks noChangeAspect="1"/>
          </p:cNvPicPr>
          <p:nvPr/>
        </p:nvPicPr>
        <p:blipFill>
          <a:blip r:embed="rId3"/>
          <a:stretch>
            <a:fillRect/>
          </a:stretch>
        </p:blipFill>
        <p:spPr>
          <a:xfrm>
            <a:off x="5435135" y="4837976"/>
            <a:ext cx="11834556" cy="3470131"/>
          </a:xfrm>
          <a:prstGeom prst="rect">
            <a:avLst/>
          </a:prstGeom>
        </p:spPr>
      </p:pic>
      <p:pic>
        <p:nvPicPr>
          <p:cNvPr id="19" name="Picture 18">
            <a:extLst>
              <a:ext uri="{FF2B5EF4-FFF2-40B4-BE49-F238E27FC236}">
                <a16:creationId xmlns:a16="http://schemas.microsoft.com/office/drawing/2014/main" id="{116FE576-02E2-1380-05C2-610982EA3E42}"/>
              </a:ext>
            </a:extLst>
          </p:cNvPr>
          <p:cNvPicPr>
            <a:picLocks noChangeAspect="1"/>
          </p:cNvPicPr>
          <p:nvPr/>
        </p:nvPicPr>
        <p:blipFill>
          <a:blip r:embed="rId4"/>
          <a:stretch>
            <a:fillRect/>
          </a:stretch>
        </p:blipFill>
        <p:spPr>
          <a:xfrm>
            <a:off x="2992582" y="8520545"/>
            <a:ext cx="17352818" cy="4447309"/>
          </a:xfrm>
          <a:prstGeom prst="rect">
            <a:avLst/>
          </a:prstGeom>
        </p:spPr>
      </p:pic>
    </p:spTree>
    <p:extLst>
      <p:ext uri="{BB962C8B-B14F-4D97-AF65-F5344CB8AC3E}">
        <p14:creationId xmlns:p14="http://schemas.microsoft.com/office/powerpoint/2010/main" val="13725676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71376" y="3482106"/>
            <a:ext cx="21005800" cy="9485749"/>
          </a:xfrm>
        </p:spPr>
        <p:txBody>
          <a:bodyPr>
            <a:normAutofit fontScale="92500"/>
          </a:bodyPr>
          <a:lstStyle/>
          <a:p>
            <a:pPr rtl="0">
              <a:spcBef>
                <a:spcPts val="1200"/>
              </a:spcBef>
              <a:spcAft>
                <a:spcPts val="600"/>
              </a:spcAft>
            </a:pPr>
            <a:r>
              <a:rPr lang="en-ZA" sz="6000" b="1" dirty="0">
                <a:solidFill>
                  <a:srgbClr val="FF0000"/>
                </a:solidFill>
              </a:rPr>
              <a:t>Compilation and Interpretation in Java</a:t>
            </a:r>
          </a:p>
          <a:p>
            <a:pPr marL="685800" indent="-685800" rtl="0">
              <a:spcBef>
                <a:spcPts val="1200"/>
              </a:spcBef>
              <a:spcAft>
                <a:spcPts val="600"/>
              </a:spcAft>
              <a:buFont typeface="Arial" panose="020B0604020202020204" pitchFamily="34" charset="0"/>
              <a:buChar char="•"/>
            </a:pPr>
            <a:r>
              <a:rPr lang="en-GB" sz="5400" dirty="0"/>
              <a:t>Portability of Byte Code:</a:t>
            </a:r>
          </a:p>
          <a:p>
            <a:pPr marL="1314450" lvl="1" indent="-685800" rtl="0">
              <a:spcBef>
                <a:spcPts val="1200"/>
              </a:spcBef>
              <a:spcAft>
                <a:spcPts val="600"/>
              </a:spcAft>
              <a:buFont typeface="Wingdings" panose="05000000000000000000" pitchFamily="2" charset="2"/>
              <a:buChar char="q"/>
            </a:pPr>
            <a:r>
              <a:rPr lang="en-GB" sz="5400" dirty="0"/>
              <a:t>Byte code is highly portable, which allows a Java program to be:</a:t>
            </a:r>
          </a:p>
          <a:p>
            <a:pPr marL="2114550" lvl="2" indent="-685800" rtl="0">
              <a:spcBef>
                <a:spcPts val="1200"/>
              </a:spcBef>
              <a:spcAft>
                <a:spcPts val="600"/>
              </a:spcAft>
              <a:buFont typeface="Wingdings" panose="05000000000000000000" pitchFamily="2" charset="2"/>
              <a:buChar char="v"/>
            </a:pPr>
            <a:r>
              <a:rPr lang="en-GB" sz="5400" dirty="0"/>
              <a:t>Compiled on one machine.</a:t>
            </a:r>
          </a:p>
          <a:p>
            <a:pPr marL="2114550" lvl="2" indent="-685800" rtl="0">
              <a:spcBef>
                <a:spcPts val="1200"/>
              </a:spcBef>
              <a:spcAft>
                <a:spcPts val="600"/>
              </a:spcAft>
              <a:buFont typeface="Wingdings" panose="05000000000000000000" pitchFamily="2" charset="2"/>
              <a:buChar char="v"/>
            </a:pPr>
            <a:r>
              <a:rPr lang="en-GB" sz="5400" dirty="0"/>
              <a:t>Transferred to another machine.</a:t>
            </a:r>
          </a:p>
          <a:p>
            <a:pPr marL="2114550" lvl="2" indent="-685800" rtl="0">
              <a:spcBef>
                <a:spcPts val="1200"/>
              </a:spcBef>
              <a:spcAft>
                <a:spcPts val="600"/>
              </a:spcAft>
              <a:buFont typeface="Wingdings" panose="05000000000000000000" pitchFamily="2" charset="2"/>
              <a:buChar char="v"/>
            </a:pPr>
            <a:r>
              <a:rPr lang="en-GB" sz="5400" dirty="0"/>
              <a:t>Run on the other machine without the need for recompilation.</a:t>
            </a:r>
          </a:p>
          <a:p>
            <a:pPr marL="857250" lvl="2" indent="-857250" rtl="0">
              <a:spcBef>
                <a:spcPts val="1200"/>
              </a:spcBef>
              <a:spcAft>
                <a:spcPts val="600"/>
              </a:spcAft>
            </a:pPr>
            <a:r>
              <a:rPr lang="en-GB" sz="5800" dirty="0">
                <a:latin typeface="Brandon Grotesque Regular"/>
              </a:rPr>
              <a:t>Java Virtual Machine (JVM):</a:t>
            </a:r>
          </a:p>
          <a:p>
            <a:pPr marL="2114550" lvl="2" indent="-685800" rtl="0">
              <a:spcBef>
                <a:spcPts val="1200"/>
              </a:spcBef>
              <a:spcAft>
                <a:spcPts val="600"/>
              </a:spcAft>
              <a:buFont typeface="Wingdings" panose="05000000000000000000" pitchFamily="2" charset="2"/>
              <a:buChar char="v"/>
            </a:pPr>
            <a:r>
              <a:rPr lang="en-GB" sz="5400" dirty="0">
                <a:latin typeface="Brandon Grotesque Regular"/>
              </a:rPr>
              <a:t>The interpreter that runs the byte code is known as the Java Virtual Machine (JVM), which is central to Java's platform-independent functionality.</a:t>
            </a:r>
            <a:endParaRPr lang="en-ZA" sz="5400" dirty="0">
              <a:latin typeface="Brandon Grotesque Regular"/>
            </a:endParaRPr>
          </a:p>
          <a:p>
            <a:pPr rtl="0">
              <a:spcBef>
                <a:spcPts val="1200"/>
              </a:spcBef>
              <a:spcAft>
                <a:spcPts val="600"/>
              </a:spcAft>
            </a:pPr>
            <a:endParaRPr lang="en-ZA" sz="6000" b="1" dirty="0">
              <a:solidFill>
                <a:srgbClr val="FF0000"/>
              </a:solidFill>
            </a:endParaRP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8590174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The hello world program:</a:t>
            </a:r>
          </a:p>
          <a:p>
            <a:pPr marL="685800" indent="-685800" rtl="0">
              <a:spcBef>
                <a:spcPts val="1200"/>
              </a:spcBef>
              <a:spcAft>
                <a:spcPts val="600"/>
              </a:spcAft>
              <a:buFont typeface="Arial" panose="020B0604020202020204" pitchFamily="34" charset="0"/>
              <a:buChar char="•"/>
            </a:pPr>
            <a:r>
              <a:rPr lang="en-GB" sz="5400" dirty="0"/>
              <a:t>A simple program that outputs 'Hello, World!' to demonstrate basic syntax.</a:t>
            </a:r>
          </a:p>
          <a:p>
            <a:pPr rtl="0">
              <a:spcBef>
                <a:spcPts val="1200"/>
              </a:spcBef>
              <a:spcAft>
                <a:spcPts val="600"/>
              </a:spcAft>
            </a:pPr>
            <a:endParaRPr lang="en-GB" sz="5400" dirty="0"/>
          </a:p>
          <a:p>
            <a:pPr rtl="0">
              <a:spcBef>
                <a:spcPts val="1200"/>
              </a:spcBef>
              <a:spcAft>
                <a:spcPts val="600"/>
              </a:spcAft>
            </a:pPr>
            <a:r>
              <a:rPr lang="en-ZA" sz="4400" b="1" dirty="0">
                <a:solidFill>
                  <a:schemeClr val="accent1">
                    <a:lumMod val="75000"/>
                  </a:schemeClr>
                </a:solidFill>
                <a:latin typeface="Cascadia Mono" panose="020B0609020000020004" pitchFamily="49" charset="0"/>
                <a:cs typeface="Cascadia Mono" panose="020B0609020000020004" pitchFamily="49" charset="0"/>
              </a:rPr>
              <a:t>public class Hello {    </a:t>
            </a:r>
          </a:p>
          <a:p>
            <a:pPr rtl="0">
              <a:spcBef>
                <a:spcPts val="1200"/>
              </a:spcBef>
              <a:spcAft>
                <a:spcPts val="600"/>
              </a:spcAft>
            </a:pPr>
            <a:r>
              <a:rPr lang="en-ZA" sz="4400" b="1" dirty="0">
                <a:solidFill>
                  <a:schemeClr val="accent1">
                    <a:lumMod val="75000"/>
                  </a:schemeClr>
                </a:solidFill>
                <a:latin typeface="Cascadia Mono" panose="020B0609020000020004" pitchFamily="49" charset="0"/>
                <a:cs typeface="Cascadia Mono" panose="020B0609020000020004" pitchFamily="49" charset="0"/>
              </a:rPr>
              <a:t>public static void main(String[] </a:t>
            </a:r>
            <a:r>
              <a:rPr lang="en-ZA" sz="4400" b="1" dirty="0" err="1">
                <a:solidFill>
                  <a:schemeClr val="accent1">
                    <a:lumMod val="75000"/>
                  </a:schemeClr>
                </a:solidFill>
                <a:latin typeface="Cascadia Mono" panose="020B0609020000020004" pitchFamily="49" charset="0"/>
                <a:cs typeface="Cascadia Mono" panose="020B0609020000020004" pitchFamily="49" charset="0"/>
              </a:rPr>
              <a:t>args</a:t>
            </a:r>
            <a:r>
              <a:rPr lang="en-ZA" sz="4400" b="1" dirty="0">
                <a:solidFill>
                  <a:schemeClr val="accent1">
                    <a:lumMod val="75000"/>
                  </a:schemeClr>
                </a:solidFill>
                <a:latin typeface="Cascadia Mono" panose="020B0609020000020004" pitchFamily="49" charset="0"/>
                <a:cs typeface="Cascadia Mono" panose="020B0609020000020004" pitchFamily="49" charset="0"/>
              </a:rPr>
              <a:t>) {        </a:t>
            </a:r>
          </a:p>
          <a:p>
            <a:pPr rtl="0">
              <a:spcBef>
                <a:spcPts val="1200"/>
              </a:spcBef>
              <a:spcAft>
                <a:spcPts val="600"/>
              </a:spcAft>
            </a:pPr>
            <a:r>
              <a:rPr lang="en-ZA" sz="4400" b="1" dirty="0">
                <a:solidFill>
                  <a:schemeClr val="accent1">
                    <a:lumMod val="75000"/>
                  </a:schemeClr>
                </a:solidFill>
                <a:latin typeface="Cascadia Mono" panose="020B0609020000020004" pitchFamily="49" charset="0"/>
                <a:cs typeface="Cascadia Mono" panose="020B0609020000020004" pitchFamily="49" charset="0"/>
              </a:rPr>
              <a:t>// generate some simple output        </a:t>
            </a:r>
          </a:p>
          <a:p>
            <a:pPr rtl="0">
              <a:spcBef>
                <a:spcPts val="1200"/>
              </a:spcBef>
              <a:spcAft>
                <a:spcPts val="600"/>
              </a:spcAft>
            </a:pPr>
            <a:r>
              <a:rPr lang="en-ZA" sz="44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ZA" sz="4400" b="1" dirty="0">
                <a:solidFill>
                  <a:schemeClr val="accent1">
                    <a:lumMod val="75000"/>
                  </a:schemeClr>
                </a:solidFill>
                <a:latin typeface="Cascadia Mono" panose="020B0609020000020004" pitchFamily="49" charset="0"/>
                <a:cs typeface="Cascadia Mono" panose="020B0609020000020004" pitchFamily="49" charset="0"/>
              </a:rPr>
              <a:t>("Hello, World!");    </a:t>
            </a:r>
          </a:p>
          <a:p>
            <a:pPr rtl="0">
              <a:spcBef>
                <a:spcPts val="1200"/>
              </a:spcBef>
              <a:spcAft>
                <a:spcPts val="600"/>
              </a:spcAft>
            </a:pPr>
            <a:r>
              <a:rPr lang="en-ZA" sz="4400" b="1" dirty="0">
                <a:solidFill>
                  <a:schemeClr val="accent1">
                    <a:lumMod val="75000"/>
                  </a:schemeClr>
                </a:solidFill>
                <a:latin typeface="Cascadia Mono" panose="020B0609020000020004" pitchFamily="49" charset="0"/>
                <a:cs typeface="Cascadia Mono" panose="020B0609020000020004" pitchFamily="49" charset="0"/>
              </a:rPr>
              <a:t> }</a:t>
            </a:r>
          </a:p>
          <a:p>
            <a:pPr rtl="0">
              <a:spcBef>
                <a:spcPts val="1200"/>
              </a:spcBef>
              <a:spcAft>
                <a:spcPts val="600"/>
              </a:spcAft>
            </a:pPr>
            <a:r>
              <a:rPr lang="en-ZA" sz="4400" b="1" dirty="0">
                <a:solidFill>
                  <a:schemeClr val="accent1">
                    <a:lumMod val="75000"/>
                  </a:schemeClr>
                </a:solidFill>
                <a:latin typeface="Cascadia Mono" panose="020B0609020000020004" pitchFamily="49" charset="0"/>
                <a:cs typeface="Cascadia Mono" panose="020B0609020000020004" pitchFamily="49" charset="0"/>
              </a:rPr>
              <a:t>}</a:t>
            </a: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803576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2000"/>
          <p:cNvSpPr txBox="1"/>
          <p:nvPr/>
        </p:nvSpPr>
        <p:spPr>
          <a:xfrm>
            <a:off x="3046984" y="11178480"/>
            <a:ext cx="8112214" cy="820738"/>
          </a:xfrm>
          <a:prstGeom prst="rect">
            <a:avLst/>
          </a:prstGeom>
          <a:ln w="12700">
            <a:miter lim="400000"/>
          </a:ln>
          <a:extLst>
            <a:ext uri="{C572A759-6A51-4108-AA02-DFA0A04FC94B}">
              <ma14:wrappingTextBoxFlag xmlns:ma14="http://schemas.microsoft.com/office/mac/drawingml/2011/main" xmlns="" val="1"/>
            </a:ext>
          </a:extLst>
        </p:spPr>
        <p:txBody>
          <a:bodyPr wrap="square" lIns="101599" tIns="101599" rIns="101599" bIns="101599" anchor="ctr">
            <a:spAutoFit/>
          </a:bodyPr>
          <a:lstStyle>
            <a:lvl1pPr algn="l">
              <a:defRPr sz="7200" b="0">
                <a:solidFill>
                  <a:srgbClr val="FFFFFF"/>
                </a:solidFill>
                <a:latin typeface="Brandon Grotesque Light"/>
                <a:ea typeface="Brandon Grotesque Light"/>
                <a:cs typeface="Brandon Grotesque Light"/>
                <a:sym typeface="Brandon Grotesque Light"/>
              </a:defRPr>
            </a:lvl1pPr>
          </a:lstStyle>
          <a:p>
            <a:endParaRPr sz="4000">
              <a:solidFill>
                <a:srgbClr val="424548"/>
              </a:solidFill>
            </a:endParaRPr>
          </a:p>
        </p:txBody>
      </p:sp>
      <p:sp>
        <p:nvSpPr>
          <p:cNvPr id="5" name="Title 4"/>
          <p:cNvSpPr>
            <a:spLocks noGrp="1"/>
          </p:cNvSpPr>
          <p:nvPr>
            <p:ph type="title"/>
          </p:nvPr>
        </p:nvSpPr>
        <p:spPr/>
        <p:txBody>
          <a:bodyPr/>
          <a:lstStyle/>
          <a:p>
            <a:r>
              <a:rPr lang="en-US" dirty="0">
                <a:solidFill>
                  <a:srgbClr val="424548"/>
                </a:solidFill>
              </a:rPr>
              <a:t>Module Roadmap</a:t>
            </a:r>
          </a:p>
        </p:txBody>
      </p:sp>
      <p:sp>
        <p:nvSpPr>
          <p:cNvPr id="8" name="TextBox 7"/>
          <p:cNvSpPr txBox="1"/>
          <p:nvPr/>
        </p:nvSpPr>
        <p:spPr>
          <a:xfrm>
            <a:off x="-2920999" y="-126995"/>
            <a:ext cx="369334" cy="2554546"/>
          </a:xfrm>
          <a:prstGeom prst="rect">
            <a:avLst/>
          </a:prstGeom>
          <a:noFill/>
        </p:spPr>
        <p:txBody>
          <a:bodyPr wrap="none" lIns="182881" tIns="91441" rIns="182881" bIns="91441" rtlCol="0">
            <a:spAutoFit/>
          </a:bodyPr>
          <a:lstStyle/>
          <a:p>
            <a:endParaRPr lang="en-US" sz="15400">
              <a:solidFill>
                <a:srgbClr val="0A85D9"/>
              </a:solidFill>
              <a:latin typeface="Brandon Grotesque Light"/>
              <a:cs typeface="Brandon Grotesque Light"/>
            </a:endParaRPr>
          </a:p>
        </p:txBody>
      </p:sp>
      <p:sp>
        <p:nvSpPr>
          <p:cNvPr id="13" name="Rectangle 12"/>
          <p:cNvSpPr/>
          <p:nvPr/>
        </p:nvSpPr>
        <p:spPr>
          <a:xfrm flipV="1">
            <a:off x="1701804" y="2597155"/>
            <a:ext cx="2114550" cy="152398"/>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16" name="Rectangle 15"/>
          <p:cNvSpPr/>
          <p:nvPr/>
        </p:nvSpPr>
        <p:spPr>
          <a:xfrm flipV="1">
            <a:off x="3816355" y="2597155"/>
            <a:ext cx="2114550" cy="152398"/>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lvl="0" algn="ctr"/>
            <a:r>
              <a:rPr lang="en-US">
                <a:solidFill>
                  <a:srgbClr val="53575B"/>
                </a:solidFill>
              </a:rPr>
              <a:t> </a:t>
            </a:r>
          </a:p>
        </p:txBody>
      </p:sp>
      <p:sp>
        <p:nvSpPr>
          <p:cNvPr id="17" name="Rectangle 16"/>
          <p:cNvSpPr/>
          <p:nvPr/>
        </p:nvSpPr>
        <p:spPr>
          <a:xfrm flipV="1">
            <a:off x="5905505" y="2597155"/>
            <a:ext cx="2114550" cy="152398"/>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18" name="Rectangle 17"/>
          <p:cNvSpPr/>
          <p:nvPr/>
        </p:nvSpPr>
        <p:spPr>
          <a:xfrm flipV="1">
            <a:off x="8001004" y="2597155"/>
            <a:ext cx="2114550" cy="152398"/>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19" name="Rectangle 18"/>
          <p:cNvSpPr/>
          <p:nvPr/>
        </p:nvSpPr>
        <p:spPr>
          <a:xfrm flipV="1">
            <a:off x="10083803" y="2597155"/>
            <a:ext cx="2114550" cy="152398"/>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0" name="Rectangle 19"/>
          <p:cNvSpPr/>
          <p:nvPr/>
        </p:nvSpPr>
        <p:spPr>
          <a:xfrm flipV="1">
            <a:off x="12198355" y="2597155"/>
            <a:ext cx="2114550" cy="152398"/>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1" name="Rectangle 20"/>
          <p:cNvSpPr/>
          <p:nvPr/>
        </p:nvSpPr>
        <p:spPr>
          <a:xfrm flipV="1">
            <a:off x="14293851" y="2597155"/>
            <a:ext cx="2114550" cy="152398"/>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2" name="Rectangle 21"/>
          <p:cNvSpPr/>
          <p:nvPr/>
        </p:nvSpPr>
        <p:spPr>
          <a:xfrm flipV="1">
            <a:off x="16370306" y="2597155"/>
            <a:ext cx="2114550" cy="152398"/>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3" name="Rectangle 22"/>
          <p:cNvSpPr/>
          <p:nvPr/>
        </p:nvSpPr>
        <p:spPr>
          <a:xfrm flipV="1">
            <a:off x="18484851" y="2597155"/>
            <a:ext cx="2114550" cy="152398"/>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5" name="Rectangle 24"/>
          <p:cNvSpPr/>
          <p:nvPr/>
        </p:nvSpPr>
        <p:spPr>
          <a:xfrm flipV="1">
            <a:off x="20593052" y="2597155"/>
            <a:ext cx="2114550" cy="152398"/>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8" name="Text Placeholder 1"/>
          <p:cNvSpPr>
            <a:spLocks noGrp="1"/>
          </p:cNvSpPr>
          <p:nvPr>
            <p:ph type="body" sz="quarter" idx="13"/>
          </p:nvPr>
        </p:nvSpPr>
        <p:spPr>
          <a:xfrm>
            <a:off x="19261984" y="127790"/>
            <a:ext cx="5122016" cy="2469365"/>
          </a:xfrm>
        </p:spPr>
        <p:txBody>
          <a:bodyPr>
            <a:normAutofit/>
          </a:bodyPr>
          <a:lstStyle/>
          <a:p>
            <a:pPr marL="0" indent="0">
              <a:buNone/>
            </a:pPr>
            <a:endParaRPr lang="en-GB" sz="1600"/>
          </a:p>
          <a:p>
            <a:pPr marL="0" indent="0">
              <a:buNone/>
            </a:pPr>
            <a:endParaRPr lang="en-GB" sz="1600"/>
          </a:p>
          <a:p>
            <a:pPr marL="0" indent="0">
              <a:buNone/>
            </a:pPr>
            <a:endParaRPr lang="en-GB" sz="1600"/>
          </a:p>
          <a:p>
            <a:pPr marL="0" indent="0">
              <a:buNone/>
            </a:pPr>
            <a:endParaRPr lang="en-GB" sz="6000">
              <a:solidFill>
                <a:srgbClr val="55585B"/>
              </a:solidFill>
            </a:endParaRPr>
          </a:p>
          <a:p>
            <a:endParaRPr lang="en-GB" sz="1600">
              <a:solidFill>
                <a:srgbClr val="55585B"/>
              </a:solidFill>
            </a:endParaRPr>
          </a:p>
          <a:p>
            <a:endParaRPr lang="en-US" sz="1600">
              <a:solidFill>
                <a:srgbClr val="55585B"/>
              </a:solidFill>
            </a:endParaRPr>
          </a:p>
        </p:txBody>
      </p:sp>
      <p:sp>
        <p:nvSpPr>
          <p:cNvPr id="29" name="Straight Connector 6"/>
          <p:cNvSpPr/>
          <p:nvPr/>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2" name="Rectangle 1">
            <a:extLst>
              <a:ext uri="{FF2B5EF4-FFF2-40B4-BE49-F238E27FC236}">
                <a16:creationId xmlns:a16="http://schemas.microsoft.com/office/drawing/2014/main" id="{471D5A32-EB38-452A-B18E-A1E9A1DD94BA}"/>
              </a:ext>
            </a:extLst>
          </p:cNvPr>
          <p:cNvSpPr/>
          <p:nvPr/>
        </p:nvSpPr>
        <p:spPr>
          <a:xfrm>
            <a:off x="1817475" y="3785602"/>
            <a:ext cx="4896146" cy="1426463"/>
          </a:xfrm>
          <a:prstGeom prst="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ZA" sz="5400" i="0" u="none" strike="noStrike" normalizeH="0" baseline="0" dirty="0">
                <a:ln w="0"/>
                <a:solidFill>
                  <a:schemeClr val="tx1"/>
                </a:solidFill>
                <a:effectLst>
                  <a:outerShdw blurRad="38100" dist="19050" dir="2700000" algn="tl" rotWithShape="0">
                    <a:schemeClr val="dk1">
                      <a:alpha val="40000"/>
                    </a:schemeClr>
                  </a:outerShdw>
                </a:effectLst>
                <a:uFillTx/>
                <a:latin typeface="+mn-lt"/>
                <a:ea typeface="+mn-ea"/>
                <a:cs typeface="+mn-cs"/>
                <a:sym typeface="Helvetica Neue Medium"/>
              </a:rPr>
              <a:t>11 weeks</a:t>
            </a:r>
          </a:p>
        </p:txBody>
      </p:sp>
      <p:sp>
        <p:nvSpPr>
          <p:cNvPr id="26" name="Rectangle 25">
            <a:extLst>
              <a:ext uri="{FF2B5EF4-FFF2-40B4-BE49-F238E27FC236}">
                <a16:creationId xmlns:a16="http://schemas.microsoft.com/office/drawing/2014/main" id="{6C74B2A3-34A0-4018-85B7-F6D9D536FC3E}"/>
              </a:ext>
            </a:extLst>
          </p:cNvPr>
          <p:cNvSpPr/>
          <p:nvPr/>
        </p:nvSpPr>
        <p:spPr>
          <a:xfrm>
            <a:off x="8020054" y="8624086"/>
            <a:ext cx="6875041" cy="2446137"/>
          </a:xfrm>
          <a:prstGeom prst="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1" vertOverflow="overflow" horzOverflow="overflow" vert="horz" wrap="square" lIns="0" tIns="0" rIns="0" bIns="0" numCol="1" spcCol="38100" rtlCol="0" anchor="ctr">
            <a:noAutofit/>
          </a:bodyPr>
          <a:lstStyle/>
          <a:p>
            <a:pPr algn="l" rtl="0" fontAlgn="base"/>
            <a:r>
              <a:rPr lang="en-GB" sz="4000" i="0" dirty="0">
                <a:solidFill>
                  <a:schemeClr val="accent6">
                    <a:lumMod val="75000"/>
                  </a:schemeClr>
                </a:solidFill>
                <a:effectLst/>
                <a:latin typeface="Lato Extended"/>
              </a:rPr>
              <a:t>A lot to cover in 3 Months</a:t>
            </a:r>
            <a:endParaRPr kumimoji="0" lang="en-ZA" sz="3200" i="0" u="none" strike="noStrike" cap="none" spc="0" normalizeH="0" baseline="0" dirty="0">
              <a:ln>
                <a:noFill/>
              </a:ln>
              <a:solidFill>
                <a:schemeClr val="accent6">
                  <a:lumMod val="75000"/>
                </a:schemeClr>
              </a:solidFill>
              <a:effectLst>
                <a:outerShdw blurRad="38100" dist="38100" dir="2700000" algn="tl">
                  <a:srgbClr val="000000">
                    <a:alpha val="43137"/>
                  </a:srgbClr>
                </a:outerShdw>
              </a:effectLst>
              <a:uFillTx/>
              <a:latin typeface="+mn-lt"/>
              <a:ea typeface="+mn-ea"/>
              <a:cs typeface="+mn-cs"/>
              <a:sym typeface="Helvetica Neue Medium"/>
            </a:endParaRPr>
          </a:p>
        </p:txBody>
      </p:sp>
      <p:sp>
        <p:nvSpPr>
          <p:cNvPr id="31" name="Rectangle 30">
            <a:extLst>
              <a:ext uri="{FF2B5EF4-FFF2-40B4-BE49-F238E27FC236}">
                <a16:creationId xmlns:a16="http://schemas.microsoft.com/office/drawing/2014/main" id="{0164A3A4-231A-459B-8EAD-32D103C718E3}"/>
              </a:ext>
            </a:extLst>
          </p:cNvPr>
          <p:cNvSpPr/>
          <p:nvPr/>
        </p:nvSpPr>
        <p:spPr>
          <a:xfrm>
            <a:off x="3193527" y="6490781"/>
            <a:ext cx="7225819" cy="1714756"/>
          </a:xfrm>
          <a:prstGeom prst="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GB" sz="5400" i="0" u="none" strike="noStrike" normalizeH="0" baseline="0" dirty="0">
                <a:ln w="0"/>
                <a:solidFill>
                  <a:schemeClr val="tx1"/>
                </a:solidFill>
                <a:effectLst>
                  <a:outerShdw blurRad="38100" dist="19050" dir="2700000" algn="tl" rotWithShape="0">
                    <a:schemeClr val="dk1">
                      <a:alpha val="40000"/>
                    </a:schemeClr>
                  </a:outerShdw>
                </a:effectLst>
                <a:uFillTx/>
                <a:latin typeface="+mn-lt"/>
                <a:ea typeface="+mn-ea"/>
                <a:cs typeface="+mn-cs"/>
                <a:sym typeface="Helvetica Neue Medium"/>
              </a:rPr>
              <a:t>Ends in </a:t>
            </a:r>
            <a:r>
              <a:rPr kumimoji="0" lang="en-GB" sz="5400" i="0" u="none" strike="noStrike" normalizeH="0" baseline="0" dirty="0">
                <a:ln w="0"/>
                <a:solidFill>
                  <a:schemeClr val="accent2">
                    <a:lumMod val="75000"/>
                  </a:schemeClr>
                </a:solidFill>
                <a:effectLst>
                  <a:outerShdw blurRad="38100" dist="19050" dir="2700000" algn="tl" rotWithShape="0">
                    <a:schemeClr val="dk1">
                      <a:alpha val="40000"/>
                    </a:schemeClr>
                  </a:outerShdw>
                </a:effectLst>
                <a:uFillTx/>
                <a:latin typeface="+mn-lt"/>
                <a:ea typeface="+mn-ea"/>
                <a:cs typeface="+mn-cs"/>
                <a:sym typeface="Helvetica Neue Medium"/>
              </a:rPr>
              <a:t>October</a:t>
            </a:r>
            <a:endParaRPr kumimoji="0" lang="en-ZA" sz="5400" i="0" u="none" strike="noStrike" normalizeH="0" baseline="0" dirty="0">
              <a:ln w="0"/>
              <a:solidFill>
                <a:schemeClr val="accent2">
                  <a:lumMod val="75000"/>
                </a:schemeClr>
              </a:solidFill>
              <a:effectLst>
                <a:outerShdw blurRad="38100" dist="19050" dir="2700000" algn="tl" rotWithShape="0">
                  <a:schemeClr val="dk1">
                    <a:alpha val="40000"/>
                  </a:schemeClr>
                </a:outerShdw>
              </a:effectLst>
              <a:uFillTx/>
              <a:latin typeface="+mn-lt"/>
              <a:ea typeface="+mn-ea"/>
              <a:cs typeface="+mn-cs"/>
              <a:sym typeface="Helvetica Neue Medium"/>
            </a:endParaRPr>
          </a:p>
        </p:txBody>
      </p:sp>
      <p:sp>
        <p:nvSpPr>
          <p:cNvPr id="4" name="Picture Placeholder 3">
            <a:extLst>
              <a:ext uri="{FF2B5EF4-FFF2-40B4-BE49-F238E27FC236}">
                <a16:creationId xmlns:a16="http://schemas.microsoft.com/office/drawing/2014/main" id="{613A3B66-CF71-4F9D-788A-543E0101BD09}"/>
              </a:ext>
            </a:extLst>
          </p:cNvPr>
          <p:cNvSpPr>
            <a:spLocks noGrp="1"/>
          </p:cNvSpPr>
          <p:nvPr>
            <p:ph type="pic" idx="14"/>
          </p:nvPr>
        </p:nvSpPr>
        <p:spPr/>
        <p:txBody>
          <a:bodyPr/>
          <a:lstStyle/>
          <a:p>
            <a:endParaRPr lang="en-ZA" dirty="0"/>
          </a:p>
        </p:txBody>
      </p:sp>
    </p:spTree>
    <p:extLst>
      <p:ext uri="{BB962C8B-B14F-4D97-AF65-F5344CB8AC3E}">
        <p14:creationId xmlns:p14="http://schemas.microsoft.com/office/powerpoint/2010/main" val="2503296602"/>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92500" lnSpcReduction="10000"/>
          </a:bodyPr>
          <a:lstStyle/>
          <a:p>
            <a:pPr rtl="0">
              <a:spcBef>
                <a:spcPts val="1200"/>
              </a:spcBef>
              <a:spcAft>
                <a:spcPts val="600"/>
              </a:spcAft>
            </a:pPr>
            <a:r>
              <a:rPr lang="en-ZA" sz="6000" b="1" dirty="0">
                <a:solidFill>
                  <a:srgbClr val="FF0000"/>
                </a:solidFill>
              </a:rPr>
              <a:t>The hello world program:</a:t>
            </a:r>
          </a:p>
          <a:p>
            <a:pPr marL="685800" indent="-685800" rtl="0">
              <a:spcBef>
                <a:spcPts val="1200"/>
              </a:spcBef>
              <a:spcAft>
                <a:spcPts val="600"/>
              </a:spcAft>
              <a:buFont typeface="Arial" panose="020B0604020202020204" pitchFamily="34" charset="0"/>
              <a:buChar char="•"/>
            </a:pPr>
            <a:r>
              <a:rPr lang="en-GB" sz="5400" dirty="0"/>
              <a:t>Java Programs Structure.</a:t>
            </a:r>
          </a:p>
          <a:p>
            <a:pPr marL="1314450" lvl="1" indent="-685800" rtl="0">
              <a:spcBef>
                <a:spcPts val="1200"/>
              </a:spcBef>
              <a:spcAft>
                <a:spcPts val="600"/>
              </a:spcAft>
              <a:buFont typeface="Wingdings" panose="05000000000000000000" pitchFamily="2" charset="2"/>
              <a:buChar char="q"/>
            </a:pPr>
            <a:r>
              <a:rPr lang="en-GB" sz="5400" dirty="0"/>
              <a:t>Made up of classes and methods.</a:t>
            </a:r>
          </a:p>
          <a:p>
            <a:pPr marL="1314450" lvl="1" indent="-685800" rtl="0">
              <a:spcBef>
                <a:spcPts val="1200"/>
              </a:spcBef>
              <a:spcAft>
                <a:spcPts val="600"/>
              </a:spcAft>
              <a:buFont typeface="Wingdings" panose="05000000000000000000" pitchFamily="2" charset="2"/>
              <a:buChar char="q"/>
            </a:pPr>
            <a:r>
              <a:rPr lang="en-GB" sz="5400" dirty="0"/>
              <a:t>Methods contain statements that perform operations.</a:t>
            </a:r>
          </a:p>
          <a:p>
            <a:pPr marL="685800" indent="-685800" rtl="0">
              <a:spcBef>
                <a:spcPts val="1200"/>
              </a:spcBef>
              <a:spcAft>
                <a:spcPts val="600"/>
              </a:spcAft>
              <a:buFont typeface="Arial" panose="020B0604020202020204" pitchFamily="34" charset="0"/>
              <a:buChar char="•"/>
            </a:pPr>
            <a:r>
              <a:rPr lang="en-GB" sz="5400" dirty="0"/>
              <a:t>Key Components of a Java Program:</a:t>
            </a:r>
          </a:p>
          <a:p>
            <a:pPr marL="1314450" lvl="1" indent="-685800" rtl="0">
              <a:spcBef>
                <a:spcPts val="1200"/>
              </a:spcBef>
              <a:spcAft>
                <a:spcPts val="600"/>
              </a:spcAft>
              <a:buFont typeface="Wingdings" panose="05000000000000000000" pitchFamily="2" charset="2"/>
              <a:buChar char="q"/>
            </a:pPr>
            <a:r>
              <a:rPr lang="en-GB" sz="5400" b="1" dirty="0"/>
              <a:t>Class: </a:t>
            </a:r>
            <a:r>
              <a:rPr lang="en-GB" sz="5400" dirty="0"/>
              <a:t>Collection of methods. E.g., </a:t>
            </a:r>
            <a:r>
              <a:rPr lang="en-GB" sz="4400" b="1" dirty="0">
                <a:solidFill>
                  <a:schemeClr val="accent1">
                    <a:lumMod val="75000"/>
                  </a:schemeClr>
                </a:solidFill>
                <a:latin typeface="Cascadia Mono" panose="020B0609020000020004" pitchFamily="49" charset="0"/>
                <a:cs typeface="Cascadia Mono" panose="020B0609020000020004" pitchFamily="49" charset="0"/>
              </a:rPr>
              <a:t>Hello</a:t>
            </a:r>
            <a:r>
              <a:rPr lang="en-GB" sz="5400" dirty="0"/>
              <a:t> class in </a:t>
            </a:r>
            <a:r>
              <a:rPr lang="en-GB" sz="4400" b="1" dirty="0">
                <a:solidFill>
                  <a:schemeClr val="accent1">
                    <a:lumMod val="75000"/>
                  </a:schemeClr>
                </a:solidFill>
                <a:latin typeface="Cascadia Mono" panose="020B0609020000020004" pitchFamily="49" charset="0"/>
                <a:cs typeface="Cascadia Mono" panose="020B0609020000020004" pitchFamily="49" charset="0"/>
              </a:rPr>
              <a:t>Hello.java</a:t>
            </a:r>
            <a:r>
              <a:rPr lang="en-GB" sz="5400" dirty="0"/>
              <a:t>.</a:t>
            </a:r>
          </a:p>
          <a:p>
            <a:pPr marL="1314450" lvl="1" indent="-685800" rtl="0">
              <a:spcBef>
                <a:spcPts val="1200"/>
              </a:spcBef>
              <a:spcAft>
                <a:spcPts val="600"/>
              </a:spcAft>
              <a:buFont typeface="Wingdings" panose="05000000000000000000" pitchFamily="2" charset="2"/>
              <a:buChar char="q"/>
            </a:pPr>
            <a:r>
              <a:rPr lang="en-GB" sz="5400" b="1" dirty="0"/>
              <a:t>Method: </a:t>
            </a:r>
            <a:r>
              <a:rPr lang="en-GB" sz="5400" dirty="0"/>
              <a:t>Named sequence of statements. E.g., main method: </a:t>
            </a:r>
            <a:r>
              <a:rPr lang="en-GB" sz="4400" b="1" dirty="0">
                <a:solidFill>
                  <a:schemeClr val="accent1">
                    <a:lumMod val="75000"/>
                  </a:schemeClr>
                </a:solidFill>
                <a:latin typeface="Cascadia Mono" panose="020B0609020000020004" pitchFamily="49" charset="0"/>
                <a:cs typeface="Cascadia Mono" panose="020B0609020000020004" pitchFamily="49" charset="0"/>
              </a:rPr>
              <a:t>public static void main(String[] </a:t>
            </a:r>
            <a:r>
              <a:rPr lang="en-GB" sz="4400" b="1" dirty="0" err="1">
                <a:solidFill>
                  <a:schemeClr val="accent1">
                    <a:lumMod val="75000"/>
                  </a:schemeClr>
                </a:solidFill>
                <a:latin typeface="Cascadia Mono" panose="020B0609020000020004" pitchFamily="49" charset="0"/>
                <a:cs typeface="Cascadia Mono" panose="020B0609020000020004" pitchFamily="49" charset="0"/>
              </a:rPr>
              <a:t>args</a:t>
            </a:r>
            <a:r>
              <a:rPr lang="en-GB" sz="44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r>
              <a:rPr lang="en-GB" sz="5400" b="1" dirty="0"/>
              <a:t>Statement: </a:t>
            </a:r>
            <a:r>
              <a:rPr lang="en-GB" sz="5400" dirty="0"/>
              <a:t>Single line of code, like </a:t>
            </a:r>
            <a:r>
              <a:rPr lang="en-GB" sz="44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4400" b="1" dirty="0">
                <a:solidFill>
                  <a:schemeClr val="accent1">
                    <a:lumMod val="75000"/>
                  </a:schemeClr>
                </a:solidFill>
                <a:latin typeface="Cascadia Mono" panose="020B0609020000020004" pitchFamily="49" charset="0"/>
                <a:cs typeface="Cascadia Mono" panose="020B0609020000020004" pitchFamily="49" charset="0"/>
              </a:rPr>
              <a:t>("Hello, World!");.</a:t>
            </a:r>
          </a:p>
          <a:p>
            <a:pPr rtl="0">
              <a:spcBef>
                <a:spcPts val="1200"/>
              </a:spcBef>
              <a:spcAft>
                <a:spcPts val="600"/>
              </a:spcAft>
            </a:pPr>
            <a:endParaRPr lang="en-GB" sz="5400" dirty="0"/>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6261386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The hello world program:</a:t>
            </a:r>
          </a:p>
          <a:p>
            <a:pPr marL="685800" indent="-685800" rtl="0">
              <a:spcBef>
                <a:spcPts val="1200"/>
              </a:spcBef>
              <a:spcAft>
                <a:spcPts val="600"/>
              </a:spcAft>
              <a:buFont typeface="Arial" panose="020B0604020202020204" pitchFamily="34" charset="0"/>
              <a:buChar char="•"/>
            </a:pPr>
            <a:r>
              <a:rPr lang="en-GB" sz="5400" dirty="0"/>
              <a:t>Important Java Syntax:</a:t>
            </a:r>
          </a:p>
          <a:p>
            <a:pPr marL="1314450" lvl="1" indent="-685800" rtl="0">
              <a:spcBef>
                <a:spcPts val="1200"/>
              </a:spcBef>
              <a:spcAft>
                <a:spcPts val="600"/>
              </a:spcAft>
              <a:buFont typeface="Wingdings" panose="05000000000000000000" pitchFamily="2" charset="2"/>
              <a:buChar char="q"/>
            </a:pPr>
            <a:r>
              <a:rPr lang="en-GB" sz="5400" dirty="0"/>
              <a:t>Case-sensitive: </a:t>
            </a:r>
            <a:r>
              <a:rPr lang="en-GB" sz="4100" b="1" dirty="0">
                <a:solidFill>
                  <a:schemeClr val="accent1">
                    <a:lumMod val="75000"/>
                  </a:schemeClr>
                </a:solidFill>
                <a:latin typeface="Cascadia Mono" panose="020B0609020000020004" pitchFamily="49" charset="0"/>
                <a:cs typeface="Cascadia Mono" panose="020B0609020000020004" pitchFamily="49" charset="0"/>
              </a:rPr>
              <a:t>System </a:t>
            </a:r>
            <a:r>
              <a:rPr lang="en-GB" sz="5400" dirty="0"/>
              <a:t>is </a:t>
            </a:r>
            <a:r>
              <a:rPr lang="en-GB" sz="5400" dirty="0">
                <a:solidFill>
                  <a:srgbClr val="FF0000"/>
                </a:solidFill>
              </a:rPr>
              <a:t>correct</a:t>
            </a:r>
            <a:r>
              <a:rPr lang="en-GB" sz="5400" dirty="0"/>
              <a:t>; </a:t>
            </a:r>
            <a:r>
              <a:rPr lang="en-GB" sz="4100" b="1" dirty="0">
                <a:solidFill>
                  <a:schemeClr val="accent1">
                    <a:lumMod val="75000"/>
                  </a:schemeClr>
                </a:solidFill>
                <a:latin typeface="Cascadia Mono" panose="020B0609020000020004" pitchFamily="49" charset="0"/>
                <a:cs typeface="Cascadia Mono" panose="020B0609020000020004" pitchFamily="49" charset="0"/>
              </a:rPr>
              <a:t>system </a:t>
            </a:r>
            <a:r>
              <a:rPr lang="en-GB" sz="5400" dirty="0"/>
              <a:t>and </a:t>
            </a:r>
            <a:r>
              <a:rPr lang="en-GB" sz="4100" b="1" dirty="0">
                <a:solidFill>
                  <a:schemeClr val="accent1">
                    <a:lumMod val="75000"/>
                  </a:schemeClr>
                </a:solidFill>
                <a:latin typeface="Cascadia Mono" panose="020B0609020000020004" pitchFamily="49" charset="0"/>
                <a:cs typeface="Cascadia Mono" panose="020B0609020000020004" pitchFamily="49" charset="0"/>
              </a:rPr>
              <a:t>SYSTEM </a:t>
            </a:r>
            <a:r>
              <a:rPr lang="en-GB" sz="5400" dirty="0"/>
              <a:t>are </a:t>
            </a:r>
            <a:r>
              <a:rPr lang="en-GB" sz="5400" dirty="0">
                <a:solidFill>
                  <a:srgbClr val="FF0000"/>
                </a:solidFill>
              </a:rPr>
              <a:t>incorrect.</a:t>
            </a:r>
          </a:p>
          <a:p>
            <a:pPr marL="1314450" lvl="1" indent="-685800" rtl="0">
              <a:spcBef>
                <a:spcPts val="1200"/>
              </a:spcBef>
              <a:spcAft>
                <a:spcPts val="600"/>
              </a:spcAft>
              <a:buFont typeface="Wingdings" panose="05000000000000000000" pitchFamily="2" charset="2"/>
              <a:buChar char="q"/>
            </a:pPr>
            <a:r>
              <a:rPr lang="en-GB" sz="5400" dirty="0"/>
              <a:t>Uses semicolons </a:t>
            </a:r>
            <a:r>
              <a:rPr lang="en-GB" sz="4100" b="1" dirty="0">
                <a:solidFill>
                  <a:schemeClr val="accent1">
                    <a:lumMod val="75000"/>
                  </a:schemeClr>
                </a:solidFill>
                <a:latin typeface="Cascadia Mono" panose="020B0609020000020004" pitchFamily="49" charset="0"/>
                <a:cs typeface="Cascadia Mono" panose="020B0609020000020004" pitchFamily="49" charset="0"/>
              </a:rPr>
              <a:t>(;)</a:t>
            </a:r>
            <a:r>
              <a:rPr lang="en-GB" sz="5400" dirty="0"/>
              <a:t> to end statements.</a:t>
            </a:r>
          </a:p>
          <a:p>
            <a:pPr marL="1314450" lvl="1" indent="-685800" rtl="0">
              <a:spcBef>
                <a:spcPts val="1200"/>
              </a:spcBef>
              <a:spcAft>
                <a:spcPts val="600"/>
              </a:spcAft>
              <a:buFont typeface="Wingdings" panose="05000000000000000000" pitchFamily="2" charset="2"/>
              <a:buChar char="q"/>
            </a:pPr>
            <a:r>
              <a:rPr lang="en-GB" sz="5400" dirty="0"/>
              <a:t>Uses curly braces</a:t>
            </a:r>
            <a:r>
              <a:rPr lang="en-GB" sz="4100" b="1" dirty="0">
                <a:solidFill>
                  <a:schemeClr val="accent1">
                    <a:lumMod val="75000"/>
                  </a:schemeClr>
                </a:solidFill>
                <a:latin typeface="Cascadia Mono" panose="020B0609020000020004" pitchFamily="49" charset="0"/>
                <a:cs typeface="Cascadia Mono" panose="020B0609020000020004" pitchFamily="49" charset="0"/>
              </a:rPr>
              <a:t> ({}) </a:t>
            </a:r>
            <a:r>
              <a:rPr lang="en-GB" sz="5400" dirty="0"/>
              <a:t>to group statements within classes and methods.</a:t>
            </a:r>
          </a:p>
          <a:p>
            <a:pPr rtl="0">
              <a:spcBef>
                <a:spcPts val="1200"/>
              </a:spcBef>
              <a:spcAft>
                <a:spcPts val="600"/>
              </a:spcAft>
            </a:pPr>
            <a:endParaRPr lang="en-GB" sz="5400" dirty="0"/>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9235236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85000" lnSpcReduction="20000"/>
          </a:bodyPr>
          <a:lstStyle/>
          <a:p>
            <a:pPr rtl="0">
              <a:spcBef>
                <a:spcPts val="1200"/>
              </a:spcBef>
              <a:spcAft>
                <a:spcPts val="600"/>
              </a:spcAft>
            </a:pPr>
            <a:r>
              <a:rPr lang="en-ZA" sz="6000" b="1" dirty="0">
                <a:solidFill>
                  <a:srgbClr val="FF0000"/>
                </a:solidFill>
              </a:rPr>
              <a:t>The hello world program:</a:t>
            </a:r>
          </a:p>
          <a:p>
            <a:pPr marL="685800" indent="-685800" rtl="0">
              <a:spcBef>
                <a:spcPts val="1200"/>
              </a:spcBef>
              <a:spcAft>
                <a:spcPts val="600"/>
              </a:spcAft>
              <a:buFont typeface="Arial" panose="020B0604020202020204" pitchFamily="34" charset="0"/>
              <a:buChar char="•"/>
            </a:pPr>
            <a:r>
              <a:rPr lang="en-ZA" sz="5400" dirty="0"/>
              <a:t>Output in Java:</a:t>
            </a:r>
          </a:p>
          <a:p>
            <a:pPr marL="1314450" lvl="1" indent="-685800" rtl="0">
              <a:spcBef>
                <a:spcPts val="1200"/>
              </a:spcBef>
              <a:spcAft>
                <a:spcPts val="600"/>
              </a:spcAft>
              <a:buFont typeface="Wingdings" panose="05000000000000000000" pitchFamily="2" charset="2"/>
              <a:buChar char="q"/>
            </a:pPr>
            <a:r>
              <a:rPr lang="en-GB" sz="48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4800" b="1" dirty="0">
                <a:solidFill>
                  <a:schemeClr val="accent1">
                    <a:lumMod val="75000"/>
                  </a:schemeClr>
                </a:solidFill>
                <a:latin typeface="Cascadia Mono" panose="020B0609020000020004" pitchFamily="49" charset="0"/>
                <a:cs typeface="Cascadia Mono" panose="020B0609020000020004" pitchFamily="49" charset="0"/>
              </a:rPr>
              <a:t>: </a:t>
            </a:r>
            <a:r>
              <a:rPr lang="en-GB" sz="5400" dirty="0"/>
              <a:t>Prints text to the screen.</a:t>
            </a:r>
          </a:p>
          <a:p>
            <a:pPr marL="1314450" lvl="1" indent="-685800" rtl="0">
              <a:spcBef>
                <a:spcPts val="1200"/>
              </a:spcBef>
              <a:spcAft>
                <a:spcPts val="600"/>
              </a:spcAft>
              <a:buFont typeface="Wingdings" panose="05000000000000000000" pitchFamily="2" charset="2"/>
              <a:buChar char="q"/>
            </a:pPr>
            <a:r>
              <a:rPr lang="en-GB" sz="4800" b="1" dirty="0" err="1">
                <a:solidFill>
                  <a:schemeClr val="accent1">
                    <a:lumMod val="75000"/>
                  </a:schemeClr>
                </a:solidFill>
                <a:latin typeface="Cascadia Mono" panose="020B0609020000020004" pitchFamily="49" charset="0"/>
                <a:cs typeface="Cascadia Mono" panose="020B0609020000020004" pitchFamily="49" charset="0"/>
              </a:rPr>
              <a:t>println</a:t>
            </a:r>
            <a:r>
              <a:rPr lang="en-GB" sz="4800" b="1" dirty="0">
                <a:solidFill>
                  <a:schemeClr val="accent1">
                    <a:lumMod val="75000"/>
                  </a:schemeClr>
                </a:solidFill>
                <a:latin typeface="Cascadia Mono" panose="020B0609020000020004" pitchFamily="49" charset="0"/>
                <a:cs typeface="Cascadia Mono" panose="020B0609020000020004" pitchFamily="49" charset="0"/>
              </a:rPr>
              <a:t> </a:t>
            </a:r>
            <a:r>
              <a:rPr lang="en-GB" sz="5400" dirty="0"/>
              <a:t>stands for </a:t>
            </a:r>
            <a:r>
              <a:rPr lang="en-GB" sz="4800" b="1" dirty="0">
                <a:solidFill>
                  <a:schemeClr val="accent1">
                    <a:lumMod val="75000"/>
                  </a:schemeClr>
                </a:solidFill>
                <a:latin typeface="Cascadia Mono" panose="020B0609020000020004" pitchFamily="49" charset="0"/>
                <a:cs typeface="Cascadia Mono" panose="020B0609020000020004" pitchFamily="49" charset="0"/>
              </a:rPr>
              <a:t>"print line"; </a:t>
            </a:r>
            <a:r>
              <a:rPr lang="en-GB" sz="5400" dirty="0"/>
              <a:t>differentiates from printing to a printer.</a:t>
            </a:r>
            <a:endParaRPr lang="en-ZA" sz="5400" dirty="0"/>
          </a:p>
          <a:p>
            <a:pPr marL="685800" indent="-685800" rtl="0">
              <a:spcBef>
                <a:spcPts val="1200"/>
              </a:spcBef>
              <a:spcAft>
                <a:spcPts val="600"/>
              </a:spcAft>
              <a:buFont typeface="Arial" panose="020B0604020202020204" pitchFamily="34" charset="0"/>
              <a:buChar char="•"/>
            </a:pPr>
            <a:r>
              <a:rPr lang="en-ZA" sz="5400" dirty="0"/>
              <a:t>Special Elements:</a:t>
            </a:r>
          </a:p>
          <a:p>
            <a:pPr marL="1314450" lvl="1" indent="-685800" rtl="0">
              <a:spcBef>
                <a:spcPts val="1200"/>
              </a:spcBef>
              <a:spcAft>
                <a:spcPts val="600"/>
              </a:spcAft>
              <a:buFont typeface="Wingdings" panose="05000000000000000000" pitchFamily="2" charset="2"/>
              <a:buChar char="q"/>
            </a:pPr>
            <a:r>
              <a:rPr lang="en-GB" sz="5400" b="1" dirty="0"/>
              <a:t>Main method: </a:t>
            </a:r>
            <a:r>
              <a:rPr lang="en-GB" sz="5400" dirty="0"/>
              <a:t>The start point of execution. Format and name are crucial.</a:t>
            </a:r>
          </a:p>
          <a:p>
            <a:pPr marL="1314450" lvl="1" indent="-685800" rtl="0">
              <a:spcBef>
                <a:spcPts val="1200"/>
              </a:spcBef>
              <a:spcAft>
                <a:spcPts val="600"/>
              </a:spcAft>
              <a:buFont typeface="Wingdings" panose="05000000000000000000" pitchFamily="2" charset="2"/>
              <a:buChar char="q"/>
            </a:pPr>
            <a:r>
              <a:rPr lang="en-GB" sz="5400" b="1" dirty="0"/>
              <a:t>Comments: </a:t>
            </a:r>
            <a:r>
              <a:rPr lang="en-GB" sz="5400" dirty="0"/>
              <a:t>Use two slashes (//) for single-line comments to explain code. Ignored during execution.</a:t>
            </a:r>
            <a:endParaRPr lang="en-ZA" sz="5400" dirty="0"/>
          </a:p>
          <a:p>
            <a:pPr marL="685800" indent="-685800" rtl="0">
              <a:spcBef>
                <a:spcPts val="1200"/>
              </a:spcBef>
              <a:spcAft>
                <a:spcPts val="600"/>
              </a:spcAft>
              <a:buFont typeface="Arial" panose="020B0604020202020204" pitchFamily="34" charset="0"/>
              <a:buChar char="•"/>
            </a:pPr>
            <a:r>
              <a:rPr lang="en-ZA" sz="5400" dirty="0"/>
              <a:t>File Naming and Structure:</a:t>
            </a:r>
          </a:p>
          <a:p>
            <a:pPr marL="1314450" lvl="1" indent="-685800" rtl="0">
              <a:spcBef>
                <a:spcPts val="1200"/>
              </a:spcBef>
              <a:spcAft>
                <a:spcPts val="600"/>
              </a:spcAft>
              <a:buFont typeface="Wingdings" panose="05000000000000000000" pitchFamily="2" charset="2"/>
              <a:buChar char="q"/>
            </a:pPr>
            <a:r>
              <a:rPr lang="en-GB" sz="5400" dirty="0"/>
              <a:t>Class name should match the file name.</a:t>
            </a:r>
          </a:p>
          <a:p>
            <a:pPr marL="1314450" lvl="1" indent="-685800" rtl="0">
              <a:spcBef>
                <a:spcPts val="1200"/>
              </a:spcBef>
              <a:spcAft>
                <a:spcPts val="600"/>
              </a:spcAft>
              <a:buFont typeface="Wingdings" panose="05000000000000000000" pitchFamily="2" charset="2"/>
              <a:buChar char="q"/>
            </a:pPr>
            <a:r>
              <a:rPr lang="en-GB" sz="5400" dirty="0"/>
              <a:t>Conventional to start class names with a capital letter.</a:t>
            </a:r>
          </a:p>
          <a:p>
            <a:pPr rtl="0">
              <a:spcBef>
                <a:spcPts val="1200"/>
              </a:spcBef>
              <a:spcAft>
                <a:spcPts val="600"/>
              </a:spcAft>
            </a:pPr>
            <a:endParaRPr lang="en-GB" sz="5400" dirty="0"/>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4007141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Displaying Strings:</a:t>
            </a:r>
          </a:p>
          <a:p>
            <a:pPr marL="685800" indent="-685800" rtl="0">
              <a:spcBef>
                <a:spcPts val="1200"/>
              </a:spcBef>
              <a:spcAft>
                <a:spcPts val="600"/>
              </a:spcAft>
              <a:buFont typeface="Arial" panose="020B0604020202020204" pitchFamily="34" charset="0"/>
              <a:buChar char="•"/>
            </a:pPr>
            <a:r>
              <a:rPr lang="en-GB" sz="5400" dirty="0"/>
              <a:t>You can put as many statements as you like in main. For example, to display more than one line of output:</a:t>
            </a:r>
          </a:p>
          <a:p>
            <a:pPr rtl="0">
              <a:spcBef>
                <a:spcPts val="1200"/>
              </a:spcBef>
              <a:spcAft>
                <a:spcPts val="600"/>
              </a:spcAft>
            </a:pPr>
            <a:r>
              <a:rPr lang="en-GB" sz="4100" b="1" dirty="0">
                <a:solidFill>
                  <a:schemeClr val="accent1">
                    <a:lumMod val="75000"/>
                  </a:schemeClr>
                </a:solidFill>
                <a:latin typeface="Cascadia Mono" panose="020B0609020000020004" pitchFamily="49" charset="0"/>
                <a:cs typeface="Cascadia Mono" panose="020B0609020000020004" pitchFamily="49" charset="0"/>
              </a:rPr>
              <a:t>public class Hello {    </a:t>
            </a:r>
          </a:p>
          <a:p>
            <a:pPr rtl="0">
              <a:spcBef>
                <a:spcPts val="1200"/>
              </a:spcBef>
              <a:spcAft>
                <a:spcPts val="600"/>
              </a:spcAft>
            </a:pPr>
            <a:r>
              <a:rPr lang="en-GB" sz="4100" b="1" dirty="0">
                <a:solidFill>
                  <a:schemeClr val="accent1">
                    <a:lumMod val="75000"/>
                  </a:schemeClr>
                </a:solidFill>
                <a:latin typeface="Cascadia Mono" panose="020B0609020000020004" pitchFamily="49" charset="0"/>
                <a:cs typeface="Cascadia Mono" panose="020B0609020000020004" pitchFamily="49" charset="0"/>
              </a:rPr>
              <a:t>public static void main(String[] </a:t>
            </a:r>
            <a:r>
              <a:rPr lang="en-GB" sz="4100" b="1" dirty="0" err="1">
                <a:solidFill>
                  <a:schemeClr val="accent1">
                    <a:lumMod val="75000"/>
                  </a:schemeClr>
                </a:solidFill>
                <a:latin typeface="Cascadia Mono" panose="020B0609020000020004" pitchFamily="49" charset="0"/>
                <a:cs typeface="Cascadia Mono" panose="020B0609020000020004" pitchFamily="49" charset="0"/>
              </a:rPr>
              <a:t>args</a:t>
            </a:r>
            <a:r>
              <a:rPr lang="en-GB" sz="4100" b="1" dirty="0">
                <a:solidFill>
                  <a:schemeClr val="accent1">
                    <a:lumMod val="75000"/>
                  </a:schemeClr>
                </a:solidFill>
                <a:latin typeface="Cascadia Mono" panose="020B0609020000020004" pitchFamily="49" charset="0"/>
                <a:cs typeface="Cascadia Mono" panose="020B0609020000020004" pitchFamily="49" charset="0"/>
              </a:rPr>
              <a:t>) {        </a:t>
            </a:r>
          </a:p>
          <a:p>
            <a:pPr rtl="0">
              <a:spcBef>
                <a:spcPts val="1200"/>
              </a:spcBef>
              <a:spcAft>
                <a:spcPts val="600"/>
              </a:spcAft>
            </a:pPr>
            <a:r>
              <a:rPr lang="en-GB" sz="4100" b="1" dirty="0">
                <a:solidFill>
                  <a:schemeClr val="accent1">
                    <a:lumMod val="75000"/>
                  </a:schemeClr>
                </a:solidFill>
                <a:latin typeface="Cascadia Mono" panose="020B0609020000020004" pitchFamily="49" charset="0"/>
                <a:cs typeface="Cascadia Mono" panose="020B0609020000020004" pitchFamily="49" charset="0"/>
              </a:rPr>
              <a:t>// generate some simple output        </a:t>
            </a:r>
          </a:p>
          <a:p>
            <a:pPr rtl="0">
              <a:spcBef>
                <a:spcPts val="1200"/>
              </a:spcBef>
              <a:spcAft>
                <a:spcPts val="600"/>
              </a:spcAft>
            </a:pPr>
            <a:r>
              <a:rPr lang="en-GB" sz="41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4100" b="1" dirty="0">
                <a:solidFill>
                  <a:schemeClr val="accent1">
                    <a:lumMod val="75000"/>
                  </a:schemeClr>
                </a:solidFill>
                <a:latin typeface="Cascadia Mono" panose="020B0609020000020004" pitchFamily="49" charset="0"/>
                <a:cs typeface="Cascadia Mono" panose="020B0609020000020004" pitchFamily="49" charset="0"/>
              </a:rPr>
              <a:t>("Hello, World!");  // first line        </a:t>
            </a:r>
            <a:r>
              <a:rPr lang="en-GB" sz="41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4100" b="1" dirty="0">
                <a:solidFill>
                  <a:schemeClr val="accent1">
                    <a:lumMod val="75000"/>
                  </a:schemeClr>
                </a:solidFill>
                <a:latin typeface="Cascadia Mono" panose="020B0609020000020004" pitchFamily="49" charset="0"/>
                <a:cs typeface="Cascadia Mono" panose="020B0609020000020004" pitchFamily="49" charset="0"/>
              </a:rPr>
              <a:t>("How are you?");   // another line    </a:t>
            </a:r>
          </a:p>
          <a:p>
            <a:pPr rtl="0">
              <a:spcBef>
                <a:spcPts val="1200"/>
              </a:spcBef>
              <a:spcAft>
                <a:spcPts val="600"/>
              </a:spcAft>
            </a:pPr>
            <a:r>
              <a:rPr lang="en-GB" sz="4100" b="1" dirty="0">
                <a:solidFill>
                  <a:schemeClr val="accent1">
                    <a:lumMod val="75000"/>
                  </a:schemeClr>
                </a:solidFill>
                <a:latin typeface="Cascadia Mono" panose="020B0609020000020004" pitchFamily="49" charset="0"/>
                <a:cs typeface="Cascadia Mono" panose="020B0609020000020004" pitchFamily="49" charset="0"/>
              </a:rPr>
              <a:t> }</a:t>
            </a:r>
          </a:p>
          <a:p>
            <a:pPr rtl="0">
              <a:spcBef>
                <a:spcPts val="1200"/>
              </a:spcBef>
              <a:spcAft>
                <a:spcPts val="600"/>
              </a:spcAft>
            </a:pPr>
            <a:r>
              <a:rPr lang="en-GB" sz="4100" b="1" dirty="0">
                <a:solidFill>
                  <a:schemeClr val="accent1">
                    <a:lumMod val="75000"/>
                  </a:schemeClr>
                </a:solidFill>
                <a:latin typeface="Cascadia Mono" panose="020B0609020000020004" pitchFamily="49" charset="0"/>
                <a:cs typeface="Cascadia Mono" panose="020B0609020000020004" pitchFamily="49" charset="0"/>
              </a:rPr>
              <a:t>}</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6523868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Displaying Strings:</a:t>
            </a:r>
          </a:p>
          <a:p>
            <a:pPr marL="685800" indent="-685800" rtl="0">
              <a:spcBef>
                <a:spcPts val="1200"/>
              </a:spcBef>
              <a:spcAft>
                <a:spcPts val="600"/>
              </a:spcAft>
              <a:buFont typeface="Arial" panose="020B0604020202020204" pitchFamily="34" charset="0"/>
              <a:buChar char="•"/>
            </a:pPr>
            <a:r>
              <a:rPr lang="en-GB" sz="41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4100" b="1" dirty="0">
                <a:solidFill>
                  <a:schemeClr val="accent1">
                    <a:lumMod val="75000"/>
                  </a:schemeClr>
                </a:solidFill>
                <a:latin typeface="Cascadia Mono" panose="020B0609020000020004" pitchFamily="49" charset="0"/>
                <a:cs typeface="Cascadia Mono" panose="020B0609020000020004" pitchFamily="49" charset="0"/>
              </a:rPr>
              <a:t> appends </a:t>
            </a:r>
            <a:r>
              <a:rPr lang="en-GB" sz="5400" dirty="0"/>
              <a:t>a special character, </a:t>
            </a:r>
            <a:r>
              <a:rPr lang="en-GB" sz="4100" b="1" dirty="0">
                <a:solidFill>
                  <a:schemeClr val="accent1">
                    <a:lumMod val="75000"/>
                  </a:schemeClr>
                </a:solidFill>
                <a:latin typeface="Cascadia Mono" panose="020B0609020000020004" pitchFamily="49" charset="0"/>
                <a:cs typeface="Cascadia Mono" panose="020B0609020000020004" pitchFamily="49" charset="0"/>
              </a:rPr>
              <a:t>called a newline, </a:t>
            </a:r>
            <a:r>
              <a:rPr lang="en-GB" sz="5400" dirty="0"/>
              <a:t>that moves to the beginning of the next line. If you don’t want a newline at the end, you can use </a:t>
            </a:r>
            <a:r>
              <a:rPr lang="en-GB" sz="4100" b="1" dirty="0">
                <a:solidFill>
                  <a:schemeClr val="accent1">
                    <a:lumMod val="75000"/>
                  </a:schemeClr>
                </a:solidFill>
                <a:latin typeface="Cascadia Mono" panose="020B0609020000020004" pitchFamily="49" charset="0"/>
                <a:cs typeface="Cascadia Mono" panose="020B0609020000020004" pitchFamily="49" charset="0"/>
              </a:rPr>
              <a:t>print </a:t>
            </a:r>
            <a:r>
              <a:rPr lang="en-GB" sz="5400" dirty="0"/>
              <a:t>instead of </a:t>
            </a:r>
            <a:r>
              <a:rPr lang="en-GB" sz="4100" b="1" dirty="0" err="1">
                <a:solidFill>
                  <a:schemeClr val="accent1">
                    <a:lumMod val="75000"/>
                  </a:schemeClr>
                </a:solidFill>
                <a:latin typeface="Cascadia Mono" panose="020B0609020000020004" pitchFamily="49" charset="0"/>
                <a:cs typeface="Cascadia Mono" panose="020B0609020000020004" pitchFamily="49" charset="0"/>
              </a:rPr>
              <a:t>println</a:t>
            </a:r>
            <a:r>
              <a:rPr lang="en-GB" sz="5400" dirty="0"/>
              <a:t>:</a:t>
            </a:r>
          </a:p>
          <a:p>
            <a:pPr rtl="0">
              <a:spcBef>
                <a:spcPts val="1200"/>
              </a:spcBef>
              <a:spcAft>
                <a:spcPts val="600"/>
              </a:spcAft>
            </a:pPr>
            <a:r>
              <a:rPr lang="en-GB" sz="4100" b="1" dirty="0">
                <a:solidFill>
                  <a:schemeClr val="accent1">
                    <a:lumMod val="75000"/>
                  </a:schemeClr>
                </a:solidFill>
                <a:latin typeface="Cascadia Mono" panose="020B0609020000020004" pitchFamily="49" charset="0"/>
                <a:cs typeface="Cascadia Mono" panose="020B0609020000020004" pitchFamily="49" charset="0"/>
              </a:rPr>
              <a:t>public class Goodbye {    </a:t>
            </a:r>
          </a:p>
          <a:p>
            <a:pPr rtl="0">
              <a:spcBef>
                <a:spcPts val="1200"/>
              </a:spcBef>
              <a:spcAft>
                <a:spcPts val="600"/>
              </a:spcAft>
            </a:pPr>
            <a:r>
              <a:rPr lang="en-GB" sz="4100" b="1" dirty="0">
                <a:solidFill>
                  <a:schemeClr val="accent1">
                    <a:lumMod val="75000"/>
                  </a:schemeClr>
                </a:solidFill>
                <a:latin typeface="Cascadia Mono" panose="020B0609020000020004" pitchFamily="49" charset="0"/>
                <a:cs typeface="Cascadia Mono" panose="020B0609020000020004" pitchFamily="49" charset="0"/>
              </a:rPr>
              <a:t>public static void main(String[] </a:t>
            </a:r>
            <a:r>
              <a:rPr lang="en-GB" sz="4100" b="1" dirty="0" err="1">
                <a:solidFill>
                  <a:schemeClr val="accent1">
                    <a:lumMod val="75000"/>
                  </a:schemeClr>
                </a:solidFill>
                <a:latin typeface="Cascadia Mono" panose="020B0609020000020004" pitchFamily="49" charset="0"/>
                <a:cs typeface="Cascadia Mono" panose="020B0609020000020004" pitchFamily="49" charset="0"/>
              </a:rPr>
              <a:t>args</a:t>
            </a:r>
            <a:r>
              <a:rPr lang="en-GB" sz="4100" b="1" dirty="0">
                <a:solidFill>
                  <a:schemeClr val="accent1">
                    <a:lumMod val="75000"/>
                  </a:schemeClr>
                </a:solidFill>
                <a:latin typeface="Cascadia Mono" panose="020B0609020000020004" pitchFamily="49" charset="0"/>
                <a:cs typeface="Cascadia Mono" panose="020B0609020000020004" pitchFamily="49" charset="0"/>
              </a:rPr>
              <a:t>) {        </a:t>
            </a:r>
            <a:r>
              <a:rPr lang="en-GB" sz="4100" b="1" dirty="0" err="1">
                <a:solidFill>
                  <a:schemeClr val="accent1">
                    <a:lumMod val="75000"/>
                  </a:schemeClr>
                </a:solidFill>
                <a:latin typeface="Cascadia Mono" panose="020B0609020000020004" pitchFamily="49" charset="0"/>
                <a:cs typeface="Cascadia Mono" panose="020B0609020000020004" pitchFamily="49" charset="0"/>
              </a:rPr>
              <a:t>System.out.print</a:t>
            </a:r>
            <a:r>
              <a:rPr lang="en-GB" sz="4100" b="1" dirty="0">
                <a:solidFill>
                  <a:schemeClr val="accent1">
                    <a:lumMod val="75000"/>
                  </a:schemeClr>
                </a:solidFill>
                <a:latin typeface="Cascadia Mono" panose="020B0609020000020004" pitchFamily="49" charset="0"/>
                <a:cs typeface="Cascadia Mono" panose="020B0609020000020004" pitchFamily="49" charset="0"/>
              </a:rPr>
              <a:t>("Goodbye, ");        </a:t>
            </a:r>
          </a:p>
          <a:p>
            <a:pPr rtl="0">
              <a:spcBef>
                <a:spcPts val="1200"/>
              </a:spcBef>
              <a:spcAft>
                <a:spcPts val="600"/>
              </a:spcAft>
            </a:pPr>
            <a:r>
              <a:rPr lang="en-GB" sz="41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4100" b="1" dirty="0">
                <a:solidFill>
                  <a:schemeClr val="accent1">
                    <a:lumMod val="75000"/>
                  </a:schemeClr>
                </a:solidFill>
                <a:latin typeface="Cascadia Mono" panose="020B0609020000020004" pitchFamily="49" charset="0"/>
                <a:cs typeface="Cascadia Mono" panose="020B0609020000020004" pitchFamily="49" charset="0"/>
              </a:rPr>
              <a:t>("cruel world");    </a:t>
            </a:r>
          </a:p>
          <a:p>
            <a:pPr rtl="0">
              <a:spcBef>
                <a:spcPts val="1200"/>
              </a:spcBef>
              <a:spcAft>
                <a:spcPts val="600"/>
              </a:spcAft>
            </a:pPr>
            <a:r>
              <a:rPr lang="en-GB" sz="4100" b="1" dirty="0">
                <a:solidFill>
                  <a:schemeClr val="accent1">
                    <a:lumMod val="75000"/>
                  </a:schemeClr>
                </a:solidFill>
                <a:latin typeface="Cascadia Mono" panose="020B0609020000020004" pitchFamily="49" charset="0"/>
                <a:cs typeface="Cascadia Mono" panose="020B0609020000020004" pitchFamily="49" charset="0"/>
              </a:rPr>
              <a:t> }</a:t>
            </a:r>
          </a:p>
          <a:p>
            <a:pPr rtl="0">
              <a:spcBef>
                <a:spcPts val="1200"/>
              </a:spcBef>
              <a:spcAft>
                <a:spcPts val="600"/>
              </a:spcAft>
            </a:pPr>
            <a:r>
              <a:rPr lang="en-GB" sz="4100" b="1" dirty="0">
                <a:solidFill>
                  <a:schemeClr val="accent1">
                    <a:lumMod val="75000"/>
                  </a:schemeClr>
                </a:solidFill>
                <a:latin typeface="Cascadia Mono" panose="020B0609020000020004" pitchFamily="49" charset="0"/>
                <a:cs typeface="Cascadia Mono" panose="020B0609020000020004" pitchFamily="49" charset="0"/>
              </a:rPr>
              <a:t>}</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6709538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92500" lnSpcReduction="10000"/>
          </a:bodyPr>
          <a:lstStyle/>
          <a:p>
            <a:pPr rtl="0">
              <a:spcBef>
                <a:spcPts val="1200"/>
              </a:spcBef>
              <a:spcAft>
                <a:spcPts val="600"/>
              </a:spcAft>
            </a:pPr>
            <a:r>
              <a:rPr lang="en-ZA" sz="6000" b="1" dirty="0">
                <a:solidFill>
                  <a:srgbClr val="FF0000"/>
                </a:solidFill>
              </a:rPr>
              <a:t>Escape sequences:</a:t>
            </a:r>
          </a:p>
          <a:p>
            <a:pPr marL="685800" indent="-685800" rtl="0">
              <a:spcBef>
                <a:spcPts val="1200"/>
              </a:spcBef>
              <a:spcAft>
                <a:spcPts val="600"/>
              </a:spcAft>
              <a:buFont typeface="Arial" panose="020B0604020202020204" pitchFamily="34" charset="0"/>
              <a:buChar char="•"/>
            </a:pPr>
            <a:r>
              <a:rPr lang="en-GB" sz="5400" dirty="0"/>
              <a:t>It is possible to display multiple lines of output in just one line of code. You just have to tell Java where to put the line breaks </a:t>
            </a:r>
          </a:p>
          <a:p>
            <a:pPr rtl="0">
              <a:spcBef>
                <a:spcPts val="1200"/>
              </a:spcBef>
              <a:spcAft>
                <a:spcPts val="600"/>
              </a:spcAft>
            </a:pPr>
            <a:r>
              <a:rPr lang="en-GB" sz="4100" b="1" dirty="0">
                <a:solidFill>
                  <a:schemeClr val="accent1">
                    <a:lumMod val="75000"/>
                  </a:schemeClr>
                </a:solidFill>
                <a:latin typeface="Cascadia Mono" panose="020B0609020000020004" pitchFamily="49" charset="0"/>
                <a:cs typeface="Cascadia Mono" panose="020B0609020000020004" pitchFamily="49" charset="0"/>
              </a:rPr>
              <a:t>public class Hello {    </a:t>
            </a:r>
          </a:p>
          <a:p>
            <a:pPr rtl="0">
              <a:spcBef>
                <a:spcPts val="1200"/>
              </a:spcBef>
              <a:spcAft>
                <a:spcPts val="600"/>
              </a:spcAft>
            </a:pPr>
            <a:r>
              <a:rPr lang="en-GB" sz="4100" b="1" dirty="0">
                <a:solidFill>
                  <a:schemeClr val="accent1">
                    <a:lumMod val="75000"/>
                  </a:schemeClr>
                </a:solidFill>
                <a:latin typeface="Cascadia Mono" panose="020B0609020000020004" pitchFamily="49" charset="0"/>
                <a:cs typeface="Cascadia Mono" panose="020B0609020000020004" pitchFamily="49" charset="0"/>
              </a:rPr>
              <a:t>public static void main(String[] </a:t>
            </a:r>
            <a:r>
              <a:rPr lang="en-GB" sz="4100" b="1" dirty="0" err="1">
                <a:solidFill>
                  <a:schemeClr val="accent1">
                    <a:lumMod val="75000"/>
                  </a:schemeClr>
                </a:solidFill>
                <a:latin typeface="Cascadia Mono" panose="020B0609020000020004" pitchFamily="49" charset="0"/>
                <a:cs typeface="Cascadia Mono" panose="020B0609020000020004" pitchFamily="49" charset="0"/>
              </a:rPr>
              <a:t>args</a:t>
            </a:r>
            <a:r>
              <a:rPr lang="en-GB" sz="4100" b="1" dirty="0">
                <a:solidFill>
                  <a:schemeClr val="accent1">
                    <a:lumMod val="75000"/>
                  </a:schemeClr>
                </a:solidFill>
                <a:latin typeface="Cascadia Mono" panose="020B0609020000020004" pitchFamily="49" charset="0"/>
                <a:cs typeface="Cascadia Mono" panose="020B0609020000020004" pitchFamily="49" charset="0"/>
              </a:rPr>
              <a:t>) {        </a:t>
            </a:r>
            <a:r>
              <a:rPr lang="en-GB" sz="4100" b="1" dirty="0" err="1">
                <a:solidFill>
                  <a:schemeClr val="accent1">
                    <a:lumMod val="75000"/>
                  </a:schemeClr>
                </a:solidFill>
                <a:latin typeface="Cascadia Mono" panose="020B0609020000020004" pitchFamily="49" charset="0"/>
                <a:cs typeface="Cascadia Mono" panose="020B0609020000020004" pitchFamily="49" charset="0"/>
              </a:rPr>
              <a:t>System.out.print</a:t>
            </a:r>
            <a:r>
              <a:rPr lang="en-GB" sz="4100" b="1" dirty="0">
                <a:solidFill>
                  <a:schemeClr val="accent1">
                    <a:lumMod val="75000"/>
                  </a:schemeClr>
                </a:solidFill>
                <a:latin typeface="Cascadia Mono" panose="020B0609020000020004" pitchFamily="49" charset="0"/>
                <a:cs typeface="Cascadia Mono" panose="020B0609020000020004" pitchFamily="49" charset="0"/>
              </a:rPr>
              <a:t>("Hello!\</a:t>
            </a:r>
            <a:r>
              <a:rPr lang="en-GB" sz="4100" b="1" dirty="0" err="1">
                <a:solidFill>
                  <a:schemeClr val="accent1">
                    <a:lumMod val="75000"/>
                  </a:schemeClr>
                </a:solidFill>
                <a:latin typeface="Cascadia Mono" panose="020B0609020000020004" pitchFamily="49" charset="0"/>
                <a:cs typeface="Cascadia Mono" panose="020B0609020000020004" pitchFamily="49" charset="0"/>
              </a:rPr>
              <a:t>nHow</a:t>
            </a:r>
            <a:r>
              <a:rPr lang="en-GB" sz="4100" b="1" dirty="0">
                <a:solidFill>
                  <a:schemeClr val="accent1">
                    <a:lumMod val="75000"/>
                  </a:schemeClr>
                </a:solidFill>
                <a:latin typeface="Cascadia Mono" panose="020B0609020000020004" pitchFamily="49" charset="0"/>
                <a:cs typeface="Cascadia Mono" panose="020B0609020000020004" pitchFamily="49" charset="0"/>
              </a:rPr>
              <a:t> are you doing?\n");    </a:t>
            </a:r>
          </a:p>
          <a:p>
            <a:pPr rtl="0">
              <a:spcBef>
                <a:spcPts val="1200"/>
              </a:spcBef>
              <a:spcAft>
                <a:spcPts val="600"/>
              </a:spcAft>
            </a:pPr>
            <a:r>
              <a:rPr lang="en-GB" sz="4100" b="1" dirty="0">
                <a:solidFill>
                  <a:schemeClr val="accent1">
                    <a:lumMod val="75000"/>
                  </a:schemeClr>
                </a:solidFill>
                <a:latin typeface="Cascadia Mono" panose="020B0609020000020004" pitchFamily="49" charset="0"/>
                <a:cs typeface="Cascadia Mono" panose="020B0609020000020004" pitchFamily="49" charset="0"/>
              </a:rPr>
              <a:t>}</a:t>
            </a:r>
          </a:p>
          <a:p>
            <a:pPr rtl="0">
              <a:spcBef>
                <a:spcPts val="1200"/>
              </a:spcBef>
              <a:spcAft>
                <a:spcPts val="600"/>
              </a:spcAft>
            </a:pPr>
            <a:r>
              <a:rPr lang="en-GB" sz="4100" b="1" dirty="0">
                <a:solidFill>
                  <a:schemeClr val="accent1">
                    <a:lumMod val="75000"/>
                  </a:schemeClr>
                </a:solidFill>
                <a:latin typeface="Cascadia Mono" panose="020B0609020000020004" pitchFamily="49" charset="0"/>
                <a:cs typeface="Cascadia Mono" panose="020B0609020000020004" pitchFamily="49" charset="0"/>
              </a:rPr>
              <a:t>}</a:t>
            </a:r>
          </a:p>
          <a:p>
            <a:pPr rtl="0">
              <a:spcBef>
                <a:spcPts val="1200"/>
              </a:spcBef>
              <a:spcAft>
                <a:spcPts val="600"/>
              </a:spcAft>
            </a:pPr>
            <a:r>
              <a:rPr lang="en-GB" sz="4100" b="1" dirty="0">
                <a:solidFill>
                  <a:schemeClr val="accent1">
                    <a:lumMod val="75000"/>
                  </a:schemeClr>
                </a:solidFill>
                <a:latin typeface="Cascadia Mono" panose="020B0609020000020004" pitchFamily="49" charset="0"/>
                <a:cs typeface="Cascadia Mono" panose="020B0609020000020004" pitchFamily="49" charset="0"/>
              </a:rPr>
              <a:t>//Output</a:t>
            </a:r>
          </a:p>
          <a:p>
            <a:pPr rtl="0">
              <a:spcBef>
                <a:spcPts val="1200"/>
              </a:spcBef>
              <a:spcAft>
                <a:spcPts val="600"/>
              </a:spcAft>
            </a:pPr>
            <a:r>
              <a:rPr lang="en-GB" sz="5400" dirty="0"/>
              <a:t>Hello! </a:t>
            </a:r>
          </a:p>
          <a:p>
            <a:pPr rtl="0">
              <a:spcBef>
                <a:spcPts val="1200"/>
              </a:spcBef>
              <a:spcAft>
                <a:spcPts val="600"/>
              </a:spcAft>
            </a:pPr>
            <a:r>
              <a:rPr lang="en-GB" sz="5400" dirty="0"/>
              <a:t>How are you doing?</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8127451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Escape sequences:</a:t>
            </a:r>
          </a:p>
          <a:p>
            <a:pPr marL="685800" indent="-685800" rtl="0">
              <a:spcBef>
                <a:spcPts val="1200"/>
              </a:spcBef>
              <a:spcAft>
                <a:spcPts val="600"/>
              </a:spcAft>
              <a:buFont typeface="Arial" panose="020B0604020202020204" pitchFamily="34" charset="0"/>
              <a:buChar char="•"/>
            </a:pPr>
            <a:r>
              <a:rPr lang="en-GB" sz="5400" dirty="0"/>
              <a:t>Special characters like \n (newline) and \t (tab). </a:t>
            </a:r>
          </a:p>
          <a:p>
            <a:pPr marL="685800" indent="-685800" rtl="0">
              <a:spcBef>
                <a:spcPts val="1200"/>
              </a:spcBef>
              <a:spcAft>
                <a:spcPts val="600"/>
              </a:spcAft>
              <a:buFont typeface="Arial" panose="020B0604020202020204" pitchFamily="34" charset="0"/>
              <a:buChar char="•"/>
            </a:pPr>
            <a:r>
              <a:rPr lang="en-GB" sz="5400" dirty="0"/>
              <a:t>Example: </a:t>
            </a:r>
            <a:r>
              <a:rPr lang="en-GB" sz="3800" b="1" dirty="0">
                <a:solidFill>
                  <a:schemeClr val="accent1">
                    <a:lumMod val="75000"/>
                  </a:schemeClr>
                </a:solidFill>
                <a:latin typeface="Cascadia Mono" panose="020B0609020000020004" pitchFamily="49" charset="0"/>
                <a:cs typeface="Cascadia Mono" panose="020B0609020000020004" pitchFamily="49" charset="0"/>
              </a:rPr>
              <a:t>System.out.println("She said \"Hello!\" to me.");// She said "Hello!" to me.</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pic>
        <p:nvPicPr>
          <p:cNvPr id="4" name="Picture 3">
            <a:extLst>
              <a:ext uri="{FF2B5EF4-FFF2-40B4-BE49-F238E27FC236}">
                <a16:creationId xmlns:a16="http://schemas.microsoft.com/office/drawing/2014/main" id="{93F31E5F-681B-A700-A32C-5C250FB67723}"/>
              </a:ext>
            </a:extLst>
          </p:cNvPr>
          <p:cNvPicPr>
            <a:picLocks noChangeAspect="1"/>
          </p:cNvPicPr>
          <p:nvPr/>
        </p:nvPicPr>
        <p:blipFill>
          <a:blip r:embed="rId4"/>
          <a:stretch>
            <a:fillRect/>
          </a:stretch>
        </p:blipFill>
        <p:spPr>
          <a:xfrm>
            <a:off x="5938926" y="8071710"/>
            <a:ext cx="9959546" cy="4896145"/>
          </a:xfrm>
          <a:prstGeom prst="rect">
            <a:avLst/>
          </a:prstGeom>
        </p:spPr>
      </p:pic>
    </p:spTree>
    <p:extLst>
      <p:ext uri="{BB962C8B-B14F-4D97-AF65-F5344CB8AC3E}">
        <p14:creationId xmlns:p14="http://schemas.microsoft.com/office/powerpoint/2010/main" val="10161674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Formatting code:</a:t>
            </a:r>
          </a:p>
          <a:p>
            <a:pPr marL="685800" indent="-685800" rtl="0">
              <a:spcBef>
                <a:spcPts val="1200"/>
              </a:spcBef>
              <a:spcAft>
                <a:spcPts val="600"/>
              </a:spcAft>
              <a:buFont typeface="Arial" panose="020B0604020202020204" pitchFamily="34" charset="0"/>
              <a:buChar char="•"/>
            </a:pPr>
            <a:r>
              <a:rPr lang="en-GB" sz="5400" dirty="0"/>
              <a:t>In Java programs, some spaces are required. For example, you need at least one space between words, so this program is not legal:</a:t>
            </a:r>
          </a:p>
          <a:p>
            <a:pPr rtl="0">
              <a:spcBef>
                <a:spcPts val="1200"/>
              </a:spcBef>
              <a:spcAft>
                <a:spcPts val="600"/>
              </a:spcAft>
            </a:pPr>
            <a:r>
              <a:rPr lang="en-GB" sz="3800" b="1" dirty="0" err="1">
                <a:solidFill>
                  <a:schemeClr val="accent1">
                    <a:lumMod val="75000"/>
                  </a:schemeClr>
                </a:solidFill>
                <a:latin typeface="Cascadia Mono" panose="020B0609020000020004" pitchFamily="49" charset="0"/>
                <a:cs typeface="Cascadia Mono" panose="020B0609020000020004" pitchFamily="49" charset="0"/>
              </a:rPr>
              <a:t>publicclassGoodbye</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p>
          <a:p>
            <a:pPr rtl="0">
              <a:spcBef>
                <a:spcPts val="1200"/>
              </a:spcBef>
              <a:spcAft>
                <a:spcPts val="600"/>
              </a:spcAft>
            </a:pP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a:p>
            <a:pPr rtl="0">
              <a:spcBef>
                <a:spcPts val="1200"/>
              </a:spcBef>
              <a:spcAft>
                <a:spcPts val="600"/>
              </a:spcAft>
            </a:pPr>
            <a:r>
              <a:rPr lang="en-GB" sz="3800" b="1" dirty="0">
                <a:solidFill>
                  <a:schemeClr val="accent1">
                    <a:lumMod val="75000"/>
                  </a:schemeClr>
                </a:solidFill>
                <a:latin typeface="Cascadia Mono" panose="020B0609020000020004" pitchFamily="49" charset="0"/>
                <a:cs typeface="Cascadia Mono" panose="020B0609020000020004" pitchFamily="49" charset="0"/>
              </a:rPr>
              <a:t>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publicstaticvoidmain</a:t>
            </a:r>
            <a:r>
              <a:rPr lang="en-GB" sz="3800" b="1" dirty="0">
                <a:solidFill>
                  <a:schemeClr val="accent1">
                    <a:lumMod val="75000"/>
                  </a:schemeClr>
                </a:solidFill>
                <a:latin typeface="Cascadia Mono" panose="020B0609020000020004" pitchFamily="49" charset="0"/>
                <a:cs typeface="Cascadia Mono" panose="020B0609020000020004" pitchFamily="49" charset="0"/>
              </a:rPr>
              <a:t>(String[]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args</a:t>
            </a:r>
            <a:r>
              <a:rPr lang="en-GB" sz="3800" b="1" dirty="0">
                <a:solidFill>
                  <a:schemeClr val="accent1">
                    <a:lumMod val="75000"/>
                  </a:schemeClr>
                </a:solidFill>
                <a:latin typeface="Cascadia Mono" panose="020B0609020000020004" pitchFamily="49" charset="0"/>
                <a:cs typeface="Cascadia Mono" panose="020B0609020000020004" pitchFamily="49" charset="0"/>
              </a:rPr>
              <a:t>) {</a:t>
            </a:r>
          </a:p>
          <a:p>
            <a:pPr rtl="0">
              <a:spcBef>
                <a:spcPts val="1200"/>
              </a:spcBef>
              <a:spcAft>
                <a:spcPts val="600"/>
              </a:spcAft>
            </a:pPr>
            <a:r>
              <a:rPr lang="en-GB" sz="3800" b="1" dirty="0">
                <a:solidFill>
                  <a:schemeClr val="accent1">
                    <a:lumMod val="75000"/>
                  </a:schemeClr>
                </a:solidFill>
                <a:latin typeface="Cascadia Mono" panose="020B0609020000020004" pitchFamily="49" charset="0"/>
                <a:cs typeface="Cascadia Mono" panose="020B0609020000020004" pitchFamily="49" charset="0"/>
              </a:rPr>
              <a:t>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System.out.print</a:t>
            </a:r>
            <a:r>
              <a:rPr lang="en-GB" sz="3800" b="1" dirty="0">
                <a:solidFill>
                  <a:schemeClr val="accent1">
                    <a:lumMod val="75000"/>
                  </a:schemeClr>
                </a:solidFill>
                <a:latin typeface="Cascadia Mono" panose="020B0609020000020004" pitchFamily="49" charset="0"/>
                <a:cs typeface="Cascadia Mono" panose="020B0609020000020004" pitchFamily="49" charset="0"/>
              </a:rPr>
              <a:t>("Goodbye, ");</a:t>
            </a:r>
          </a:p>
          <a:p>
            <a:pPr rtl="0">
              <a:spcBef>
                <a:spcPts val="1200"/>
              </a:spcBef>
              <a:spcAft>
                <a:spcPts val="600"/>
              </a:spcAft>
            </a:pPr>
            <a:r>
              <a:rPr lang="en-GB" sz="3800" b="1" dirty="0">
                <a:solidFill>
                  <a:schemeClr val="accent1">
                    <a:lumMod val="75000"/>
                  </a:schemeClr>
                </a:solidFill>
                <a:latin typeface="Cascadia Mono" panose="020B0609020000020004" pitchFamily="49" charset="0"/>
                <a:cs typeface="Cascadia Mono" panose="020B0609020000020004" pitchFamily="49" charset="0"/>
              </a:rPr>
              <a:t>        System.out.println("cruel world");</a:t>
            </a:r>
          </a:p>
          <a:p>
            <a:pPr rtl="0">
              <a:spcBef>
                <a:spcPts val="1200"/>
              </a:spcBef>
              <a:spcAft>
                <a:spcPts val="600"/>
              </a:spcAft>
            </a:pPr>
            <a:r>
              <a:rPr lang="en-GB" sz="3800" b="1" dirty="0">
                <a:solidFill>
                  <a:schemeClr val="accent1">
                    <a:lumMod val="75000"/>
                  </a:schemeClr>
                </a:solidFill>
                <a:latin typeface="Cascadia Mono" panose="020B0609020000020004" pitchFamily="49" charset="0"/>
                <a:cs typeface="Cascadia Mono" panose="020B0609020000020004" pitchFamily="49" charset="0"/>
              </a:rPr>
              <a:t>    }</a:t>
            </a:r>
          </a:p>
          <a:p>
            <a:pPr rtl="0">
              <a:spcBef>
                <a:spcPts val="1200"/>
              </a:spcBef>
              <a:spcAft>
                <a:spcPts val="600"/>
              </a:spcAft>
            </a:pPr>
            <a:r>
              <a:rPr lang="en-GB" sz="3800" b="1" dirty="0">
                <a:solidFill>
                  <a:schemeClr val="accent1">
                    <a:lumMod val="75000"/>
                  </a:schemeClr>
                </a:solidFill>
                <a:latin typeface="Cascadia Mono" panose="020B0609020000020004" pitchFamily="49" charset="0"/>
                <a:cs typeface="Cascadia Mono" panose="020B0609020000020004" pitchFamily="49" charset="0"/>
              </a:rPr>
              <a:t>}</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2421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Formatting code:</a:t>
            </a:r>
          </a:p>
          <a:p>
            <a:pPr marL="685800" indent="-685800" rtl="0">
              <a:spcBef>
                <a:spcPts val="1200"/>
              </a:spcBef>
              <a:spcAft>
                <a:spcPts val="600"/>
              </a:spcAft>
              <a:buFont typeface="Arial" panose="020B0604020202020204" pitchFamily="34" charset="0"/>
              <a:buChar char="•"/>
            </a:pPr>
            <a:r>
              <a:rPr lang="en-GB" sz="5400" dirty="0"/>
              <a:t>But most other spaces are optional. For example, this program is legal:</a:t>
            </a:r>
          </a:p>
          <a:p>
            <a:pPr rtl="0">
              <a:spcBef>
                <a:spcPts val="1200"/>
              </a:spcBef>
              <a:spcAft>
                <a:spcPts val="600"/>
              </a:spcAft>
            </a:pPr>
            <a:r>
              <a:rPr lang="en-GB" sz="3800" b="1" dirty="0">
                <a:solidFill>
                  <a:schemeClr val="accent1">
                    <a:lumMod val="75000"/>
                  </a:schemeClr>
                </a:solidFill>
                <a:latin typeface="Cascadia Mono" panose="020B0609020000020004" pitchFamily="49" charset="0"/>
                <a:cs typeface="Cascadia Mono" panose="020B0609020000020004" pitchFamily="49" charset="0"/>
              </a:rPr>
              <a:t>public class Goodbye {</a:t>
            </a:r>
          </a:p>
          <a:p>
            <a:pPr rtl="0">
              <a:spcBef>
                <a:spcPts val="1200"/>
              </a:spcBef>
              <a:spcAft>
                <a:spcPts val="600"/>
              </a:spcAft>
            </a:pPr>
            <a:r>
              <a:rPr lang="en-GB" sz="3800" b="1" dirty="0">
                <a:solidFill>
                  <a:schemeClr val="accent1">
                    <a:lumMod val="75000"/>
                  </a:schemeClr>
                </a:solidFill>
                <a:latin typeface="Cascadia Mono" panose="020B0609020000020004" pitchFamily="49" charset="0"/>
                <a:cs typeface="Cascadia Mono" panose="020B0609020000020004" pitchFamily="49" charset="0"/>
              </a:rPr>
              <a:t>public static void main(String[]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args</a:t>
            </a:r>
            <a:r>
              <a:rPr lang="en-GB" sz="3800" b="1" dirty="0">
                <a:solidFill>
                  <a:schemeClr val="accent1">
                    <a:lumMod val="75000"/>
                  </a:schemeClr>
                </a:solidFill>
                <a:latin typeface="Cascadia Mono" panose="020B0609020000020004" pitchFamily="49" charset="0"/>
                <a:cs typeface="Cascadia Mono" panose="020B0609020000020004" pitchFamily="49" charset="0"/>
              </a:rPr>
              <a:t>) {</a:t>
            </a:r>
          </a:p>
          <a:p>
            <a:pPr rtl="0">
              <a:spcBef>
                <a:spcPts val="1200"/>
              </a:spcBef>
              <a:spcAft>
                <a:spcPts val="600"/>
              </a:spcAft>
            </a:pPr>
            <a:r>
              <a:rPr lang="en-GB" sz="3800" b="1" dirty="0" err="1">
                <a:solidFill>
                  <a:schemeClr val="accent1">
                    <a:lumMod val="75000"/>
                  </a:schemeClr>
                </a:solidFill>
                <a:latin typeface="Cascadia Mono" panose="020B0609020000020004" pitchFamily="49" charset="0"/>
                <a:cs typeface="Cascadia Mono" panose="020B0609020000020004" pitchFamily="49" charset="0"/>
              </a:rPr>
              <a:t>System.out.print</a:t>
            </a:r>
            <a:r>
              <a:rPr lang="en-GB" sz="3800" b="1" dirty="0">
                <a:solidFill>
                  <a:schemeClr val="accent1">
                    <a:lumMod val="75000"/>
                  </a:schemeClr>
                </a:solidFill>
                <a:latin typeface="Cascadia Mono" panose="020B0609020000020004" pitchFamily="49" charset="0"/>
                <a:cs typeface="Cascadia Mono" panose="020B0609020000020004" pitchFamily="49" charset="0"/>
              </a:rPr>
              <a:t>("Goodbye, ");</a:t>
            </a:r>
          </a:p>
          <a:p>
            <a:pPr rtl="0">
              <a:spcBef>
                <a:spcPts val="1200"/>
              </a:spcBef>
              <a:spcAft>
                <a:spcPts val="600"/>
              </a:spcAft>
            </a:pPr>
            <a:r>
              <a:rPr lang="en-GB" sz="3800" b="1" dirty="0">
                <a:solidFill>
                  <a:schemeClr val="accent1">
                    <a:lumMod val="75000"/>
                  </a:schemeClr>
                </a:solidFill>
                <a:latin typeface="Cascadia Mono" panose="020B0609020000020004" pitchFamily="49" charset="0"/>
                <a:cs typeface="Cascadia Mono" panose="020B0609020000020004" pitchFamily="49" charset="0"/>
              </a:rPr>
              <a:t>System.out.println("cruel world");</a:t>
            </a:r>
          </a:p>
          <a:p>
            <a:pPr rtl="0">
              <a:spcBef>
                <a:spcPts val="1200"/>
              </a:spcBef>
              <a:spcAft>
                <a:spcPts val="600"/>
              </a:spcAft>
            </a:pPr>
            <a:r>
              <a:rPr lang="en-GB" sz="3800" b="1" dirty="0">
                <a:solidFill>
                  <a:schemeClr val="accent1">
                    <a:lumMod val="75000"/>
                  </a:schemeClr>
                </a:solidFill>
                <a:latin typeface="Cascadia Mono" panose="020B0609020000020004" pitchFamily="49" charset="0"/>
                <a:cs typeface="Cascadia Mono" panose="020B0609020000020004" pitchFamily="49" charset="0"/>
              </a:rPr>
              <a:t>  }</a:t>
            </a:r>
          </a:p>
          <a:p>
            <a:pPr rtl="0">
              <a:spcBef>
                <a:spcPts val="1200"/>
              </a:spcBef>
              <a:spcAft>
                <a:spcPts val="600"/>
              </a:spcAft>
            </a:pPr>
            <a:r>
              <a:rPr lang="en-GB" sz="3800" b="1" dirty="0">
                <a:solidFill>
                  <a:schemeClr val="accent1">
                    <a:lumMod val="75000"/>
                  </a:schemeClr>
                </a:solidFill>
                <a:latin typeface="Cascadia Mono" panose="020B0609020000020004" pitchFamily="49" charset="0"/>
                <a:cs typeface="Cascadia Mono" panose="020B0609020000020004" pitchFamily="49" charset="0"/>
              </a:rPr>
              <a:t>}</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4143689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Formatting code:</a:t>
            </a:r>
          </a:p>
          <a:p>
            <a:pPr marL="685800" indent="-685800" rtl="0">
              <a:spcBef>
                <a:spcPts val="1200"/>
              </a:spcBef>
              <a:spcAft>
                <a:spcPts val="600"/>
              </a:spcAft>
              <a:buFont typeface="Arial" panose="020B0604020202020204" pitchFamily="34" charset="0"/>
              <a:buChar char="•"/>
            </a:pPr>
            <a:r>
              <a:rPr lang="en-GB" sz="5400" dirty="0"/>
              <a:t>The newlines are optional, too. So we could just write:</a:t>
            </a:r>
          </a:p>
          <a:p>
            <a:pPr rtl="0">
              <a:spcBef>
                <a:spcPts val="1200"/>
              </a:spcBef>
              <a:spcAft>
                <a:spcPts val="600"/>
              </a:spcAft>
            </a:pPr>
            <a:r>
              <a:rPr lang="en-GB" sz="3800" b="1" dirty="0">
                <a:solidFill>
                  <a:schemeClr val="accent1">
                    <a:lumMod val="75000"/>
                  </a:schemeClr>
                </a:solidFill>
                <a:latin typeface="Cascadia Mono" panose="020B0609020000020004" pitchFamily="49" charset="0"/>
                <a:cs typeface="Cascadia Mono" panose="020B0609020000020004" pitchFamily="49" charset="0"/>
              </a:rPr>
              <a:t>public class Goodbye { </a:t>
            </a:r>
          </a:p>
          <a:p>
            <a:pPr rtl="0">
              <a:spcBef>
                <a:spcPts val="1200"/>
              </a:spcBef>
              <a:spcAft>
                <a:spcPts val="600"/>
              </a:spcAft>
            </a:pPr>
            <a:r>
              <a:rPr lang="en-GB" sz="3800" b="1" dirty="0">
                <a:solidFill>
                  <a:schemeClr val="accent1">
                    <a:lumMod val="75000"/>
                  </a:schemeClr>
                </a:solidFill>
                <a:latin typeface="Cascadia Mono" panose="020B0609020000020004" pitchFamily="49" charset="0"/>
                <a:cs typeface="Cascadia Mono" panose="020B0609020000020004" pitchFamily="49" charset="0"/>
              </a:rPr>
              <a:t>public static void main(String[]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args</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p>
          <a:p>
            <a:pPr rtl="0">
              <a:spcBef>
                <a:spcPts val="1200"/>
              </a:spcBef>
              <a:spcAft>
                <a:spcPts val="600"/>
              </a:spcAft>
            </a:pPr>
            <a:r>
              <a:rPr lang="en-GB" sz="3800" b="1" dirty="0" err="1">
                <a:solidFill>
                  <a:schemeClr val="accent1">
                    <a:lumMod val="75000"/>
                  </a:schemeClr>
                </a:solidFill>
                <a:latin typeface="Cascadia Mono" panose="020B0609020000020004" pitchFamily="49" charset="0"/>
                <a:cs typeface="Cascadia Mono" panose="020B0609020000020004" pitchFamily="49" charset="0"/>
              </a:rPr>
              <a:t>System.out.print</a:t>
            </a:r>
            <a:r>
              <a:rPr lang="en-GB" sz="3800" b="1" dirty="0">
                <a:solidFill>
                  <a:schemeClr val="accent1">
                    <a:lumMod val="75000"/>
                  </a:schemeClr>
                </a:solidFill>
                <a:latin typeface="Cascadia Mono" panose="020B0609020000020004" pitchFamily="49" charset="0"/>
                <a:cs typeface="Cascadia Mono" panose="020B0609020000020004" pitchFamily="49" charset="0"/>
              </a:rPr>
              <a:t>("Goodbye, "); System.out.println("cruel world");</a:t>
            </a:r>
          </a:p>
          <a:p>
            <a:pPr rtl="0">
              <a:spcBef>
                <a:spcPts val="1200"/>
              </a:spcBef>
              <a:spcAft>
                <a:spcPts val="600"/>
              </a:spcAft>
            </a:pPr>
            <a:r>
              <a:rPr lang="en-GB" sz="3800" b="1" dirty="0">
                <a:solidFill>
                  <a:schemeClr val="accent1">
                    <a:lumMod val="75000"/>
                  </a:schemeClr>
                </a:solidFill>
                <a:latin typeface="Cascadia Mono" panose="020B0609020000020004" pitchFamily="49" charset="0"/>
                <a:cs typeface="Cascadia Mono" panose="020B0609020000020004" pitchFamily="49" charset="0"/>
              </a:rPr>
              <a:t> }</a:t>
            </a:r>
          </a:p>
          <a:p>
            <a:pPr rtl="0">
              <a:spcBef>
                <a:spcPts val="1200"/>
              </a:spcBef>
              <a:spcAft>
                <a:spcPts val="600"/>
              </a:spcAft>
            </a:pPr>
            <a:r>
              <a:rPr lang="en-GB" sz="3800" b="1" dirty="0">
                <a:solidFill>
                  <a:schemeClr val="accent1">
                    <a:lumMod val="75000"/>
                  </a:schemeClr>
                </a:solidFill>
                <a:latin typeface="Cascadia Mono" panose="020B0609020000020004" pitchFamily="49" charset="0"/>
                <a:cs typeface="Cascadia Mono" panose="020B0609020000020004" pitchFamily="49" charset="0"/>
              </a:rPr>
              <a:t>}</a:t>
            </a:r>
          </a:p>
          <a:p>
            <a:pPr rtl="0">
              <a:spcBef>
                <a:spcPts val="1200"/>
              </a:spcBef>
              <a:spcAft>
                <a:spcPts val="600"/>
              </a:spcAft>
            </a:pPr>
            <a:r>
              <a:rPr lang="en-GB" sz="5400" dirty="0"/>
              <a:t>Google publishes its Java coding standards for use in open-source projects: </a:t>
            </a:r>
            <a:r>
              <a:rPr lang="en-GB" sz="3800" b="1" dirty="0">
                <a:solidFill>
                  <a:schemeClr val="accent1">
                    <a:lumMod val="75000"/>
                  </a:schemeClr>
                </a:solidFill>
                <a:latin typeface="Cascadia Mono" panose="020B0609020000020004" pitchFamily="49" charset="0"/>
                <a:cs typeface="Cascadia Mono" panose="020B0609020000020004" pitchFamily="49" charset="0"/>
              </a:rPr>
              <a:t>http://google.github.io/styleguide/javaguide.html.</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9420674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2000"/>
          <p:cNvSpPr txBox="1"/>
          <p:nvPr/>
        </p:nvSpPr>
        <p:spPr>
          <a:xfrm>
            <a:off x="3046984" y="11178480"/>
            <a:ext cx="8112214" cy="820738"/>
          </a:xfrm>
          <a:prstGeom prst="rect">
            <a:avLst/>
          </a:prstGeom>
          <a:ln w="12700">
            <a:miter lim="400000"/>
          </a:ln>
          <a:extLst>
            <a:ext uri="{C572A759-6A51-4108-AA02-DFA0A04FC94B}">
              <ma14:wrappingTextBoxFlag xmlns:ma14="http://schemas.microsoft.com/office/mac/drawingml/2011/main" xmlns="" val="1"/>
            </a:ext>
          </a:extLst>
        </p:spPr>
        <p:txBody>
          <a:bodyPr wrap="square" lIns="101599" tIns="101599" rIns="101599" bIns="101599" anchor="ctr">
            <a:spAutoFit/>
          </a:bodyPr>
          <a:lstStyle>
            <a:lvl1pPr algn="l">
              <a:defRPr sz="7200" b="0">
                <a:solidFill>
                  <a:srgbClr val="FFFFFF"/>
                </a:solidFill>
                <a:latin typeface="Brandon Grotesque Light"/>
                <a:ea typeface="Brandon Grotesque Light"/>
                <a:cs typeface="Brandon Grotesque Light"/>
                <a:sym typeface="Brandon Grotesque Light"/>
              </a:defRPr>
            </a:lvl1pPr>
          </a:lstStyle>
          <a:p>
            <a:endParaRPr sz="4000">
              <a:solidFill>
                <a:srgbClr val="424548"/>
              </a:solidFill>
            </a:endParaRPr>
          </a:p>
        </p:txBody>
      </p:sp>
      <p:sp>
        <p:nvSpPr>
          <p:cNvPr id="5" name="Title 4"/>
          <p:cNvSpPr>
            <a:spLocks noGrp="1"/>
          </p:cNvSpPr>
          <p:nvPr>
            <p:ph type="title"/>
          </p:nvPr>
        </p:nvSpPr>
        <p:spPr/>
        <p:txBody>
          <a:bodyPr/>
          <a:lstStyle/>
          <a:p>
            <a:r>
              <a:rPr lang="en-US" b="1" dirty="0">
                <a:solidFill>
                  <a:srgbClr val="424548"/>
                </a:solidFill>
              </a:rPr>
              <a:t>Formal SEMESTER/YEAR MARK SYM assessments</a:t>
            </a:r>
          </a:p>
        </p:txBody>
      </p:sp>
      <p:sp>
        <p:nvSpPr>
          <p:cNvPr id="8" name="TextBox 7"/>
          <p:cNvSpPr txBox="1"/>
          <p:nvPr/>
        </p:nvSpPr>
        <p:spPr>
          <a:xfrm>
            <a:off x="-2920999" y="-126995"/>
            <a:ext cx="369334" cy="2554546"/>
          </a:xfrm>
          <a:prstGeom prst="rect">
            <a:avLst/>
          </a:prstGeom>
          <a:noFill/>
        </p:spPr>
        <p:txBody>
          <a:bodyPr wrap="none" lIns="182881" tIns="91441" rIns="182881" bIns="91441" rtlCol="0">
            <a:spAutoFit/>
          </a:bodyPr>
          <a:lstStyle/>
          <a:p>
            <a:endParaRPr lang="en-US" sz="15400">
              <a:solidFill>
                <a:srgbClr val="0A85D9"/>
              </a:solidFill>
              <a:latin typeface="Brandon Grotesque Light"/>
              <a:cs typeface="Brandon Grotesque Light"/>
            </a:endParaRPr>
          </a:p>
        </p:txBody>
      </p:sp>
      <p:sp>
        <p:nvSpPr>
          <p:cNvPr id="13" name="Rectangle 12"/>
          <p:cNvSpPr/>
          <p:nvPr/>
        </p:nvSpPr>
        <p:spPr>
          <a:xfrm flipV="1">
            <a:off x="1701804" y="2597155"/>
            <a:ext cx="2114550" cy="152398"/>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16" name="Rectangle 15"/>
          <p:cNvSpPr/>
          <p:nvPr/>
        </p:nvSpPr>
        <p:spPr>
          <a:xfrm flipV="1">
            <a:off x="3816355" y="2597155"/>
            <a:ext cx="2114550" cy="152398"/>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lvl="0" algn="ctr"/>
            <a:r>
              <a:rPr lang="en-US">
                <a:solidFill>
                  <a:srgbClr val="53575B"/>
                </a:solidFill>
              </a:rPr>
              <a:t> </a:t>
            </a:r>
          </a:p>
        </p:txBody>
      </p:sp>
      <p:sp>
        <p:nvSpPr>
          <p:cNvPr id="17" name="Rectangle 16"/>
          <p:cNvSpPr/>
          <p:nvPr/>
        </p:nvSpPr>
        <p:spPr>
          <a:xfrm flipV="1">
            <a:off x="5905505" y="2597155"/>
            <a:ext cx="2114550" cy="152398"/>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18" name="Rectangle 17"/>
          <p:cNvSpPr/>
          <p:nvPr/>
        </p:nvSpPr>
        <p:spPr>
          <a:xfrm flipV="1">
            <a:off x="8001004" y="2597155"/>
            <a:ext cx="2114550" cy="152398"/>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19" name="Rectangle 18"/>
          <p:cNvSpPr/>
          <p:nvPr/>
        </p:nvSpPr>
        <p:spPr>
          <a:xfrm flipV="1">
            <a:off x="10083803" y="2597155"/>
            <a:ext cx="2114550" cy="152398"/>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0" name="Rectangle 19"/>
          <p:cNvSpPr/>
          <p:nvPr/>
        </p:nvSpPr>
        <p:spPr>
          <a:xfrm flipV="1">
            <a:off x="12198355" y="2597155"/>
            <a:ext cx="2114550" cy="152398"/>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1" name="Rectangle 20"/>
          <p:cNvSpPr/>
          <p:nvPr/>
        </p:nvSpPr>
        <p:spPr>
          <a:xfrm flipV="1">
            <a:off x="14293851" y="2597155"/>
            <a:ext cx="2114550" cy="152398"/>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2" name="Rectangle 21"/>
          <p:cNvSpPr/>
          <p:nvPr/>
        </p:nvSpPr>
        <p:spPr>
          <a:xfrm flipV="1">
            <a:off x="16370306" y="2597155"/>
            <a:ext cx="2114550" cy="152398"/>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3" name="Rectangle 22"/>
          <p:cNvSpPr/>
          <p:nvPr/>
        </p:nvSpPr>
        <p:spPr>
          <a:xfrm flipV="1">
            <a:off x="18484851" y="2597155"/>
            <a:ext cx="2114550" cy="152398"/>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5" name="Rectangle 24"/>
          <p:cNvSpPr/>
          <p:nvPr/>
        </p:nvSpPr>
        <p:spPr>
          <a:xfrm flipV="1">
            <a:off x="20593052" y="2597155"/>
            <a:ext cx="2114550" cy="152398"/>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8" name="Text Placeholder 1"/>
          <p:cNvSpPr>
            <a:spLocks noGrp="1"/>
          </p:cNvSpPr>
          <p:nvPr>
            <p:ph type="body" sz="quarter" idx="13"/>
          </p:nvPr>
        </p:nvSpPr>
        <p:spPr>
          <a:xfrm>
            <a:off x="19261984" y="127790"/>
            <a:ext cx="5122016" cy="2469365"/>
          </a:xfrm>
        </p:spPr>
        <p:txBody>
          <a:bodyPr>
            <a:normAutofit/>
          </a:bodyPr>
          <a:lstStyle/>
          <a:p>
            <a:pPr marL="0" indent="0">
              <a:buNone/>
            </a:pPr>
            <a:endParaRPr lang="en-GB" sz="1600"/>
          </a:p>
          <a:p>
            <a:pPr marL="0" indent="0">
              <a:buNone/>
            </a:pPr>
            <a:endParaRPr lang="en-GB" sz="1600"/>
          </a:p>
          <a:p>
            <a:pPr marL="0" indent="0">
              <a:buNone/>
            </a:pPr>
            <a:endParaRPr lang="en-GB" sz="1600"/>
          </a:p>
          <a:p>
            <a:pPr marL="0" indent="0">
              <a:buNone/>
            </a:pPr>
            <a:endParaRPr lang="en-GB" sz="6000">
              <a:solidFill>
                <a:srgbClr val="55585B"/>
              </a:solidFill>
            </a:endParaRPr>
          </a:p>
          <a:p>
            <a:endParaRPr lang="en-GB" sz="1600">
              <a:solidFill>
                <a:srgbClr val="55585B"/>
              </a:solidFill>
            </a:endParaRPr>
          </a:p>
          <a:p>
            <a:endParaRPr lang="en-US" sz="1600">
              <a:solidFill>
                <a:srgbClr val="55585B"/>
              </a:solidFill>
            </a:endParaRPr>
          </a:p>
        </p:txBody>
      </p:sp>
      <p:sp>
        <p:nvSpPr>
          <p:cNvPr id="29" name="Straight Connector 6"/>
          <p:cNvSpPr/>
          <p:nvPr/>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graphicFrame>
        <p:nvGraphicFramePr>
          <p:cNvPr id="6" name="Table 5">
            <a:extLst>
              <a:ext uri="{FF2B5EF4-FFF2-40B4-BE49-F238E27FC236}">
                <a16:creationId xmlns:a16="http://schemas.microsoft.com/office/drawing/2014/main" id="{40C3EA37-E0B4-4477-9684-2C35048BEFDE}"/>
              </a:ext>
            </a:extLst>
          </p:cNvPr>
          <p:cNvGraphicFramePr>
            <a:graphicFrameLocks noGrp="1"/>
          </p:cNvGraphicFramePr>
          <p:nvPr>
            <p:extLst>
              <p:ext uri="{D42A27DB-BD31-4B8C-83A1-F6EECF244321}">
                <p14:modId xmlns:p14="http://schemas.microsoft.com/office/powerpoint/2010/main" val="4009138211"/>
              </p:ext>
            </p:extLst>
          </p:nvPr>
        </p:nvGraphicFramePr>
        <p:xfrm>
          <a:off x="3350230" y="3739982"/>
          <a:ext cx="13393488" cy="7766161"/>
        </p:xfrm>
        <a:graphic>
          <a:graphicData uri="http://schemas.openxmlformats.org/drawingml/2006/table">
            <a:tbl>
              <a:tblPr/>
              <a:tblGrid>
                <a:gridCol w="4740742">
                  <a:extLst>
                    <a:ext uri="{9D8B030D-6E8A-4147-A177-3AD203B41FA5}">
                      <a16:colId xmlns:a16="http://schemas.microsoft.com/office/drawing/2014/main" val="2980883110"/>
                    </a:ext>
                  </a:extLst>
                </a:gridCol>
                <a:gridCol w="2232248">
                  <a:extLst>
                    <a:ext uri="{9D8B030D-6E8A-4147-A177-3AD203B41FA5}">
                      <a16:colId xmlns:a16="http://schemas.microsoft.com/office/drawing/2014/main" val="1819848405"/>
                    </a:ext>
                  </a:extLst>
                </a:gridCol>
                <a:gridCol w="2448272">
                  <a:extLst>
                    <a:ext uri="{9D8B030D-6E8A-4147-A177-3AD203B41FA5}">
                      <a16:colId xmlns:a16="http://schemas.microsoft.com/office/drawing/2014/main" val="4213739600"/>
                    </a:ext>
                  </a:extLst>
                </a:gridCol>
                <a:gridCol w="2393709">
                  <a:extLst>
                    <a:ext uri="{9D8B030D-6E8A-4147-A177-3AD203B41FA5}">
                      <a16:colId xmlns:a16="http://schemas.microsoft.com/office/drawing/2014/main" val="2344227388"/>
                    </a:ext>
                  </a:extLst>
                </a:gridCol>
                <a:gridCol w="1578517">
                  <a:extLst>
                    <a:ext uri="{9D8B030D-6E8A-4147-A177-3AD203B41FA5}">
                      <a16:colId xmlns:a16="http://schemas.microsoft.com/office/drawing/2014/main" val="60451389"/>
                    </a:ext>
                  </a:extLst>
                </a:gridCol>
              </a:tblGrid>
              <a:tr h="818593">
                <a:tc gridSpan="5">
                  <a:txBody>
                    <a:bodyPr/>
                    <a:lstStyle/>
                    <a:p>
                      <a:pPr algn="ctr" rtl="0" fontAlgn="base"/>
                      <a:r>
                        <a:rPr lang="en-US" sz="2800" b="1" i="0" dirty="0">
                          <a:effectLst/>
                          <a:latin typeface="Brandon Grotesque Regular"/>
                        </a:rPr>
                        <a:t>Formal SYM assessments– 100% of overall mark </a:t>
                      </a:r>
                      <a:endParaRPr lang="en-US" sz="2800" b="1" i="0" dirty="0">
                        <a:effectLst/>
                      </a:endParaRPr>
                    </a:p>
                  </a:txBody>
                  <a:tcPr>
                    <a:lnL w="28575" cap="flat" cmpd="sng" algn="ctr">
                      <a:solidFill>
                        <a:srgbClr val="548DD4"/>
                      </a:solidFill>
                      <a:prstDash val="solid"/>
                      <a:round/>
                      <a:headEnd type="none" w="med" len="med"/>
                      <a:tailEnd type="none" w="med" len="med"/>
                    </a:lnL>
                    <a:lnR w="28575" cap="flat" cmpd="sng" algn="ctr">
                      <a:solidFill>
                        <a:srgbClr val="548DD4"/>
                      </a:solidFill>
                      <a:prstDash val="solid"/>
                      <a:round/>
                      <a:headEnd type="none" w="med" len="med"/>
                      <a:tailEnd type="none" w="med" len="med"/>
                    </a:lnR>
                    <a:lnT w="2857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1591755994"/>
                  </a:ext>
                </a:extLst>
              </a:tr>
              <a:tr h="818593">
                <a:tc gridSpan="5">
                  <a:txBody>
                    <a:bodyPr/>
                    <a:lstStyle/>
                    <a:p>
                      <a:pPr algn="ctr" rtl="0" fontAlgn="base"/>
                      <a:r>
                        <a:rPr lang="en-US" sz="2800" b="1" i="0">
                          <a:effectLst/>
                          <a:latin typeface="Brandon Grotesque Regular"/>
                        </a:rPr>
                        <a:t>Please note that ALL the assessments listed below will contribute to your final mark. </a:t>
                      </a:r>
                      <a:endParaRPr lang="en-US" sz="2800" b="1" i="0">
                        <a:effectLst/>
                      </a:endParaRPr>
                    </a:p>
                  </a:txBody>
                  <a:tcPr>
                    <a:lnL w="28575" cap="flat" cmpd="sng" algn="ctr">
                      <a:solidFill>
                        <a:srgbClr val="548DD4"/>
                      </a:solidFill>
                      <a:prstDash val="solid"/>
                      <a:round/>
                      <a:headEnd type="none" w="med" len="med"/>
                      <a:tailEnd type="none" w="med" len="med"/>
                    </a:lnL>
                    <a:lnR w="2857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3243733916"/>
                  </a:ext>
                </a:extLst>
              </a:tr>
              <a:tr h="2937309">
                <a:tc>
                  <a:txBody>
                    <a:bodyPr/>
                    <a:lstStyle/>
                    <a:p>
                      <a:pPr algn="ctr" rtl="0" fontAlgn="base"/>
                      <a:r>
                        <a:rPr lang="en-GB" sz="2800" b="1" i="0">
                          <a:effectLst/>
                          <a:latin typeface="Brandon Grotesque Regular"/>
                        </a:rPr>
                        <a:t>Type </a:t>
                      </a:r>
                      <a:endParaRPr lang="en-GB" sz="2800" b="1" i="0">
                        <a:effectLst/>
                      </a:endParaRPr>
                    </a:p>
                    <a:p>
                      <a:pPr algn="ctr" rtl="0" fontAlgn="base"/>
                      <a:r>
                        <a:rPr lang="en-GB" sz="2800" b="1" i="0">
                          <a:effectLst/>
                          <a:latin typeface="Brandon Grotesque Regular"/>
                        </a:rPr>
                        <a:t>Online or Contact </a:t>
                      </a:r>
                      <a:endParaRPr lang="en-GB" sz="2800" b="1" i="0">
                        <a:effectLst/>
                      </a:endParaRPr>
                    </a:p>
                  </a:txBody>
                  <a:tcPr>
                    <a:lnL w="28575" cap="flat" cmpd="sng" algn="ctr">
                      <a:solidFill>
                        <a:srgbClr val="548DD4"/>
                      </a:solidFill>
                      <a:prstDash val="solid"/>
                      <a:round/>
                      <a:headEnd type="none" w="med" len="med"/>
                      <a:tailEnd type="none" w="med" len="med"/>
                    </a:lnL>
                    <a:lnR w="952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solidFill>
                      <a:srgbClr val="C7AA23"/>
                    </a:solidFill>
                  </a:tcPr>
                </a:tc>
                <a:tc>
                  <a:txBody>
                    <a:bodyPr/>
                    <a:lstStyle/>
                    <a:p>
                      <a:pPr algn="ctr" rtl="0" fontAlgn="base"/>
                      <a:r>
                        <a:rPr lang="en-GB" sz="2800" b="1" i="0">
                          <a:effectLst/>
                          <a:latin typeface="Brandon Grotesque Regular"/>
                        </a:rPr>
                        <a:t>Weighting  </a:t>
                      </a:r>
                      <a:endParaRPr lang="en-GB" sz="2800" b="1" i="0">
                        <a:effectLst/>
                      </a:endParaRPr>
                    </a:p>
                  </a:txBody>
                  <a:tcPr>
                    <a:lnL w="9525" cap="flat" cmpd="sng" algn="ctr">
                      <a:solidFill>
                        <a:srgbClr val="548DD4"/>
                      </a:solidFill>
                      <a:prstDash val="solid"/>
                      <a:round/>
                      <a:headEnd type="none" w="med" len="med"/>
                      <a:tailEnd type="none" w="med" len="med"/>
                    </a:lnL>
                    <a:lnR w="952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solidFill>
                      <a:srgbClr val="C7AA23"/>
                    </a:solidFill>
                  </a:tcPr>
                </a:tc>
                <a:tc>
                  <a:txBody>
                    <a:bodyPr/>
                    <a:lstStyle/>
                    <a:p>
                      <a:pPr algn="ctr" rtl="0" fontAlgn="base"/>
                      <a:r>
                        <a:rPr lang="en-GB" sz="2800" b="1" i="0" dirty="0">
                          <a:effectLst/>
                          <a:latin typeface="Brandon Grotesque Regular"/>
                        </a:rPr>
                        <a:t>Compulsory </a:t>
                      </a:r>
                      <a:endParaRPr lang="en-GB" sz="2800" b="1" i="0" dirty="0">
                        <a:effectLst/>
                      </a:endParaRPr>
                    </a:p>
                  </a:txBody>
                  <a:tcPr>
                    <a:lnL w="9525" cap="flat" cmpd="sng" algn="ctr">
                      <a:solidFill>
                        <a:srgbClr val="548DD4"/>
                      </a:solidFill>
                      <a:prstDash val="solid"/>
                      <a:round/>
                      <a:headEnd type="none" w="med" len="med"/>
                      <a:tailEnd type="none" w="med" len="med"/>
                    </a:lnL>
                    <a:lnR w="952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solidFill>
                      <a:srgbClr val="C7AA23"/>
                    </a:solidFill>
                  </a:tcPr>
                </a:tc>
                <a:tc>
                  <a:txBody>
                    <a:bodyPr/>
                    <a:lstStyle/>
                    <a:p>
                      <a:pPr algn="ctr" rtl="0" fontAlgn="base"/>
                      <a:r>
                        <a:rPr lang="en-GB" sz="2800" b="1" i="0">
                          <a:effectLst/>
                          <a:latin typeface="Brandon Grotesque Regular"/>
                        </a:rPr>
                        <a:t>Duration (timed-based assessment) </a:t>
                      </a:r>
                      <a:endParaRPr lang="en-GB" sz="2800" b="1" i="0">
                        <a:effectLst/>
                      </a:endParaRPr>
                    </a:p>
                  </a:txBody>
                  <a:tcPr>
                    <a:lnL w="9525" cap="flat" cmpd="sng" algn="ctr">
                      <a:solidFill>
                        <a:srgbClr val="548DD4"/>
                      </a:solidFill>
                      <a:prstDash val="solid"/>
                      <a:round/>
                      <a:headEnd type="none" w="med" len="med"/>
                      <a:tailEnd type="none" w="med" len="med"/>
                    </a:lnL>
                    <a:lnR w="952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solidFill>
                      <a:srgbClr val="C7AA23"/>
                    </a:solidFill>
                  </a:tcPr>
                </a:tc>
                <a:tc>
                  <a:txBody>
                    <a:bodyPr/>
                    <a:lstStyle/>
                    <a:p>
                      <a:pPr algn="ctr" rtl="0" fontAlgn="base"/>
                      <a:r>
                        <a:rPr lang="en-GB" sz="2800" b="1" i="0">
                          <a:effectLst/>
                          <a:latin typeface="Brandon Grotesque Regular"/>
                        </a:rPr>
                        <a:t>Total marks </a:t>
                      </a:r>
                      <a:endParaRPr lang="en-GB" sz="2800" b="1" i="0">
                        <a:effectLst/>
                      </a:endParaRPr>
                    </a:p>
                  </a:txBody>
                  <a:tcPr>
                    <a:lnL w="9525" cap="flat" cmpd="sng" algn="ctr">
                      <a:solidFill>
                        <a:srgbClr val="548DD4"/>
                      </a:solidFill>
                      <a:prstDash val="solid"/>
                      <a:round/>
                      <a:headEnd type="none" w="med" len="med"/>
                      <a:tailEnd type="none" w="med" len="med"/>
                    </a:lnL>
                    <a:lnR w="2857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solidFill>
                      <a:srgbClr val="C7AA23"/>
                    </a:solidFill>
                  </a:tcPr>
                </a:tc>
                <a:extLst>
                  <a:ext uri="{0D108BD9-81ED-4DB2-BD59-A6C34878D82A}">
                    <a16:rowId xmlns:a16="http://schemas.microsoft.com/office/drawing/2014/main" val="32973426"/>
                  </a:ext>
                </a:extLst>
              </a:tr>
              <a:tr h="818593">
                <a:tc>
                  <a:txBody>
                    <a:bodyPr/>
                    <a:lstStyle/>
                    <a:p>
                      <a:pPr algn="l" rtl="0" fontAlgn="base"/>
                      <a:r>
                        <a:rPr lang="en-GB" sz="2800" b="0" i="0" dirty="0" err="1">
                          <a:effectLst>
                            <a:outerShdw blurRad="38100" dist="38100" dir="2700000" algn="tl">
                              <a:srgbClr val="000000">
                                <a:alpha val="43137"/>
                              </a:srgbClr>
                            </a:outerShdw>
                          </a:effectLst>
                          <a:latin typeface="Brandon Grotesque Regular"/>
                        </a:rPr>
                        <a:t>P_Participation</a:t>
                      </a:r>
                      <a:r>
                        <a:rPr lang="en-GB" sz="2800" b="1" i="0" dirty="0">
                          <a:effectLst>
                            <a:outerShdw blurRad="38100" dist="38100" dir="2700000" algn="tl">
                              <a:srgbClr val="000000">
                                <a:alpha val="43137"/>
                              </a:srgbClr>
                            </a:outerShdw>
                          </a:effectLst>
                          <a:latin typeface="Brandon Grotesque Regular"/>
                        </a:rPr>
                        <a:t> </a:t>
                      </a:r>
                      <a:endParaRPr lang="en-GB" sz="2800" b="1" i="0" dirty="0">
                        <a:effectLst>
                          <a:outerShdw blurRad="38100" dist="38100" dir="2700000" algn="tl">
                            <a:srgbClr val="000000">
                              <a:alpha val="43137"/>
                            </a:srgbClr>
                          </a:outerShdw>
                        </a:effectLst>
                      </a:endParaRPr>
                    </a:p>
                  </a:txBody>
                  <a:tcPr>
                    <a:lnL w="28575" cap="flat" cmpd="sng" algn="ctr">
                      <a:solidFill>
                        <a:srgbClr val="548DD4"/>
                      </a:solidFill>
                      <a:prstDash val="solid"/>
                      <a:round/>
                      <a:headEnd type="none" w="med" len="med"/>
                      <a:tailEnd type="none" w="med" len="med"/>
                    </a:lnL>
                    <a:lnR w="952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tcPr>
                </a:tc>
                <a:tc>
                  <a:txBody>
                    <a:bodyPr/>
                    <a:lstStyle/>
                    <a:p>
                      <a:pPr algn="ctr" rtl="0" fontAlgn="base"/>
                      <a:r>
                        <a:rPr lang="en-GB" sz="2800" b="0" i="0" dirty="0">
                          <a:effectLst>
                            <a:outerShdw blurRad="38100" dist="38100" dir="2700000" algn="tl">
                              <a:srgbClr val="000000">
                                <a:alpha val="43137"/>
                              </a:srgbClr>
                            </a:outerShdw>
                          </a:effectLst>
                          <a:latin typeface="Brandon Grotesque Regular"/>
                        </a:rPr>
                        <a:t>10%</a:t>
                      </a:r>
                      <a:r>
                        <a:rPr lang="en-GB" sz="2800" b="1" i="0" dirty="0">
                          <a:effectLst>
                            <a:outerShdw blurRad="38100" dist="38100" dir="2700000" algn="tl">
                              <a:srgbClr val="000000">
                                <a:alpha val="43137"/>
                              </a:srgbClr>
                            </a:outerShdw>
                          </a:effectLst>
                          <a:latin typeface="Brandon Grotesque Regular"/>
                        </a:rPr>
                        <a:t> </a:t>
                      </a:r>
                      <a:endParaRPr lang="en-GB" sz="2800" b="1" i="0" dirty="0">
                        <a:effectLst>
                          <a:outerShdw blurRad="38100" dist="38100" dir="2700000" algn="tl">
                            <a:srgbClr val="000000">
                              <a:alpha val="43137"/>
                            </a:srgbClr>
                          </a:outerShdw>
                        </a:effectLst>
                      </a:endParaRPr>
                    </a:p>
                  </a:txBody>
                  <a:tcPr>
                    <a:lnL w="9525" cap="flat" cmpd="sng" algn="ctr">
                      <a:solidFill>
                        <a:srgbClr val="548DD4"/>
                      </a:solidFill>
                      <a:prstDash val="solid"/>
                      <a:round/>
                      <a:headEnd type="none" w="med" len="med"/>
                      <a:tailEnd type="none" w="med" len="med"/>
                    </a:lnL>
                    <a:lnR w="952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tcPr>
                </a:tc>
                <a:tc>
                  <a:txBody>
                    <a:bodyPr/>
                    <a:lstStyle/>
                    <a:p>
                      <a:pPr algn="ctr" rtl="0" fontAlgn="base"/>
                      <a:r>
                        <a:rPr lang="en-GB" sz="2800" b="0" i="0">
                          <a:effectLst>
                            <a:outerShdw blurRad="38100" dist="38100" dir="2700000" algn="tl">
                              <a:srgbClr val="000000">
                                <a:alpha val="43137"/>
                              </a:srgbClr>
                            </a:outerShdw>
                          </a:effectLst>
                          <a:latin typeface="Brandon Grotesque Regular"/>
                        </a:rPr>
                        <a:t>No</a:t>
                      </a:r>
                      <a:r>
                        <a:rPr lang="en-GB" sz="2800" b="1" i="0">
                          <a:effectLst>
                            <a:outerShdw blurRad="38100" dist="38100" dir="2700000" algn="tl">
                              <a:srgbClr val="000000">
                                <a:alpha val="43137"/>
                              </a:srgbClr>
                            </a:outerShdw>
                          </a:effectLst>
                          <a:latin typeface="Brandon Grotesque Regular"/>
                        </a:rPr>
                        <a:t> </a:t>
                      </a:r>
                      <a:endParaRPr lang="en-GB" sz="2800" b="1" i="0">
                        <a:effectLst>
                          <a:outerShdw blurRad="38100" dist="38100" dir="2700000" algn="tl">
                            <a:srgbClr val="000000">
                              <a:alpha val="43137"/>
                            </a:srgbClr>
                          </a:outerShdw>
                        </a:effectLst>
                      </a:endParaRPr>
                    </a:p>
                  </a:txBody>
                  <a:tcPr>
                    <a:lnL w="9525" cap="flat" cmpd="sng" algn="ctr">
                      <a:solidFill>
                        <a:srgbClr val="548DD4"/>
                      </a:solidFill>
                      <a:prstDash val="solid"/>
                      <a:round/>
                      <a:headEnd type="none" w="med" len="med"/>
                      <a:tailEnd type="none" w="med" len="med"/>
                    </a:lnL>
                    <a:lnR w="952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tcPr>
                </a:tc>
                <a:tc>
                  <a:txBody>
                    <a:bodyPr/>
                    <a:lstStyle/>
                    <a:p>
                      <a:pPr algn="ctr" rtl="0" fontAlgn="base"/>
                      <a:r>
                        <a:rPr lang="en-GB" sz="2400" b="0" i="0">
                          <a:effectLst>
                            <a:outerShdw blurRad="38100" dist="38100" dir="2700000" algn="tl">
                              <a:srgbClr val="000000">
                                <a:alpha val="43137"/>
                              </a:srgbClr>
                            </a:outerShdw>
                          </a:effectLst>
                          <a:latin typeface="Brandon Grotesque Regular"/>
                        </a:rPr>
                        <a:t>N/A</a:t>
                      </a:r>
                      <a:r>
                        <a:rPr lang="en-GB" sz="2400" b="1" i="0">
                          <a:effectLst>
                            <a:outerShdw blurRad="38100" dist="38100" dir="2700000" algn="tl">
                              <a:srgbClr val="000000">
                                <a:alpha val="43137"/>
                              </a:srgbClr>
                            </a:outerShdw>
                          </a:effectLst>
                          <a:latin typeface="Brandon Grotesque Regular"/>
                        </a:rPr>
                        <a:t> </a:t>
                      </a:r>
                      <a:endParaRPr lang="en-GB" sz="2400" b="1" i="0">
                        <a:effectLst>
                          <a:outerShdw blurRad="38100" dist="38100" dir="2700000" algn="tl">
                            <a:srgbClr val="000000">
                              <a:alpha val="43137"/>
                            </a:srgbClr>
                          </a:outerShdw>
                        </a:effectLst>
                      </a:endParaRPr>
                    </a:p>
                  </a:txBody>
                  <a:tcPr>
                    <a:lnL w="9525" cap="flat" cmpd="sng" algn="ctr">
                      <a:solidFill>
                        <a:srgbClr val="548DD4"/>
                      </a:solidFill>
                      <a:prstDash val="solid"/>
                      <a:round/>
                      <a:headEnd type="none" w="med" len="med"/>
                      <a:tailEnd type="none" w="med" len="med"/>
                    </a:lnL>
                    <a:lnR w="952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tcPr>
                </a:tc>
                <a:tc>
                  <a:txBody>
                    <a:bodyPr/>
                    <a:lstStyle/>
                    <a:p>
                      <a:pPr algn="ctr" rtl="0" fontAlgn="base"/>
                      <a:r>
                        <a:rPr lang="en-GB" sz="2400" b="0" i="0" dirty="0">
                          <a:effectLst>
                            <a:outerShdw blurRad="38100" dist="38100" dir="2700000" algn="tl">
                              <a:srgbClr val="000000">
                                <a:alpha val="43137"/>
                              </a:srgbClr>
                            </a:outerShdw>
                          </a:effectLst>
                          <a:latin typeface="Brandon Grotesque Regular"/>
                        </a:rPr>
                        <a:t>N/A</a:t>
                      </a:r>
                      <a:r>
                        <a:rPr lang="en-GB" sz="2400" b="1" i="0" dirty="0">
                          <a:effectLst>
                            <a:outerShdw blurRad="38100" dist="38100" dir="2700000" algn="tl">
                              <a:srgbClr val="000000">
                                <a:alpha val="43137"/>
                              </a:srgbClr>
                            </a:outerShdw>
                          </a:effectLst>
                          <a:latin typeface="Brandon Grotesque Regular"/>
                        </a:rPr>
                        <a:t> </a:t>
                      </a:r>
                      <a:endParaRPr lang="en-GB" sz="2400" b="1" i="0" dirty="0">
                        <a:effectLst>
                          <a:outerShdw blurRad="38100" dist="38100" dir="2700000" algn="tl">
                            <a:srgbClr val="000000">
                              <a:alpha val="43137"/>
                            </a:srgbClr>
                          </a:outerShdw>
                        </a:effectLst>
                      </a:endParaRPr>
                    </a:p>
                  </a:txBody>
                  <a:tcPr>
                    <a:lnL w="9525" cap="flat" cmpd="sng" algn="ctr">
                      <a:solidFill>
                        <a:srgbClr val="548DD4"/>
                      </a:solidFill>
                      <a:prstDash val="solid"/>
                      <a:round/>
                      <a:headEnd type="none" w="med" len="med"/>
                      <a:tailEnd type="none" w="med" len="med"/>
                    </a:lnL>
                    <a:lnR w="2857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tcPr>
                </a:tc>
                <a:extLst>
                  <a:ext uri="{0D108BD9-81ED-4DB2-BD59-A6C34878D82A}">
                    <a16:rowId xmlns:a16="http://schemas.microsoft.com/office/drawing/2014/main" val="844674331"/>
                  </a:ext>
                </a:extLst>
              </a:tr>
              <a:tr h="455067">
                <a:tc>
                  <a:txBody>
                    <a:bodyPr/>
                    <a:lstStyle/>
                    <a:p>
                      <a:pPr algn="just" rtl="0" fontAlgn="base"/>
                      <a:r>
                        <a:rPr lang="en-GB" sz="2800" b="0" i="0" dirty="0">
                          <a:effectLst>
                            <a:outerShdw blurRad="38100" dist="38100" dir="2700000" algn="tl">
                              <a:srgbClr val="000000">
                                <a:alpha val="43137"/>
                              </a:srgbClr>
                            </a:outerShdw>
                          </a:effectLst>
                          <a:latin typeface="Brandon Grotesque Regular"/>
                        </a:rPr>
                        <a:t>SS1_Formal Test  </a:t>
                      </a:r>
                      <a:endParaRPr lang="en-GB" sz="2800" b="0" i="0" dirty="0">
                        <a:effectLst>
                          <a:outerShdw blurRad="38100" dist="38100" dir="2700000" algn="tl">
                            <a:srgbClr val="000000">
                              <a:alpha val="43137"/>
                            </a:srgbClr>
                          </a:outerShdw>
                        </a:effectLst>
                      </a:endParaRPr>
                    </a:p>
                  </a:txBody>
                  <a:tcPr>
                    <a:lnL w="28575" cap="flat" cmpd="sng" algn="ctr">
                      <a:solidFill>
                        <a:srgbClr val="548DD4"/>
                      </a:solidFill>
                      <a:prstDash val="solid"/>
                      <a:round/>
                      <a:headEnd type="none" w="med" len="med"/>
                      <a:tailEnd type="none" w="med" len="med"/>
                    </a:lnL>
                    <a:lnR w="952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tcPr>
                </a:tc>
                <a:tc>
                  <a:txBody>
                    <a:bodyPr/>
                    <a:lstStyle/>
                    <a:p>
                      <a:pPr algn="ctr" rtl="0" fontAlgn="base"/>
                      <a:r>
                        <a:rPr lang="en-GB" sz="2800" b="0" i="0" dirty="0">
                          <a:effectLst>
                            <a:outerShdw blurRad="38100" dist="38100" dir="2700000" algn="tl">
                              <a:srgbClr val="000000">
                                <a:alpha val="43137"/>
                              </a:srgbClr>
                            </a:outerShdw>
                          </a:effectLst>
                          <a:latin typeface="Brandon Grotesque Regular"/>
                        </a:rPr>
                        <a:t>25% </a:t>
                      </a:r>
                      <a:endParaRPr lang="en-GB" sz="2800" b="0" i="0" dirty="0">
                        <a:effectLst>
                          <a:outerShdw blurRad="38100" dist="38100" dir="2700000" algn="tl">
                            <a:srgbClr val="000000">
                              <a:alpha val="43137"/>
                            </a:srgbClr>
                          </a:outerShdw>
                        </a:effectLst>
                      </a:endParaRPr>
                    </a:p>
                  </a:txBody>
                  <a:tcPr>
                    <a:lnL w="9525" cap="flat" cmpd="sng" algn="ctr">
                      <a:solidFill>
                        <a:srgbClr val="548DD4"/>
                      </a:solidFill>
                      <a:prstDash val="solid"/>
                      <a:round/>
                      <a:headEnd type="none" w="med" len="med"/>
                      <a:tailEnd type="none" w="med" len="med"/>
                    </a:lnL>
                    <a:lnR w="952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tcPr>
                </a:tc>
                <a:tc>
                  <a:txBody>
                    <a:bodyPr/>
                    <a:lstStyle/>
                    <a:p>
                      <a:pPr algn="ctr" rtl="0" fontAlgn="base"/>
                      <a:r>
                        <a:rPr lang="en-GB" sz="2800" b="0" i="0" dirty="0">
                          <a:effectLst>
                            <a:outerShdw blurRad="38100" dist="38100" dir="2700000" algn="tl">
                              <a:srgbClr val="000000">
                                <a:alpha val="43137"/>
                              </a:srgbClr>
                            </a:outerShdw>
                          </a:effectLst>
                          <a:latin typeface="Brandon Grotesque Regular"/>
                        </a:rPr>
                        <a:t>Yes</a:t>
                      </a:r>
                      <a:endParaRPr lang="en-GB" sz="2800" b="0" i="0" dirty="0">
                        <a:effectLst>
                          <a:outerShdw blurRad="38100" dist="38100" dir="2700000" algn="tl">
                            <a:srgbClr val="000000">
                              <a:alpha val="43137"/>
                            </a:srgbClr>
                          </a:outerShdw>
                        </a:effectLst>
                      </a:endParaRPr>
                    </a:p>
                  </a:txBody>
                  <a:tcPr>
                    <a:lnL w="9525" cap="flat" cmpd="sng" algn="ctr">
                      <a:solidFill>
                        <a:srgbClr val="548DD4"/>
                      </a:solidFill>
                      <a:prstDash val="solid"/>
                      <a:round/>
                      <a:headEnd type="none" w="med" len="med"/>
                      <a:tailEnd type="none" w="med" len="med"/>
                    </a:lnL>
                    <a:lnR w="952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tcPr>
                </a:tc>
                <a:tc>
                  <a:txBody>
                    <a:bodyPr/>
                    <a:lstStyle/>
                    <a:p>
                      <a:pPr algn="ctr" rtl="0" fontAlgn="base"/>
                      <a:r>
                        <a:rPr lang="en-GB" sz="2400" b="0" i="0" dirty="0">
                          <a:effectLst>
                            <a:outerShdw blurRad="38100" dist="38100" dir="2700000" algn="tl">
                              <a:srgbClr val="000000">
                                <a:alpha val="43137"/>
                              </a:srgbClr>
                            </a:outerShdw>
                          </a:effectLst>
                          <a:latin typeface="Brandon Grotesque Regular"/>
                        </a:rPr>
                        <a:t>N/A </a:t>
                      </a:r>
                      <a:endParaRPr lang="en-GB" sz="2400" b="0" i="0" dirty="0">
                        <a:effectLst>
                          <a:outerShdw blurRad="38100" dist="38100" dir="2700000" algn="tl">
                            <a:srgbClr val="000000">
                              <a:alpha val="43137"/>
                            </a:srgbClr>
                          </a:outerShdw>
                        </a:effectLst>
                      </a:endParaRPr>
                    </a:p>
                  </a:txBody>
                  <a:tcPr>
                    <a:lnL w="9525" cap="flat" cmpd="sng" algn="ctr">
                      <a:solidFill>
                        <a:srgbClr val="548DD4"/>
                      </a:solidFill>
                      <a:prstDash val="solid"/>
                      <a:round/>
                      <a:headEnd type="none" w="med" len="med"/>
                      <a:tailEnd type="none" w="med" len="med"/>
                    </a:lnL>
                    <a:lnR w="952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tcPr>
                </a:tc>
                <a:tc>
                  <a:txBody>
                    <a:bodyPr/>
                    <a:lstStyle/>
                    <a:p>
                      <a:pPr algn="ctr" rtl="0" fontAlgn="base"/>
                      <a:r>
                        <a:rPr lang="en-GB" sz="2400" b="0" i="0" dirty="0">
                          <a:effectLst>
                            <a:outerShdw blurRad="38100" dist="38100" dir="2700000" algn="tl">
                              <a:srgbClr val="000000">
                                <a:alpha val="43137"/>
                              </a:srgbClr>
                            </a:outerShdw>
                          </a:effectLst>
                          <a:latin typeface="Brandon Grotesque Regular"/>
                        </a:rPr>
                        <a:t>50</a:t>
                      </a:r>
                      <a:endParaRPr lang="en-GB" sz="2400" b="0" i="0" dirty="0">
                        <a:effectLst>
                          <a:outerShdw blurRad="38100" dist="38100" dir="2700000" algn="tl">
                            <a:srgbClr val="000000">
                              <a:alpha val="43137"/>
                            </a:srgbClr>
                          </a:outerShdw>
                        </a:effectLst>
                      </a:endParaRPr>
                    </a:p>
                  </a:txBody>
                  <a:tcPr>
                    <a:lnL w="9525" cap="flat" cmpd="sng" algn="ctr">
                      <a:solidFill>
                        <a:srgbClr val="548DD4"/>
                      </a:solidFill>
                      <a:prstDash val="solid"/>
                      <a:round/>
                      <a:headEnd type="none" w="med" len="med"/>
                      <a:tailEnd type="none" w="med" len="med"/>
                    </a:lnL>
                    <a:lnR w="2857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tcPr>
                </a:tc>
                <a:extLst>
                  <a:ext uri="{0D108BD9-81ED-4DB2-BD59-A6C34878D82A}">
                    <a16:rowId xmlns:a16="http://schemas.microsoft.com/office/drawing/2014/main" val="1380538834"/>
                  </a:ext>
                </a:extLst>
              </a:tr>
              <a:tr h="455067">
                <a:tc>
                  <a:txBody>
                    <a:bodyPr/>
                    <a:lstStyle/>
                    <a:p>
                      <a:pPr algn="just" rtl="0" fontAlgn="base"/>
                      <a:r>
                        <a:rPr lang="en-GB" sz="2800" b="0" i="0" dirty="0">
                          <a:effectLst>
                            <a:outerShdw blurRad="38100" dist="38100" dir="2700000" algn="tl">
                              <a:srgbClr val="000000">
                                <a:alpha val="43137"/>
                              </a:srgbClr>
                            </a:outerShdw>
                          </a:effectLst>
                          <a:latin typeface="Brandon Grotesque Regular"/>
                        </a:rPr>
                        <a:t>SS2_ Assignment</a:t>
                      </a:r>
                      <a:endParaRPr lang="en-GB" sz="2800" b="0" i="0" dirty="0">
                        <a:effectLst>
                          <a:outerShdw blurRad="38100" dist="38100" dir="2700000" algn="tl">
                            <a:srgbClr val="000000">
                              <a:alpha val="43137"/>
                            </a:srgbClr>
                          </a:outerShdw>
                        </a:effectLst>
                      </a:endParaRPr>
                    </a:p>
                  </a:txBody>
                  <a:tcPr>
                    <a:lnL w="28575" cap="flat" cmpd="sng" algn="ctr">
                      <a:solidFill>
                        <a:srgbClr val="548DD4"/>
                      </a:solidFill>
                      <a:prstDash val="solid"/>
                      <a:round/>
                      <a:headEnd type="none" w="med" len="med"/>
                      <a:tailEnd type="none" w="med" len="med"/>
                    </a:lnL>
                    <a:lnR w="952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tcPr>
                </a:tc>
                <a:tc>
                  <a:txBody>
                    <a:bodyPr/>
                    <a:lstStyle/>
                    <a:p>
                      <a:pPr algn="ctr" rtl="0" fontAlgn="base"/>
                      <a:r>
                        <a:rPr lang="en-GB" sz="2800" b="0" i="0" dirty="0">
                          <a:effectLst>
                            <a:outerShdw blurRad="38100" dist="38100" dir="2700000" algn="tl">
                              <a:srgbClr val="000000">
                                <a:alpha val="43137"/>
                              </a:srgbClr>
                            </a:outerShdw>
                          </a:effectLst>
                          <a:latin typeface="Brandon Grotesque Regular"/>
                        </a:rPr>
                        <a:t>25% </a:t>
                      </a:r>
                      <a:endParaRPr lang="en-GB" sz="2800" b="0" i="0" dirty="0">
                        <a:effectLst>
                          <a:outerShdw blurRad="38100" dist="38100" dir="2700000" algn="tl">
                            <a:srgbClr val="000000">
                              <a:alpha val="43137"/>
                            </a:srgbClr>
                          </a:outerShdw>
                        </a:effectLst>
                      </a:endParaRPr>
                    </a:p>
                  </a:txBody>
                  <a:tcPr>
                    <a:lnL w="9525" cap="flat" cmpd="sng" algn="ctr">
                      <a:solidFill>
                        <a:srgbClr val="548DD4"/>
                      </a:solidFill>
                      <a:prstDash val="solid"/>
                      <a:round/>
                      <a:headEnd type="none" w="med" len="med"/>
                      <a:tailEnd type="none" w="med" len="med"/>
                    </a:lnL>
                    <a:lnR w="952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tcPr>
                </a:tc>
                <a:tc>
                  <a:txBody>
                    <a:bodyPr/>
                    <a:lstStyle/>
                    <a:p>
                      <a:pPr algn="ctr" rtl="0" fontAlgn="base"/>
                      <a:r>
                        <a:rPr lang="en-GB" sz="2800" b="0" i="0" dirty="0">
                          <a:effectLst>
                            <a:outerShdw blurRad="38100" dist="38100" dir="2700000" algn="tl">
                              <a:srgbClr val="000000">
                                <a:alpha val="43137"/>
                              </a:srgbClr>
                            </a:outerShdw>
                          </a:effectLst>
                          <a:latin typeface="Brandon Grotesque Regular"/>
                        </a:rPr>
                        <a:t>Yes </a:t>
                      </a:r>
                      <a:endParaRPr lang="en-GB" sz="2800" b="0" i="0" dirty="0">
                        <a:effectLst>
                          <a:outerShdw blurRad="38100" dist="38100" dir="2700000" algn="tl">
                            <a:srgbClr val="000000">
                              <a:alpha val="43137"/>
                            </a:srgbClr>
                          </a:outerShdw>
                        </a:effectLst>
                      </a:endParaRPr>
                    </a:p>
                  </a:txBody>
                  <a:tcPr>
                    <a:lnL w="9525" cap="flat" cmpd="sng" algn="ctr">
                      <a:solidFill>
                        <a:srgbClr val="548DD4"/>
                      </a:solidFill>
                      <a:prstDash val="solid"/>
                      <a:round/>
                      <a:headEnd type="none" w="med" len="med"/>
                      <a:tailEnd type="none" w="med" len="med"/>
                    </a:lnL>
                    <a:lnR w="952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tcPr>
                </a:tc>
                <a:tc>
                  <a:txBody>
                    <a:bodyPr/>
                    <a:lstStyle/>
                    <a:p>
                      <a:pPr algn="ctr" rtl="0" fontAlgn="base"/>
                      <a:r>
                        <a:rPr lang="en-GB" sz="2400" b="0" i="0" dirty="0">
                          <a:effectLst>
                            <a:outerShdw blurRad="38100" dist="38100" dir="2700000" algn="tl">
                              <a:srgbClr val="000000">
                                <a:alpha val="43137"/>
                              </a:srgbClr>
                            </a:outerShdw>
                          </a:effectLst>
                          <a:latin typeface="Brandon Grotesque Regular"/>
                        </a:rPr>
                        <a:t>N/A </a:t>
                      </a:r>
                      <a:endParaRPr lang="en-GB" sz="2400" b="0" i="0" dirty="0">
                        <a:effectLst>
                          <a:outerShdw blurRad="38100" dist="38100" dir="2700000" algn="tl">
                            <a:srgbClr val="000000">
                              <a:alpha val="43137"/>
                            </a:srgbClr>
                          </a:outerShdw>
                        </a:effectLst>
                      </a:endParaRPr>
                    </a:p>
                  </a:txBody>
                  <a:tcPr>
                    <a:lnL w="9525" cap="flat" cmpd="sng" algn="ctr">
                      <a:solidFill>
                        <a:srgbClr val="548DD4"/>
                      </a:solidFill>
                      <a:prstDash val="solid"/>
                      <a:round/>
                      <a:headEnd type="none" w="med" len="med"/>
                      <a:tailEnd type="none" w="med" len="med"/>
                    </a:lnL>
                    <a:lnR w="952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tcPr>
                </a:tc>
                <a:tc>
                  <a:txBody>
                    <a:bodyPr/>
                    <a:lstStyle/>
                    <a:p>
                      <a:pPr algn="ctr" rtl="0" fontAlgn="base"/>
                      <a:r>
                        <a:rPr lang="en-GB" sz="2400" b="0" i="0" dirty="0">
                          <a:effectLst>
                            <a:outerShdw blurRad="38100" dist="38100" dir="2700000" algn="tl">
                              <a:srgbClr val="000000">
                                <a:alpha val="43137"/>
                              </a:srgbClr>
                            </a:outerShdw>
                          </a:effectLst>
                          <a:latin typeface="Brandon Grotesque Regular"/>
                        </a:rPr>
                        <a:t>70</a:t>
                      </a:r>
                      <a:endParaRPr lang="en-GB" sz="2400" b="0" i="0" dirty="0">
                        <a:effectLst>
                          <a:outerShdw blurRad="38100" dist="38100" dir="2700000" algn="tl">
                            <a:srgbClr val="000000">
                              <a:alpha val="43137"/>
                            </a:srgbClr>
                          </a:outerShdw>
                        </a:effectLst>
                      </a:endParaRPr>
                    </a:p>
                  </a:txBody>
                  <a:tcPr>
                    <a:lnL w="9525" cap="flat" cmpd="sng" algn="ctr">
                      <a:solidFill>
                        <a:srgbClr val="548DD4"/>
                      </a:solidFill>
                      <a:prstDash val="solid"/>
                      <a:round/>
                      <a:headEnd type="none" w="med" len="med"/>
                      <a:tailEnd type="none" w="med" len="med"/>
                    </a:lnL>
                    <a:lnR w="2857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tcPr>
                </a:tc>
                <a:extLst>
                  <a:ext uri="{0D108BD9-81ED-4DB2-BD59-A6C34878D82A}">
                    <a16:rowId xmlns:a16="http://schemas.microsoft.com/office/drawing/2014/main" val="1264384853"/>
                  </a:ext>
                </a:extLst>
              </a:tr>
              <a:tr h="0">
                <a:tc>
                  <a:txBody>
                    <a:bodyPr/>
                    <a:lstStyle/>
                    <a:p>
                      <a:pPr algn="just" rtl="0" fontAlgn="base"/>
                      <a:r>
                        <a:rPr lang="en-GB" sz="2800" b="0" i="0" dirty="0">
                          <a:effectLst>
                            <a:outerShdw blurRad="38100" dist="38100" dir="2700000" algn="tl">
                              <a:srgbClr val="000000">
                                <a:alpha val="43137"/>
                              </a:srgbClr>
                            </a:outerShdw>
                          </a:effectLst>
                          <a:latin typeface="Brandon Grotesque Regular"/>
                        </a:rPr>
                        <a:t>SS3_ Project</a:t>
                      </a:r>
                      <a:endParaRPr lang="en-GB" sz="2800" b="0" i="0" dirty="0">
                        <a:effectLst>
                          <a:outerShdw blurRad="38100" dist="38100" dir="2700000" algn="tl">
                            <a:srgbClr val="000000">
                              <a:alpha val="43137"/>
                            </a:srgbClr>
                          </a:outerShdw>
                        </a:effectLst>
                      </a:endParaRPr>
                    </a:p>
                  </a:txBody>
                  <a:tcPr>
                    <a:lnL w="28575" cap="flat" cmpd="sng" algn="ctr">
                      <a:solidFill>
                        <a:srgbClr val="548DD4"/>
                      </a:solidFill>
                      <a:prstDash val="solid"/>
                      <a:round/>
                      <a:headEnd type="none" w="med" len="med"/>
                      <a:tailEnd type="none" w="med" len="med"/>
                    </a:lnL>
                    <a:lnR w="2857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tcPr>
                </a:tc>
                <a:tc>
                  <a:txBody>
                    <a:bodyPr/>
                    <a:lstStyle/>
                    <a:p>
                      <a:pPr algn="ctr" rtl="0" fontAlgn="base"/>
                      <a:r>
                        <a:rPr lang="en-GB" sz="2800" b="0" i="0" dirty="0">
                          <a:effectLst>
                            <a:outerShdw blurRad="38100" dist="38100" dir="2700000" algn="tl">
                              <a:srgbClr val="000000">
                                <a:alpha val="43137"/>
                              </a:srgbClr>
                            </a:outerShdw>
                          </a:effectLst>
                          <a:latin typeface="Brandon Grotesque Regular"/>
                        </a:rPr>
                        <a:t>40% </a:t>
                      </a:r>
                      <a:endParaRPr lang="en-GB" sz="2800" b="0" i="0" dirty="0">
                        <a:effectLst>
                          <a:outerShdw blurRad="38100" dist="38100" dir="2700000" algn="tl">
                            <a:srgbClr val="000000">
                              <a:alpha val="43137"/>
                            </a:srgbClr>
                          </a:outerShdw>
                        </a:effectLst>
                      </a:endParaRPr>
                    </a:p>
                  </a:txBody>
                  <a:tcPr>
                    <a:lnL w="28575" cap="flat" cmpd="sng" algn="ctr">
                      <a:solidFill>
                        <a:srgbClr val="548DD4"/>
                      </a:solidFill>
                      <a:prstDash val="solid"/>
                      <a:round/>
                      <a:headEnd type="none" w="med" len="med"/>
                      <a:tailEnd type="none" w="med" len="med"/>
                    </a:lnL>
                    <a:lnR w="952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tcPr>
                </a:tc>
                <a:tc>
                  <a:txBody>
                    <a:bodyPr/>
                    <a:lstStyle/>
                    <a:p>
                      <a:pPr algn="ctr" rtl="0" fontAlgn="base"/>
                      <a:r>
                        <a:rPr lang="en-GB" sz="2800" b="0" i="0" dirty="0">
                          <a:effectLst>
                            <a:outerShdw blurRad="38100" dist="38100" dir="2700000" algn="tl">
                              <a:srgbClr val="000000">
                                <a:alpha val="43137"/>
                              </a:srgbClr>
                            </a:outerShdw>
                          </a:effectLst>
                          <a:latin typeface="Brandon Grotesque Regular"/>
                        </a:rPr>
                        <a:t>Yes </a:t>
                      </a:r>
                      <a:endParaRPr lang="en-GB" sz="2800" b="0" i="0" dirty="0">
                        <a:effectLst>
                          <a:outerShdw blurRad="38100" dist="38100" dir="2700000" algn="tl">
                            <a:srgbClr val="000000">
                              <a:alpha val="43137"/>
                            </a:srgbClr>
                          </a:outerShdw>
                        </a:effectLst>
                      </a:endParaRPr>
                    </a:p>
                  </a:txBody>
                  <a:tcPr>
                    <a:lnL w="9525" cap="flat" cmpd="sng" algn="ctr">
                      <a:solidFill>
                        <a:srgbClr val="548DD4"/>
                      </a:solidFill>
                      <a:prstDash val="solid"/>
                      <a:round/>
                      <a:headEnd type="none" w="med" len="med"/>
                      <a:tailEnd type="none" w="med" len="med"/>
                    </a:lnL>
                    <a:lnR w="952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tcPr>
                </a:tc>
                <a:tc>
                  <a:txBody>
                    <a:bodyPr/>
                    <a:lstStyle/>
                    <a:p>
                      <a:pPr algn="ctr" rtl="0" fontAlgn="base"/>
                      <a:r>
                        <a:rPr lang="en-GB" sz="2400" b="0" i="0" dirty="0">
                          <a:effectLst>
                            <a:outerShdw blurRad="38100" dist="38100" dir="2700000" algn="tl">
                              <a:srgbClr val="000000">
                                <a:alpha val="43137"/>
                              </a:srgbClr>
                            </a:outerShdw>
                          </a:effectLst>
                          <a:latin typeface="Brandon Grotesque Regular"/>
                        </a:rPr>
                        <a:t>N/A </a:t>
                      </a:r>
                      <a:endParaRPr lang="en-GB" sz="2400" b="0" i="0" dirty="0">
                        <a:effectLst>
                          <a:outerShdw blurRad="38100" dist="38100" dir="2700000" algn="tl">
                            <a:srgbClr val="000000">
                              <a:alpha val="43137"/>
                            </a:srgbClr>
                          </a:outerShdw>
                        </a:effectLst>
                      </a:endParaRPr>
                    </a:p>
                  </a:txBody>
                  <a:tcPr>
                    <a:lnL w="9525" cap="flat" cmpd="sng" algn="ctr">
                      <a:solidFill>
                        <a:srgbClr val="548DD4"/>
                      </a:solidFill>
                      <a:prstDash val="solid"/>
                      <a:round/>
                      <a:headEnd type="none" w="med" len="med"/>
                      <a:tailEnd type="none" w="med" len="med"/>
                    </a:lnL>
                    <a:lnR w="952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tcPr>
                </a:tc>
                <a:tc>
                  <a:txBody>
                    <a:bodyPr/>
                    <a:lstStyle/>
                    <a:p>
                      <a:pPr algn="ctr" rtl="0" fontAlgn="base"/>
                      <a:r>
                        <a:rPr lang="en-GB" sz="2400" b="0" i="0" dirty="0">
                          <a:effectLst>
                            <a:outerShdw blurRad="38100" dist="38100" dir="2700000" algn="tl">
                              <a:srgbClr val="000000">
                                <a:alpha val="43137"/>
                              </a:srgbClr>
                            </a:outerShdw>
                          </a:effectLst>
                          <a:latin typeface="Brandon Grotesque Regular"/>
                        </a:rPr>
                        <a:t>100</a:t>
                      </a:r>
                      <a:endParaRPr lang="en-GB" sz="2400" b="0" i="0" dirty="0">
                        <a:effectLst>
                          <a:outerShdw blurRad="38100" dist="38100" dir="2700000" algn="tl">
                            <a:srgbClr val="000000">
                              <a:alpha val="43137"/>
                            </a:srgbClr>
                          </a:outerShdw>
                        </a:effectLst>
                      </a:endParaRPr>
                    </a:p>
                  </a:txBody>
                  <a:tcPr>
                    <a:lnL w="9525" cap="flat" cmpd="sng" algn="ctr">
                      <a:solidFill>
                        <a:srgbClr val="548DD4"/>
                      </a:solidFill>
                      <a:prstDash val="solid"/>
                      <a:round/>
                      <a:headEnd type="none" w="med" len="med"/>
                      <a:tailEnd type="none" w="med" len="med"/>
                    </a:lnL>
                    <a:lnR w="2857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9525" cap="flat" cmpd="sng" algn="ctr">
                      <a:solidFill>
                        <a:srgbClr val="548DD4"/>
                      </a:solidFill>
                      <a:prstDash val="solid"/>
                      <a:round/>
                      <a:headEnd type="none" w="med" len="med"/>
                      <a:tailEnd type="none" w="med" len="med"/>
                    </a:lnB>
                  </a:tcPr>
                </a:tc>
                <a:extLst>
                  <a:ext uri="{0D108BD9-81ED-4DB2-BD59-A6C34878D82A}">
                    <a16:rowId xmlns:a16="http://schemas.microsoft.com/office/drawing/2014/main" val="2912887227"/>
                  </a:ext>
                </a:extLst>
              </a:tr>
              <a:tr h="818593">
                <a:tc>
                  <a:txBody>
                    <a:bodyPr/>
                    <a:lstStyle/>
                    <a:p>
                      <a:pPr algn="ctr" rtl="0" fontAlgn="base"/>
                      <a:r>
                        <a:rPr lang="en-GB" sz="2800" b="1" i="0" dirty="0">
                          <a:effectLst/>
                          <a:latin typeface="Brandon Grotesque Regular"/>
                        </a:rPr>
                        <a:t>TOTAL SYM </a:t>
                      </a:r>
                      <a:endParaRPr lang="en-GB" sz="2800" b="1" i="0" dirty="0">
                        <a:effectLst/>
                      </a:endParaRPr>
                    </a:p>
                  </a:txBody>
                  <a:tcPr>
                    <a:lnL w="28575" cap="flat" cmpd="sng" algn="ctr">
                      <a:solidFill>
                        <a:srgbClr val="548DD4"/>
                      </a:solidFill>
                      <a:prstDash val="solid"/>
                      <a:round/>
                      <a:headEnd type="none" w="med" len="med"/>
                      <a:tailEnd type="none" w="med" len="med"/>
                    </a:lnL>
                    <a:lnR w="952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28575" cap="flat" cmpd="sng" algn="ctr">
                      <a:solidFill>
                        <a:srgbClr val="548DD4"/>
                      </a:solidFill>
                      <a:prstDash val="solid"/>
                      <a:round/>
                      <a:headEnd type="none" w="med" len="med"/>
                      <a:tailEnd type="none" w="med" len="med"/>
                    </a:lnB>
                  </a:tcPr>
                </a:tc>
                <a:tc>
                  <a:txBody>
                    <a:bodyPr/>
                    <a:lstStyle/>
                    <a:p>
                      <a:pPr algn="ctr" rtl="0" fontAlgn="base"/>
                      <a:r>
                        <a:rPr lang="en-GB" sz="2800" b="1" i="0" dirty="0">
                          <a:effectLst/>
                          <a:latin typeface="Brandon Grotesque Regular"/>
                        </a:rPr>
                        <a:t>50% </a:t>
                      </a:r>
                      <a:endParaRPr lang="en-GB" sz="2800" b="1" i="0" dirty="0">
                        <a:effectLst/>
                      </a:endParaRPr>
                    </a:p>
                  </a:txBody>
                  <a:tcPr>
                    <a:lnL w="9525" cap="flat" cmpd="sng" algn="ctr">
                      <a:solidFill>
                        <a:srgbClr val="548DD4"/>
                      </a:solidFill>
                      <a:prstDash val="solid"/>
                      <a:round/>
                      <a:headEnd type="none" w="med" len="med"/>
                      <a:tailEnd type="none" w="med" len="med"/>
                    </a:lnL>
                    <a:lnR w="952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28575" cap="flat" cmpd="sng" algn="ctr">
                      <a:solidFill>
                        <a:srgbClr val="548DD4"/>
                      </a:solidFill>
                      <a:prstDash val="solid"/>
                      <a:round/>
                      <a:headEnd type="none" w="med" len="med"/>
                      <a:tailEnd type="none" w="med" len="med"/>
                    </a:lnB>
                  </a:tcPr>
                </a:tc>
                <a:tc gridSpan="3">
                  <a:txBody>
                    <a:bodyPr/>
                    <a:lstStyle/>
                    <a:p>
                      <a:pPr algn="ctr" rtl="0" fontAlgn="base"/>
                      <a:r>
                        <a:rPr lang="en-GB" sz="2800" b="1" i="0" dirty="0">
                          <a:effectLst/>
                          <a:latin typeface="Brandon Grotesque Regular"/>
                        </a:rPr>
                        <a:t> </a:t>
                      </a:r>
                    </a:p>
                  </a:txBody>
                  <a:tcPr>
                    <a:lnL w="9525" cap="flat" cmpd="sng" algn="ctr">
                      <a:solidFill>
                        <a:srgbClr val="548DD4"/>
                      </a:solidFill>
                      <a:prstDash val="solid"/>
                      <a:round/>
                      <a:headEnd type="none" w="med" len="med"/>
                      <a:tailEnd type="none" w="med" len="med"/>
                    </a:lnL>
                    <a:lnR w="28575" cap="flat" cmpd="sng" algn="ctr">
                      <a:solidFill>
                        <a:srgbClr val="548DD4"/>
                      </a:solidFill>
                      <a:prstDash val="solid"/>
                      <a:round/>
                      <a:headEnd type="none" w="med" len="med"/>
                      <a:tailEnd type="none" w="med" len="med"/>
                    </a:lnR>
                    <a:lnT w="9525" cap="flat" cmpd="sng" algn="ctr">
                      <a:solidFill>
                        <a:srgbClr val="548DD4"/>
                      </a:solidFill>
                      <a:prstDash val="solid"/>
                      <a:round/>
                      <a:headEnd type="none" w="med" len="med"/>
                      <a:tailEnd type="none" w="med" len="med"/>
                    </a:lnT>
                    <a:lnB w="28575" cap="flat" cmpd="sng" algn="ctr">
                      <a:solidFill>
                        <a:srgbClr val="548DD4"/>
                      </a:solidFill>
                      <a:prstDash val="solid"/>
                      <a:round/>
                      <a:headEnd type="none" w="med" len="med"/>
                      <a:tailEnd type="none" w="med" len="med"/>
                    </a:lnB>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3492220505"/>
                  </a:ext>
                </a:extLst>
              </a:tr>
            </a:tbl>
          </a:graphicData>
        </a:graphic>
      </p:graphicFrame>
      <p:sp>
        <p:nvSpPr>
          <p:cNvPr id="3" name="Picture Placeholder 2">
            <a:extLst>
              <a:ext uri="{FF2B5EF4-FFF2-40B4-BE49-F238E27FC236}">
                <a16:creationId xmlns:a16="http://schemas.microsoft.com/office/drawing/2014/main" id="{063DFFE1-5D8B-D25B-A6A5-AEED54AB3634}"/>
              </a:ext>
            </a:extLst>
          </p:cNvPr>
          <p:cNvSpPr>
            <a:spLocks noGrp="1"/>
          </p:cNvSpPr>
          <p:nvPr>
            <p:ph type="pic" idx="14"/>
          </p:nvPr>
        </p:nvSpPr>
        <p:spPr/>
        <p:txBody>
          <a:bodyPr/>
          <a:lstStyle/>
          <a:p>
            <a:endParaRPr lang="en-ZA"/>
          </a:p>
        </p:txBody>
      </p:sp>
    </p:spTree>
    <p:extLst>
      <p:ext uri="{BB962C8B-B14F-4D97-AF65-F5344CB8AC3E}">
        <p14:creationId xmlns:p14="http://schemas.microsoft.com/office/powerpoint/2010/main" val="1978537124"/>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Debugging code:</a:t>
            </a:r>
          </a:p>
          <a:p>
            <a:pPr marL="685800" indent="-685800" rtl="0">
              <a:spcBef>
                <a:spcPts val="1200"/>
              </a:spcBef>
              <a:spcAft>
                <a:spcPts val="600"/>
              </a:spcAft>
              <a:buFont typeface="Arial" panose="020B0604020202020204" pitchFamily="34" charset="0"/>
              <a:buChar char="•"/>
            </a:pPr>
            <a:r>
              <a:rPr lang="en-GB" sz="5400" dirty="0"/>
              <a:t>Techniques for finding and fixing errors in the code.</a:t>
            </a:r>
          </a:p>
          <a:p>
            <a:pPr marL="685800" indent="-685800" rtl="0">
              <a:spcBef>
                <a:spcPts val="1200"/>
              </a:spcBef>
              <a:spcAft>
                <a:spcPts val="600"/>
              </a:spcAft>
              <a:buFont typeface="Arial" panose="020B0604020202020204" pitchFamily="34" charset="0"/>
              <a:buChar char="•"/>
            </a:pPr>
            <a:r>
              <a:rPr lang="en-GB" sz="5400" dirty="0"/>
              <a:t>Remember that you are not alone, and most if not all programmers have had similar experiences. </a:t>
            </a:r>
          </a:p>
          <a:p>
            <a:pPr marL="685800" indent="-685800" rtl="0">
              <a:spcBef>
                <a:spcPts val="1200"/>
              </a:spcBef>
              <a:spcAft>
                <a:spcPts val="600"/>
              </a:spcAft>
              <a:buFont typeface="Arial" panose="020B0604020202020204" pitchFamily="34" charset="0"/>
              <a:buChar char="•"/>
            </a:pPr>
            <a:r>
              <a:rPr lang="en-GB" sz="5400" dirty="0"/>
              <a:t>Don’t hesitate to </a:t>
            </a:r>
            <a:r>
              <a:rPr lang="en-GB" sz="5400" dirty="0">
                <a:solidFill>
                  <a:srgbClr val="FF0000"/>
                </a:solidFill>
              </a:rPr>
              <a:t>reach out to a friend </a:t>
            </a:r>
            <a:r>
              <a:rPr lang="en-GB" sz="5400" dirty="0"/>
              <a:t>and ask questions!</a:t>
            </a:r>
          </a:p>
          <a:p>
            <a:pPr marL="685800" indent="-685800" rtl="0">
              <a:spcBef>
                <a:spcPts val="1200"/>
              </a:spcBef>
              <a:spcAft>
                <a:spcPts val="600"/>
              </a:spcAft>
              <a:buFont typeface="Arial" panose="020B0604020202020204" pitchFamily="34" charset="0"/>
              <a:buChar char="•"/>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8209761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err="1">
                <a:solidFill>
                  <a:srgbClr val="FF0000"/>
                </a:solidFill>
              </a:rPr>
              <a:t>Netbeans</a:t>
            </a:r>
            <a:r>
              <a:rPr lang="en-ZA" sz="6000" b="1" dirty="0">
                <a:solidFill>
                  <a:srgbClr val="FF0000"/>
                </a:solidFill>
              </a:rPr>
              <a:t> IDE Installation:</a:t>
            </a:r>
          </a:p>
          <a:p>
            <a:pPr rtl="0">
              <a:spcBef>
                <a:spcPts val="1200"/>
              </a:spcBef>
              <a:spcAft>
                <a:spcPts val="600"/>
              </a:spcAft>
            </a:pPr>
            <a:endParaRPr lang="en-ZA" sz="6000" b="1" dirty="0">
              <a:solidFill>
                <a:srgbClr val="FF0000"/>
              </a:solidFill>
            </a:endParaRPr>
          </a:p>
          <a:p>
            <a:pPr rtl="0">
              <a:spcBef>
                <a:spcPts val="1200"/>
              </a:spcBef>
              <a:spcAft>
                <a:spcPts val="600"/>
              </a:spcAft>
            </a:pPr>
            <a:r>
              <a:rPr lang="en-ZA" sz="6000" b="1" dirty="0">
                <a:solidFill>
                  <a:srgbClr val="FF0000"/>
                </a:solidFill>
                <a:hlinkClick r:id="rId4"/>
              </a:rPr>
              <a:t>https://youtu.be/45DcRMeLweE</a:t>
            </a:r>
            <a:endParaRPr lang="en-ZA" sz="6000" b="1" dirty="0">
              <a:solidFill>
                <a:srgbClr val="FF0000"/>
              </a:solidFill>
            </a:endParaRPr>
          </a:p>
          <a:p>
            <a:pPr rtl="0">
              <a:spcBef>
                <a:spcPts val="1200"/>
              </a:spcBef>
              <a:spcAft>
                <a:spcPts val="600"/>
              </a:spcAft>
            </a:pPr>
            <a:endParaRPr lang="en-ZA" sz="6000" b="1" dirty="0">
              <a:solidFill>
                <a:srgbClr val="FF0000"/>
              </a:solidFill>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3694236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err="1">
                <a:solidFill>
                  <a:srgbClr val="FF0000"/>
                </a:solidFill>
              </a:rPr>
              <a:t>Netbeans</a:t>
            </a:r>
            <a:r>
              <a:rPr lang="en-ZA" sz="6000" b="1" dirty="0">
                <a:solidFill>
                  <a:srgbClr val="FF0000"/>
                </a:solidFill>
              </a:rPr>
              <a:t> IDE Installation:</a:t>
            </a:r>
          </a:p>
          <a:p>
            <a:pPr marL="685800" indent="-685800" rtl="0">
              <a:spcBef>
                <a:spcPts val="1200"/>
              </a:spcBef>
              <a:spcAft>
                <a:spcPts val="600"/>
              </a:spcAft>
              <a:buFont typeface="Arial" panose="020B0604020202020204" pitchFamily="34" charset="0"/>
              <a:buChar char="•"/>
            </a:pPr>
            <a:r>
              <a:rPr lang="en-GB" sz="5400" dirty="0"/>
              <a:t>Downloading Apache NetBeans 11.1</a:t>
            </a:r>
          </a:p>
          <a:p>
            <a:pPr rtl="0">
              <a:spcBef>
                <a:spcPts val="1200"/>
              </a:spcBef>
              <a:spcAft>
                <a:spcPts val="600"/>
              </a:spcAft>
            </a:pPr>
            <a:r>
              <a:rPr lang="en-GB" sz="5400" dirty="0">
                <a:hlinkClick r:id="rId4"/>
              </a:rPr>
              <a:t>https://netbeans.apache.org/front/main/download/nb111/nb111/</a:t>
            </a:r>
            <a:endParaRPr lang="en-GB" sz="5400" dirty="0"/>
          </a:p>
          <a:p>
            <a:pPr marL="685800" indent="-685800" rtl="0">
              <a:spcBef>
                <a:spcPts val="1200"/>
              </a:spcBef>
              <a:spcAft>
                <a:spcPts val="600"/>
              </a:spcAft>
              <a:buFont typeface="Arial" panose="020B0604020202020204" pitchFamily="34" charset="0"/>
              <a:buChar char="•"/>
            </a:pPr>
            <a:r>
              <a:rPr lang="en-GB" sz="5400" dirty="0"/>
              <a:t>Download and follow the prompt to install.</a:t>
            </a:r>
          </a:p>
          <a:p>
            <a:pPr marL="685800" indent="-685800" rtl="0">
              <a:spcBef>
                <a:spcPts val="1200"/>
              </a:spcBef>
              <a:spcAft>
                <a:spcPts val="600"/>
              </a:spcAft>
              <a:buFont typeface="Arial" panose="020B0604020202020204" pitchFamily="34" charset="0"/>
              <a:buChar char="•"/>
            </a:pPr>
            <a:r>
              <a:rPr lang="en-GB" sz="5400" dirty="0"/>
              <a:t>Create your first Java project.</a:t>
            </a:r>
          </a:p>
          <a:p>
            <a:pPr marL="685800" indent="-685800" rtl="0">
              <a:spcBef>
                <a:spcPts val="1200"/>
              </a:spcBef>
              <a:spcAft>
                <a:spcPts val="600"/>
              </a:spcAft>
              <a:buFont typeface="Arial" panose="020B0604020202020204" pitchFamily="34" charset="0"/>
              <a:buChar char="•"/>
            </a:pPr>
            <a:r>
              <a:rPr lang="en-GB" sz="5400" dirty="0"/>
              <a:t>Create a class in the project.</a:t>
            </a:r>
          </a:p>
          <a:p>
            <a:pPr marL="685800" indent="-685800" rtl="0">
              <a:spcBef>
                <a:spcPts val="1200"/>
              </a:spcBef>
              <a:spcAft>
                <a:spcPts val="600"/>
              </a:spcAft>
              <a:buFont typeface="Arial" panose="020B0604020202020204" pitchFamily="34" charset="0"/>
              <a:buChar char="•"/>
            </a:pPr>
            <a:r>
              <a:rPr lang="en-GB" sz="5400" dirty="0"/>
              <a:t>Run your project</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5459167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GB" dirty="0"/>
              <a:t>Exercises</a:t>
            </a:r>
            <a:br>
              <a:rPr lang="en-GB" sz="5400" b="0" dirty="0">
                <a:solidFill>
                  <a:schemeClr val="accent1">
                    <a:lumMod val="60000"/>
                    <a:lumOff val="40000"/>
                  </a:schemeClr>
                </a:solidFill>
              </a:rPr>
            </a:b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60952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Introduction to java</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Exercises:</a:t>
            </a:r>
          </a:p>
          <a:p>
            <a:pPr marL="914400" indent="-914400" rtl="0">
              <a:spcBef>
                <a:spcPts val="1200"/>
              </a:spcBef>
              <a:spcAft>
                <a:spcPts val="600"/>
              </a:spcAft>
              <a:buFont typeface="+mj-lt"/>
              <a:buAutoNum type="arabicPeriod"/>
            </a:pPr>
            <a:r>
              <a:rPr lang="en-GB" sz="5400" dirty="0"/>
              <a:t>In computer jargon, what’s the difference between a statement and a comment?</a:t>
            </a:r>
          </a:p>
          <a:p>
            <a:pPr marL="914400" indent="-914400" rtl="0">
              <a:spcBef>
                <a:spcPts val="1200"/>
              </a:spcBef>
              <a:spcAft>
                <a:spcPts val="600"/>
              </a:spcAft>
              <a:buFont typeface="+mj-lt"/>
              <a:buAutoNum type="arabicPeriod"/>
            </a:pPr>
            <a:r>
              <a:rPr lang="en-GB" sz="5400" dirty="0"/>
              <a:t>Type in the hello world program, then compile and run it.</a:t>
            </a:r>
          </a:p>
          <a:p>
            <a:pPr marL="914400" indent="-914400" rtl="0">
              <a:spcBef>
                <a:spcPts val="1200"/>
              </a:spcBef>
              <a:spcAft>
                <a:spcPts val="600"/>
              </a:spcAft>
              <a:buFont typeface="+mj-lt"/>
              <a:buAutoNum type="arabicPeriod"/>
            </a:pPr>
            <a:r>
              <a:rPr lang="en-GB" sz="5400" dirty="0"/>
              <a:t>Add a print statement that displays a second message after the “Hello, World!”. Say something witty like, “How are you?” Compile and run the program again.</a:t>
            </a:r>
          </a:p>
          <a:p>
            <a:pPr marL="914400" indent="-914400" rtl="0">
              <a:spcBef>
                <a:spcPts val="1200"/>
              </a:spcBef>
              <a:spcAft>
                <a:spcPts val="600"/>
              </a:spcAft>
              <a:buFont typeface="+mj-lt"/>
              <a:buAutoNum type="arabicPeriod"/>
            </a:pPr>
            <a:r>
              <a:rPr lang="en-GB" sz="5400" dirty="0"/>
              <a:t>Add a comment to the program (anywhere), recompile, and run it again. The new comment should not affect the result.</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298579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tadio logo_Final.png">
            <a:extLst>
              <a:ext uri="{FF2B5EF4-FFF2-40B4-BE49-F238E27FC236}">
                <a16:creationId xmlns:a16="http://schemas.microsoft.com/office/drawing/2014/main" id="{8A2AE3BB-426D-4C29-AD64-69BE8CEB7D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3758" y="4407248"/>
            <a:ext cx="8136484" cy="3674888"/>
          </a:xfrm>
          <a:prstGeom prst="rect">
            <a:avLst/>
          </a:prstGeom>
          <a:ln w="12700">
            <a:miter lim="400000"/>
          </a:ln>
        </p:spPr>
      </p:pic>
      <p:pic>
        <p:nvPicPr>
          <p:cNvPr id="13" name="Picture 12" descr="STADIO_Formerly All Institutions_2-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536" y="9874651"/>
            <a:ext cx="11996928" cy="2432304"/>
          </a:xfrm>
          <a:prstGeom prst="rect">
            <a:avLst/>
          </a:prstGeom>
        </p:spPr>
      </p:pic>
    </p:spTree>
    <p:extLst>
      <p:ext uri="{BB962C8B-B14F-4D97-AF65-F5344CB8AC3E}">
        <p14:creationId xmlns:p14="http://schemas.microsoft.com/office/powerpoint/2010/main" val="150872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2000"/>
          <p:cNvSpPr txBox="1"/>
          <p:nvPr/>
        </p:nvSpPr>
        <p:spPr>
          <a:xfrm>
            <a:off x="3046984" y="11178480"/>
            <a:ext cx="8112214" cy="820738"/>
          </a:xfrm>
          <a:prstGeom prst="rect">
            <a:avLst/>
          </a:prstGeom>
          <a:ln w="12700">
            <a:miter lim="400000"/>
          </a:ln>
          <a:extLst>
            <a:ext uri="{C572A759-6A51-4108-AA02-DFA0A04FC94B}">
              <ma14:wrappingTextBoxFlag xmlns:ma14="http://schemas.microsoft.com/office/mac/drawingml/2011/main" xmlns="" val="1"/>
            </a:ext>
          </a:extLst>
        </p:spPr>
        <p:txBody>
          <a:bodyPr wrap="square" lIns="101599" tIns="101599" rIns="101599" bIns="101599" anchor="ctr">
            <a:spAutoFit/>
          </a:bodyPr>
          <a:lstStyle>
            <a:lvl1pPr algn="l">
              <a:defRPr sz="7200" b="0">
                <a:solidFill>
                  <a:srgbClr val="FFFFFF"/>
                </a:solidFill>
                <a:latin typeface="Brandon Grotesque Light"/>
                <a:ea typeface="Brandon Grotesque Light"/>
                <a:cs typeface="Brandon Grotesque Light"/>
                <a:sym typeface="Brandon Grotesque Light"/>
              </a:defRPr>
            </a:lvl1pPr>
          </a:lstStyle>
          <a:p>
            <a:endParaRPr sz="4000">
              <a:solidFill>
                <a:srgbClr val="424548"/>
              </a:solidFill>
            </a:endParaRPr>
          </a:p>
        </p:txBody>
      </p:sp>
      <p:sp>
        <p:nvSpPr>
          <p:cNvPr id="5" name="Title 4"/>
          <p:cNvSpPr>
            <a:spLocks noGrp="1"/>
          </p:cNvSpPr>
          <p:nvPr>
            <p:ph type="title"/>
          </p:nvPr>
        </p:nvSpPr>
        <p:spPr/>
        <p:txBody>
          <a:bodyPr/>
          <a:lstStyle/>
          <a:p>
            <a:r>
              <a:rPr lang="en-US" dirty="0">
                <a:solidFill>
                  <a:srgbClr val="424548"/>
                </a:solidFill>
              </a:rPr>
              <a:t>Summary SYM</a:t>
            </a:r>
          </a:p>
        </p:txBody>
      </p:sp>
      <p:sp>
        <p:nvSpPr>
          <p:cNvPr id="8" name="TextBox 7"/>
          <p:cNvSpPr txBox="1"/>
          <p:nvPr/>
        </p:nvSpPr>
        <p:spPr>
          <a:xfrm>
            <a:off x="-2920999" y="-126995"/>
            <a:ext cx="369334" cy="2554546"/>
          </a:xfrm>
          <a:prstGeom prst="rect">
            <a:avLst/>
          </a:prstGeom>
          <a:noFill/>
        </p:spPr>
        <p:txBody>
          <a:bodyPr wrap="none" lIns="182881" tIns="91441" rIns="182881" bIns="91441" rtlCol="0">
            <a:spAutoFit/>
          </a:bodyPr>
          <a:lstStyle/>
          <a:p>
            <a:endParaRPr lang="en-US" sz="15400">
              <a:solidFill>
                <a:srgbClr val="0A85D9"/>
              </a:solidFill>
              <a:latin typeface="Brandon Grotesque Light"/>
              <a:cs typeface="Brandon Grotesque Light"/>
            </a:endParaRPr>
          </a:p>
        </p:txBody>
      </p:sp>
      <p:sp>
        <p:nvSpPr>
          <p:cNvPr id="13" name="Rectangle 12"/>
          <p:cNvSpPr/>
          <p:nvPr/>
        </p:nvSpPr>
        <p:spPr>
          <a:xfrm flipV="1">
            <a:off x="1701804" y="2597155"/>
            <a:ext cx="2114550" cy="152398"/>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16" name="Rectangle 15"/>
          <p:cNvSpPr/>
          <p:nvPr/>
        </p:nvSpPr>
        <p:spPr>
          <a:xfrm flipV="1">
            <a:off x="3816355" y="2597155"/>
            <a:ext cx="2114550" cy="152398"/>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lvl="0" algn="ctr"/>
            <a:r>
              <a:rPr lang="en-US">
                <a:solidFill>
                  <a:srgbClr val="53575B"/>
                </a:solidFill>
              </a:rPr>
              <a:t> </a:t>
            </a:r>
          </a:p>
        </p:txBody>
      </p:sp>
      <p:sp>
        <p:nvSpPr>
          <p:cNvPr id="17" name="Rectangle 16"/>
          <p:cNvSpPr/>
          <p:nvPr/>
        </p:nvSpPr>
        <p:spPr>
          <a:xfrm flipV="1">
            <a:off x="5905505" y="2597155"/>
            <a:ext cx="2114550" cy="152398"/>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18" name="Rectangle 17"/>
          <p:cNvSpPr/>
          <p:nvPr/>
        </p:nvSpPr>
        <p:spPr>
          <a:xfrm flipV="1">
            <a:off x="8001004" y="2597155"/>
            <a:ext cx="2114550" cy="152398"/>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19" name="Rectangle 18"/>
          <p:cNvSpPr/>
          <p:nvPr/>
        </p:nvSpPr>
        <p:spPr>
          <a:xfrm flipV="1">
            <a:off x="10083803" y="2597155"/>
            <a:ext cx="2114550" cy="152398"/>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0" name="Rectangle 19"/>
          <p:cNvSpPr/>
          <p:nvPr/>
        </p:nvSpPr>
        <p:spPr>
          <a:xfrm flipV="1">
            <a:off x="12198355" y="2597155"/>
            <a:ext cx="2114550" cy="152398"/>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1" name="Rectangle 20"/>
          <p:cNvSpPr/>
          <p:nvPr/>
        </p:nvSpPr>
        <p:spPr>
          <a:xfrm flipV="1">
            <a:off x="14293851" y="2597155"/>
            <a:ext cx="2114550" cy="152398"/>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2" name="Rectangle 21"/>
          <p:cNvSpPr/>
          <p:nvPr/>
        </p:nvSpPr>
        <p:spPr>
          <a:xfrm flipV="1">
            <a:off x="16370306" y="2597155"/>
            <a:ext cx="2114550" cy="152398"/>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3" name="Rectangle 22"/>
          <p:cNvSpPr/>
          <p:nvPr/>
        </p:nvSpPr>
        <p:spPr>
          <a:xfrm flipV="1">
            <a:off x="18484851" y="2597155"/>
            <a:ext cx="2114550" cy="152398"/>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5" name="Rectangle 24"/>
          <p:cNvSpPr/>
          <p:nvPr/>
        </p:nvSpPr>
        <p:spPr>
          <a:xfrm flipV="1">
            <a:off x="20593052" y="2597155"/>
            <a:ext cx="2114550" cy="152398"/>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8" name="Text Placeholder 1"/>
          <p:cNvSpPr>
            <a:spLocks noGrp="1"/>
          </p:cNvSpPr>
          <p:nvPr>
            <p:ph type="body" sz="quarter" idx="13"/>
          </p:nvPr>
        </p:nvSpPr>
        <p:spPr>
          <a:xfrm>
            <a:off x="19261984" y="127790"/>
            <a:ext cx="5122016" cy="2469365"/>
          </a:xfrm>
        </p:spPr>
        <p:txBody>
          <a:bodyPr>
            <a:normAutofit/>
          </a:bodyPr>
          <a:lstStyle/>
          <a:p>
            <a:pPr marL="0" indent="0">
              <a:buNone/>
            </a:pPr>
            <a:endParaRPr lang="en-GB" sz="1600"/>
          </a:p>
          <a:p>
            <a:pPr marL="0" indent="0">
              <a:buNone/>
            </a:pPr>
            <a:endParaRPr lang="en-GB" sz="1600"/>
          </a:p>
          <a:p>
            <a:pPr marL="0" indent="0">
              <a:buNone/>
            </a:pPr>
            <a:endParaRPr lang="en-GB" sz="1600"/>
          </a:p>
          <a:p>
            <a:pPr marL="0" indent="0">
              <a:buNone/>
            </a:pPr>
            <a:endParaRPr lang="en-GB" sz="6000">
              <a:solidFill>
                <a:srgbClr val="55585B"/>
              </a:solidFill>
            </a:endParaRPr>
          </a:p>
          <a:p>
            <a:endParaRPr lang="en-GB" sz="1600">
              <a:solidFill>
                <a:srgbClr val="55585B"/>
              </a:solidFill>
            </a:endParaRPr>
          </a:p>
          <a:p>
            <a:endParaRPr lang="en-US" sz="1600">
              <a:solidFill>
                <a:srgbClr val="55585B"/>
              </a:solidFill>
            </a:endParaRPr>
          </a:p>
        </p:txBody>
      </p:sp>
      <p:sp>
        <p:nvSpPr>
          <p:cNvPr id="29" name="Straight Connector 6"/>
          <p:cNvSpPr/>
          <p:nvPr/>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26" name="Title 4">
            <a:extLst>
              <a:ext uri="{FF2B5EF4-FFF2-40B4-BE49-F238E27FC236}">
                <a16:creationId xmlns:a16="http://schemas.microsoft.com/office/drawing/2014/main" id="{BE7D83CD-2F5C-4645-91F9-896F1105E7DF}"/>
              </a:ext>
            </a:extLst>
          </p:cNvPr>
          <p:cNvSpPr txBox="1">
            <a:spLocks/>
          </p:cNvSpPr>
          <p:nvPr/>
        </p:nvSpPr>
        <p:spPr>
          <a:xfrm>
            <a:off x="3378742" y="4288545"/>
            <a:ext cx="17852286" cy="8444475"/>
          </a:xfrm>
          <a:prstGeom prst="rect">
            <a:avLst/>
          </a:prstGeom>
          <a:ln w="12700">
            <a:noFill/>
            <a:miter lim="400000"/>
          </a:ln>
          <a:extLst>
            <a:ext uri="{C572A759-6A51-4108-AA02-DFA0A04FC94B}">
              <ma14:wrappingTextBoxFlag xmlns:ma14="http://schemas.microsoft.com/office/mac/drawingml/2011/main" xmlns="" val="1"/>
            </a:ext>
          </a:extLst>
        </p:spPr>
        <p:txBody>
          <a:bodyPr lIns="0" tIns="0" rIns="0" bIns="0" anchor="ctr">
            <a:normAutofit fontScale="55000" lnSpcReduction="20000"/>
          </a:bodyPr>
          <a:lstStyle>
            <a:lvl1pPr marL="0" marR="0" indent="0" algn="l" defTabSz="1828891" rtl="0" eaLnBrk="1" latinLnBrk="0" hangingPunct="1">
              <a:lnSpc>
                <a:spcPct val="90000"/>
              </a:lnSpc>
              <a:spcBef>
                <a:spcPct val="0"/>
              </a:spcBef>
              <a:spcAft>
                <a:spcPts val="0"/>
              </a:spcAft>
              <a:buClrTx/>
              <a:buSzTx/>
              <a:buFontTx/>
              <a:buNone/>
              <a:tabLst/>
              <a:defRPr lang="en-US" sz="4800" b="0" i="0" u="none" strike="noStrike" kern="1200" cap="all" spc="0" baseline="0" dirty="0">
                <a:ln>
                  <a:noFill/>
                </a:ln>
                <a:solidFill>
                  <a:srgbClr val="55585B"/>
                </a:solidFill>
                <a:uFillTx/>
                <a:latin typeface="Brandon Grotesque Bold"/>
                <a:ea typeface="+mn-ea"/>
                <a:cs typeface="Brandon Grotesque Bold"/>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algn="ctr"/>
            <a:r>
              <a:rPr lang="en-US" sz="10000" b="1" cap="none" dirty="0">
                <a:ln/>
                <a:solidFill>
                  <a:srgbClr val="C00000"/>
                </a:solidFill>
                <a:effectLst>
                  <a:outerShdw blurRad="60007" dist="310007" dir="7680000" sy="30000" kx="1300200" algn="ctr" rotWithShape="0">
                    <a:prstClr val="black">
                      <a:alpha val="32000"/>
                    </a:prstClr>
                  </a:outerShdw>
                </a:effectLst>
              </a:rPr>
              <a:t>PASS REQUIREMENTS </a:t>
            </a:r>
          </a:p>
          <a:p>
            <a:pPr algn="ctr"/>
            <a:endParaRPr lang="en-US" sz="2800" cap="none" dirty="0">
              <a:solidFill>
                <a:srgbClr val="424548"/>
              </a:solidFill>
              <a:effectLst>
                <a:outerShdw blurRad="38100" dist="38100" dir="2700000" algn="tl">
                  <a:srgbClr val="000000">
                    <a:alpha val="43137"/>
                  </a:srgbClr>
                </a:outerShdw>
              </a:effectLst>
            </a:endParaRPr>
          </a:p>
          <a:p>
            <a:pPr algn="ctr"/>
            <a:r>
              <a:rPr lang="en-US" sz="2800" cap="none" dirty="0">
                <a:solidFill>
                  <a:srgbClr val="424548"/>
                </a:solidFill>
                <a:effectLst>
                  <a:outerShdw blurRad="38100" dist="38100" dir="2700000" algn="tl">
                    <a:srgbClr val="000000">
                      <a:alpha val="43137"/>
                    </a:srgbClr>
                  </a:outerShdw>
                </a:effectLst>
              </a:rPr>
              <a:t> </a:t>
            </a:r>
          </a:p>
          <a:p>
            <a:pPr algn="ctr"/>
            <a:endParaRPr lang="en-US" sz="3800" cap="none" dirty="0">
              <a:solidFill>
                <a:srgbClr val="424548"/>
              </a:solidFill>
              <a:effectLst>
                <a:outerShdw blurRad="38100" dist="38100" dir="2700000" algn="tl">
                  <a:srgbClr val="000000">
                    <a:alpha val="43137"/>
                  </a:srgbClr>
                </a:outerShdw>
              </a:effectLst>
            </a:endParaRPr>
          </a:p>
          <a:p>
            <a:pPr algn="just">
              <a:lnSpc>
                <a:spcPct val="130000"/>
              </a:lnSpc>
            </a:pPr>
            <a:r>
              <a:rPr lang="en-GB" sz="7600" dirty="0">
                <a:effectLst/>
                <a:latin typeface="Calibri" panose="020F0502020204030204" pitchFamily="34" charset="0"/>
                <a:ea typeface="Calibri" panose="020F0502020204030204" pitchFamily="34" charset="0"/>
                <a:cs typeface="Times New Roman" panose="02020603050405020304" pitchFamily="18" charset="0"/>
              </a:rPr>
              <a:t>The Formal Assessments </a:t>
            </a:r>
            <a:r>
              <a:rPr lang="en-GB" sz="7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SS1, SS2, SS3 are COMPULSORY</a:t>
            </a:r>
            <a:r>
              <a:rPr lang="en-GB" sz="7600" dirty="0">
                <a:effectLst/>
                <a:latin typeface="Calibri" panose="020F0502020204030204" pitchFamily="34" charset="0"/>
                <a:ea typeface="Calibri" panose="020F0502020204030204" pitchFamily="34" charset="0"/>
                <a:cs typeface="Times New Roman" panose="02020603050405020304" pitchFamily="18" charset="0"/>
              </a:rPr>
              <a:t>, and you need to complete all these assessments with a minimum </a:t>
            </a:r>
            <a:r>
              <a:rPr lang="en-GB" sz="7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of 50% as an overall final mark to pass the module.</a:t>
            </a:r>
            <a:endParaRPr lang="en-ZA" sz="7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pPr>
            <a:r>
              <a:rPr lang="en-GB" sz="7600" dirty="0">
                <a:effectLst/>
                <a:latin typeface="Calibri" panose="020F0502020204030204" pitchFamily="34" charset="0"/>
                <a:ea typeface="Calibri" panose="020F0502020204030204" pitchFamily="34" charset="0"/>
                <a:cs typeface="Times New Roman" panose="02020603050405020304" pitchFamily="18" charset="0"/>
              </a:rPr>
              <a:t> </a:t>
            </a:r>
            <a:endParaRPr lang="en-ZA" sz="7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pPr>
            <a:r>
              <a:rPr lang="en-GB" sz="7600" dirty="0">
                <a:effectLst/>
                <a:latin typeface="Calibri" panose="020F0502020204030204" pitchFamily="34" charset="0"/>
                <a:ea typeface="Calibri" panose="020F0502020204030204" pitchFamily="34" charset="0"/>
                <a:cs typeface="Times New Roman" panose="02020603050405020304" pitchFamily="18" charset="0"/>
              </a:rPr>
              <a:t>For the formal SYM assessments (</a:t>
            </a:r>
            <a:r>
              <a:rPr lang="en-GB" sz="7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SS1, SS2, SS3</a:t>
            </a:r>
            <a:r>
              <a:rPr lang="en-GB" sz="7600" dirty="0">
                <a:effectLst/>
                <a:latin typeface="Calibri" panose="020F0502020204030204" pitchFamily="34" charset="0"/>
                <a:ea typeface="Calibri" panose="020F0502020204030204" pitchFamily="34" charset="0"/>
                <a:cs typeface="Times New Roman" panose="02020603050405020304" pitchFamily="18" charset="0"/>
              </a:rPr>
              <a:t>), students will be offered a singular opportunity for resubmission pertaining to any assessments they did not pass.</a:t>
            </a:r>
            <a:endParaRPr lang="en-ZA" sz="7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pPr>
            <a:r>
              <a:rPr lang="en-GB" sz="7600" dirty="0">
                <a:effectLst/>
                <a:latin typeface="Calibri" panose="020F0502020204030204" pitchFamily="34" charset="0"/>
                <a:ea typeface="Calibri" panose="020F0502020204030204" pitchFamily="34" charset="0"/>
                <a:cs typeface="Times New Roman" panose="02020603050405020304" pitchFamily="18" charset="0"/>
              </a:rPr>
              <a:t> </a:t>
            </a:r>
            <a:endParaRPr lang="en-ZA" sz="7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pPr>
            <a:r>
              <a:rPr lang="en-GB" sz="7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Any resubmissions will be capped at 50%.</a:t>
            </a:r>
            <a:endParaRPr lang="en-ZA" sz="7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Picture Placeholder 2">
            <a:extLst>
              <a:ext uri="{FF2B5EF4-FFF2-40B4-BE49-F238E27FC236}">
                <a16:creationId xmlns:a16="http://schemas.microsoft.com/office/drawing/2014/main" id="{928CAC73-53B0-F383-CBFE-4780945BBE11}"/>
              </a:ext>
            </a:extLst>
          </p:cNvPr>
          <p:cNvSpPr>
            <a:spLocks noGrp="1"/>
          </p:cNvSpPr>
          <p:nvPr>
            <p:ph type="pic" idx="14"/>
          </p:nvPr>
        </p:nvSpPr>
        <p:spPr/>
        <p:txBody>
          <a:bodyPr/>
          <a:lstStyle/>
          <a:p>
            <a:endParaRPr lang="en-ZA"/>
          </a:p>
        </p:txBody>
      </p:sp>
    </p:spTree>
    <p:extLst>
      <p:ext uri="{BB962C8B-B14F-4D97-AF65-F5344CB8AC3E}">
        <p14:creationId xmlns:p14="http://schemas.microsoft.com/office/powerpoint/2010/main" val="364030959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marL="0" marR="0" indent="0" defTabSz="825500" rtl="0" fontAlgn="auto" latinLnBrk="0" hangingPunct="0">
              <a:lnSpc>
                <a:spcPct val="100000"/>
              </a:lnSpc>
              <a:spcBef>
                <a:spcPts val="0"/>
              </a:spcBef>
              <a:spcAft>
                <a:spcPts val="0"/>
              </a:spcAft>
              <a:buClrTx/>
              <a:buSzTx/>
              <a:buFontTx/>
              <a:buNone/>
              <a:tabLst/>
            </a:pPr>
            <a:r>
              <a:rPr lang="en-ZA" sz="4800" b="1">
                <a:ln w="0"/>
                <a:solidFill>
                  <a:schemeClr val="tx1"/>
                </a:solidFill>
                <a:effectLst>
                  <a:outerShdw blurRad="38100" dist="19050" dir="2700000" algn="tl" rotWithShape="0">
                    <a:schemeClr val="dk1">
                      <a:alpha val="40000"/>
                    </a:schemeClr>
                  </a:outerShdw>
                </a:effectLst>
                <a:sym typeface="Helvetica Neue Medium"/>
              </a:rPr>
              <a:t>SEMESTER ASSESSMENT GUIDELINES – AN OVERVIEW</a:t>
            </a: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p:txBody>
          <a:bodyPr>
            <a:normAutofit/>
          </a:bodyPr>
          <a:lstStyle/>
          <a:p>
            <a:pPr marL="571500" indent="-571500" rtl="0">
              <a:spcBef>
                <a:spcPts val="1200"/>
              </a:spcBef>
              <a:spcAft>
                <a:spcPts val="600"/>
              </a:spcAft>
              <a:buFont typeface="Arial" panose="020B0604020202020204" pitchFamily="34" charset="0"/>
              <a:buChar char="•"/>
            </a:pPr>
            <a:endParaRPr kumimoji="0" lang="en-ZA" sz="4000" i="0" u="none" strike="noStrike" normalizeH="0" baseline="0">
              <a:ln w="0"/>
              <a:effectLst>
                <a:outerShdw blurRad="38100" dist="19050" dir="2700000" algn="tl" rotWithShape="0">
                  <a:schemeClr val="dk1">
                    <a:alpha val="40000"/>
                  </a:schemeClr>
                </a:outerShdw>
              </a:effectLst>
              <a:uFillTx/>
              <a:latin typeface="+mn-lt"/>
              <a:ea typeface="+mn-ea"/>
              <a:cs typeface="+mn-cs"/>
              <a:sym typeface="Helvetica Neue Medium"/>
            </a:endParaRPr>
          </a:p>
          <a:p>
            <a:pPr>
              <a:spcBef>
                <a:spcPts val="1200"/>
              </a:spcBef>
              <a:spcAft>
                <a:spcPts val="600"/>
              </a:spcAft>
            </a:pPr>
            <a:r>
              <a:rPr lang="en-US"/>
              <a:t> </a:t>
            </a:r>
            <a:endParaRPr lang="en-US">
              <a:latin typeface="Brandon Grotesque Regular"/>
              <a:cs typeface="Brandon Grotesque Regular"/>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graphicFrame>
        <p:nvGraphicFramePr>
          <p:cNvPr id="2" name="Table 1">
            <a:extLst>
              <a:ext uri="{FF2B5EF4-FFF2-40B4-BE49-F238E27FC236}">
                <a16:creationId xmlns:a16="http://schemas.microsoft.com/office/drawing/2014/main" id="{E9F28F0E-FD2B-D8AF-F2D4-4285F1511054}"/>
              </a:ext>
            </a:extLst>
          </p:cNvPr>
          <p:cNvGraphicFramePr>
            <a:graphicFrameLocks noGrp="1"/>
          </p:cNvGraphicFramePr>
          <p:nvPr>
            <p:extLst>
              <p:ext uri="{D42A27DB-BD31-4B8C-83A1-F6EECF244321}">
                <p14:modId xmlns:p14="http://schemas.microsoft.com/office/powerpoint/2010/main" val="3353680280"/>
              </p:ext>
            </p:extLst>
          </p:nvPr>
        </p:nvGraphicFramePr>
        <p:xfrm>
          <a:off x="1728565" y="3360420"/>
          <a:ext cx="20966336" cy="6953427"/>
        </p:xfrm>
        <a:graphic>
          <a:graphicData uri="http://schemas.openxmlformats.org/drawingml/2006/table">
            <a:tbl>
              <a:tblPr firstRow="1" bandRow="1">
                <a:tableStyleId>{5940675A-B579-460E-94D1-54222C63F5DA}</a:tableStyleId>
              </a:tblPr>
              <a:tblGrid>
                <a:gridCol w="10483168">
                  <a:extLst>
                    <a:ext uri="{9D8B030D-6E8A-4147-A177-3AD203B41FA5}">
                      <a16:colId xmlns:a16="http://schemas.microsoft.com/office/drawing/2014/main" val="2433493951"/>
                    </a:ext>
                  </a:extLst>
                </a:gridCol>
                <a:gridCol w="10483168">
                  <a:extLst>
                    <a:ext uri="{9D8B030D-6E8A-4147-A177-3AD203B41FA5}">
                      <a16:colId xmlns:a16="http://schemas.microsoft.com/office/drawing/2014/main" val="3261826757"/>
                    </a:ext>
                  </a:extLst>
                </a:gridCol>
              </a:tblGrid>
              <a:tr h="868680">
                <a:tc>
                  <a:txBody>
                    <a:bodyPr/>
                    <a:lstStyle/>
                    <a:p>
                      <a:r>
                        <a:rPr lang="en-ZA" sz="3600" b="1" dirty="0"/>
                        <a:t>Type</a:t>
                      </a:r>
                    </a:p>
                  </a:txBody>
                  <a:tcPr/>
                </a:tc>
                <a:tc>
                  <a:txBody>
                    <a:bodyPr/>
                    <a:lstStyle/>
                    <a:p>
                      <a:r>
                        <a:rPr lang="en-ZA" sz="3600" b="1" dirty="0"/>
                        <a:t>Criteria to Qualify</a:t>
                      </a:r>
                    </a:p>
                  </a:txBody>
                  <a:tcPr/>
                </a:tc>
                <a:extLst>
                  <a:ext uri="{0D108BD9-81ED-4DB2-BD59-A6C34878D82A}">
                    <a16:rowId xmlns:a16="http://schemas.microsoft.com/office/drawing/2014/main" val="1943904698"/>
                  </a:ext>
                </a:extLst>
              </a:tr>
              <a:tr h="1864681">
                <a:tc>
                  <a:txBody>
                    <a:bodyPr/>
                    <a:lstStyle/>
                    <a:p>
                      <a:pPr algn="l"/>
                      <a:r>
                        <a:rPr lang="en-ZA" sz="3600" b="1" dirty="0" err="1"/>
                        <a:t>P_Participation</a:t>
                      </a:r>
                      <a:endParaRPr lang="en-ZA" sz="3600" b="1" dirty="0"/>
                    </a:p>
                  </a:txBody>
                  <a:tcPr/>
                </a:tc>
                <a:tc>
                  <a:txBody>
                    <a:bodyPr/>
                    <a:lstStyle/>
                    <a:p>
                      <a:pPr algn="l"/>
                      <a:r>
                        <a:rPr lang="en-ZA" sz="3600" dirty="0"/>
                        <a:t>Participation will be scored on class discussion, debates, class test, online assessment and/or class tutorials. </a:t>
                      </a:r>
                    </a:p>
                  </a:txBody>
                  <a:tcPr/>
                </a:tc>
                <a:extLst>
                  <a:ext uri="{0D108BD9-81ED-4DB2-BD59-A6C34878D82A}">
                    <a16:rowId xmlns:a16="http://schemas.microsoft.com/office/drawing/2014/main" val="304558940"/>
                  </a:ext>
                </a:extLst>
              </a:tr>
              <a:tr h="4220066">
                <a:tc>
                  <a:txBody>
                    <a:bodyPr/>
                    <a:lstStyle/>
                    <a:p>
                      <a:pPr algn="l"/>
                      <a:r>
                        <a:rPr lang="en-ZA" sz="3600" b="1" i="0" u="none" strike="noStrike" cap="none" spc="0" baseline="0" dirty="0">
                          <a:ln>
                            <a:noFill/>
                          </a:ln>
                          <a:solidFill>
                            <a:schemeClr val="tx1"/>
                          </a:solidFill>
                          <a:uFillTx/>
                          <a:latin typeface="+mn-lt"/>
                          <a:ea typeface="+mn-ea"/>
                          <a:cs typeface="+mn-cs"/>
                          <a:sym typeface="Helvetica Neue Light"/>
                        </a:rPr>
                        <a:t>SS1_Formal Test</a:t>
                      </a:r>
                    </a:p>
                  </a:txBody>
                  <a:tcPr/>
                </a:tc>
                <a:tc>
                  <a:txBody>
                    <a:bodyPr/>
                    <a:lstStyle/>
                    <a:p>
                      <a:pPr marL="0" marR="0" lvl="0" indent="0" algn="l" defTabSz="825500" rtl="0" eaLnBrk="1" fontAlgn="auto" latinLnBrk="0" hangingPunct="1">
                        <a:lnSpc>
                          <a:spcPct val="100000"/>
                        </a:lnSpc>
                        <a:spcBef>
                          <a:spcPts val="0"/>
                        </a:spcBef>
                        <a:spcAft>
                          <a:spcPts val="0"/>
                        </a:spcAft>
                        <a:buClrTx/>
                        <a:buSzTx/>
                        <a:buFontTx/>
                        <a:buNone/>
                        <a:tabLst/>
                        <a:defRPr/>
                      </a:pPr>
                      <a:r>
                        <a:rPr lang="en-GB" sz="3600" b="0" i="0" u="none" strike="noStrike" cap="none" spc="0" baseline="0" dirty="0">
                          <a:ln>
                            <a:noFill/>
                          </a:ln>
                          <a:solidFill>
                            <a:schemeClr val="tx1"/>
                          </a:solidFill>
                          <a:uFillTx/>
                          <a:latin typeface="+mn-lt"/>
                          <a:ea typeface="+mn-ea"/>
                          <a:cs typeface="+mn-cs"/>
                          <a:sym typeface="Helvetica Neue Light"/>
                        </a:rPr>
                        <a:t>The test will be graded with a maximum score of 50 marks and will consist of a closed-book Theory section. To participate in this assessment, students must adhere to specific criteria.</a:t>
                      </a:r>
                      <a:endParaRPr lang="en-ZA" sz="3600" b="0" i="0" u="none" strike="noStrike" cap="none" spc="0" baseline="0" dirty="0">
                        <a:ln>
                          <a:noFill/>
                        </a:ln>
                        <a:solidFill>
                          <a:schemeClr val="tx1"/>
                        </a:solidFill>
                        <a:uFillTx/>
                        <a:latin typeface="+mn-lt"/>
                        <a:ea typeface="+mn-ea"/>
                        <a:cs typeface="+mn-cs"/>
                        <a:sym typeface="Helvetica Neue Light"/>
                      </a:endParaRPr>
                    </a:p>
                  </a:txBody>
                  <a:tcPr/>
                </a:tc>
                <a:extLst>
                  <a:ext uri="{0D108BD9-81ED-4DB2-BD59-A6C34878D82A}">
                    <a16:rowId xmlns:a16="http://schemas.microsoft.com/office/drawing/2014/main" val="2290125120"/>
                  </a:ext>
                </a:extLst>
              </a:tr>
            </a:tbl>
          </a:graphicData>
        </a:graphic>
      </p:graphicFrame>
    </p:spTree>
    <p:extLst>
      <p:ext uri="{BB962C8B-B14F-4D97-AF65-F5344CB8AC3E}">
        <p14:creationId xmlns:p14="http://schemas.microsoft.com/office/powerpoint/2010/main" val="19015154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marL="0" marR="0" indent="0" defTabSz="825500" rtl="0" fontAlgn="auto" latinLnBrk="0" hangingPunct="0">
              <a:lnSpc>
                <a:spcPct val="100000"/>
              </a:lnSpc>
              <a:spcBef>
                <a:spcPts val="0"/>
              </a:spcBef>
              <a:spcAft>
                <a:spcPts val="0"/>
              </a:spcAft>
              <a:buClrTx/>
              <a:buSzTx/>
              <a:buFontTx/>
              <a:buNone/>
              <a:tabLst/>
            </a:pPr>
            <a:r>
              <a:rPr lang="en-ZA" sz="4800" b="1">
                <a:ln w="0"/>
                <a:solidFill>
                  <a:schemeClr val="tx1"/>
                </a:solidFill>
                <a:effectLst>
                  <a:outerShdw blurRad="38100" dist="19050" dir="2700000" algn="tl" rotWithShape="0">
                    <a:schemeClr val="dk1">
                      <a:alpha val="40000"/>
                    </a:schemeClr>
                  </a:outerShdw>
                </a:effectLst>
                <a:sym typeface="Helvetica Neue Medium"/>
              </a:rPr>
              <a:t>SEMESTER ASSESSMENT GUIDELINES – AN OVERVIEW</a:t>
            </a: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p:txBody>
          <a:bodyPr>
            <a:normAutofit/>
          </a:bodyPr>
          <a:lstStyle/>
          <a:p>
            <a:pPr marL="571500" indent="-571500" rtl="0">
              <a:spcBef>
                <a:spcPts val="1200"/>
              </a:spcBef>
              <a:spcAft>
                <a:spcPts val="600"/>
              </a:spcAft>
              <a:buFont typeface="Arial" panose="020B0604020202020204" pitchFamily="34" charset="0"/>
              <a:buChar char="•"/>
            </a:pPr>
            <a:endParaRPr kumimoji="0" lang="en-ZA" sz="4000" i="0" u="none" strike="noStrike" normalizeH="0" baseline="0">
              <a:ln w="0"/>
              <a:effectLst>
                <a:outerShdw blurRad="38100" dist="19050" dir="2700000" algn="tl" rotWithShape="0">
                  <a:schemeClr val="dk1">
                    <a:alpha val="40000"/>
                  </a:schemeClr>
                </a:outerShdw>
              </a:effectLst>
              <a:uFillTx/>
              <a:latin typeface="+mn-lt"/>
              <a:ea typeface="+mn-ea"/>
              <a:cs typeface="+mn-cs"/>
              <a:sym typeface="Helvetica Neue Medium"/>
            </a:endParaRPr>
          </a:p>
          <a:p>
            <a:pPr>
              <a:spcBef>
                <a:spcPts val="1200"/>
              </a:spcBef>
              <a:spcAft>
                <a:spcPts val="600"/>
              </a:spcAft>
            </a:pPr>
            <a:r>
              <a:rPr lang="en-US"/>
              <a:t> </a:t>
            </a:r>
            <a:endParaRPr lang="en-US">
              <a:latin typeface="Brandon Grotesque Regular"/>
              <a:cs typeface="Brandon Grotesque Regular"/>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graphicFrame>
        <p:nvGraphicFramePr>
          <p:cNvPr id="2" name="Table 1">
            <a:extLst>
              <a:ext uri="{FF2B5EF4-FFF2-40B4-BE49-F238E27FC236}">
                <a16:creationId xmlns:a16="http://schemas.microsoft.com/office/drawing/2014/main" id="{E9F28F0E-FD2B-D8AF-F2D4-4285F1511054}"/>
              </a:ext>
            </a:extLst>
          </p:cNvPr>
          <p:cNvGraphicFramePr>
            <a:graphicFrameLocks noGrp="1"/>
          </p:cNvGraphicFramePr>
          <p:nvPr>
            <p:extLst>
              <p:ext uri="{D42A27DB-BD31-4B8C-83A1-F6EECF244321}">
                <p14:modId xmlns:p14="http://schemas.microsoft.com/office/powerpoint/2010/main" val="2492064622"/>
              </p:ext>
            </p:extLst>
          </p:nvPr>
        </p:nvGraphicFramePr>
        <p:xfrm>
          <a:off x="1728565" y="3360420"/>
          <a:ext cx="20966336" cy="7374746"/>
        </p:xfrm>
        <a:graphic>
          <a:graphicData uri="http://schemas.openxmlformats.org/drawingml/2006/table">
            <a:tbl>
              <a:tblPr firstRow="1" bandRow="1">
                <a:tableStyleId>{5940675A-B579-460E-94D1-54222C63F5DA}</a:tableStyleId>
              </a:tblPr>
              <a:tblGrid>
                <a:gridCol w="10483168">
                  <a:extLst>
                    <a:ext uri="{9D8B030D-6E8A-4147-A177-3AD203B41FA5}">
                      <a16:colId xmlns:a16="http://schemas.microsoft.com/office/drawing/2014/main" val="2433493951"/>
                    </a:ext>
                  </a:extLst>
                </a:gridCol>
                <a:gridCol w="10483168">
                  <a:extLst>
                    <a:ext uri="{9D8B030D-6E8A-4147-A177-3AD203B41FA5}">
                      <a16:colId xmlns:a16="http://schemas.microsoft.com/office/drawing/2014/main" val="3261826757"/>
                    </a:ext>
                  </a:extLst>
                </a:gridCol>
              </a:tblGrid>
              <a:tr h="868680">
                <a:tc>
                  <a:txBody>
                    <a:bodyPr/>
                    <a:lstStyle/>
                    <a:p>
                      <a:r>
                        <a:rPr lang="en-ZA" sz="3600" b="1" dirty="0"/>
                        <a:t>Type</a:t>
                      </a:r>
                    </a:p>
                  </a:txBody>
                  <a:tcPr/>
                </a:tc>
                <a:tc>
                  <a:txBody>
                    <a:bodyPr/>
                    <a:lstStyle/>
                    <a:p>
                      <a:r>
                        <a:rPr lang="en-ZA" sz="3600" b="1" dirty="0"/>
                        <a:t>Criteria to Qualify</a:t>
                      </a:r>
                    </a:p>
                  </a:txBody>
                  <a:tcPr/>
                </a:tc>
                <a:extLst>
                  <a:ext uri="{0D108BD9-81ED-4DB2-BD59-A6C34878D82A}">
                    <a16:rowId xmlns:a16="http://schemas.microsoft.com/office/drawing/2014/main" val="1943904698"/>
                  </a:ext>
                </a:extLst>
              </a:tr>
              <a:tr h="1864681">
                <a:tc>
                  <a:txBody>
                    <a:bodyPr/>
                    <a:lstStyle/>
                    <a:p>
                      <a:pPr algn="l"/>
                      <a:r>
                        <a:rPr lang="en-ZA" sz="3600" b="1" dirty="0"/>
                        <a:t>SS2_Assignment</a:t>
                      </a:r>
                    </a:p>
                  </a:txBody>
                  <a:tcPr/>
                </a:tc>
                <a:tc>
                  <a:txBody>
                    <a:bodyPr/>
                    <a:lstStyle/>
                    <a:p>
                      <a:pPr algn="l"/>
                      <a:r>
                        <a:rPr lang="en-GB" sz="3600" dirty="0"/>
                        <a:t>Throughout the semester, students will undertake an assignment with a maximum score of 70 marks. To complete this assessment, students must meet specific criteria.</a:t>
                      </a:r>
                      <a:endParaRPr lang="en-ZA" sz="3600" dirty="0"/>
                    </a:p>
                  </a:txBody>
                  <a:tcPr/>
                </a:tc>
                <a:extLst>
                  <a:ext uri="{0D108BD9-81ED-4DB2-BD59-A6C34878D82A}">
                    <a16:rowId xmlns:a16="http://schemas.microsoft.com/office/drawing/2014/main" val="304558940"/>
                  </a:ext>
                </a:extLst>
              </a:tr>
              <a:tr h="4220066">
                <a:tc>
                  <a:txBody>
                    <a:bodyPr/>
                    <a:lstStyle/>
                    <a:p>
                      <a:pPr algn="l"/>
                      <a:r>
                        <a:rPr lang="en-ZA" sz="3600" b="1" i="0" u="none" strike="noStrike" cap="none" spc="0" baseline="0" dirty="0">
                          <a:ln>
                            <a:noFill/>
                          </a:ln>
                          <a:solidFill>
                            <a:schemeClr val="tx1"/>
                          </a:solidFill>
                          <a:uFillTx/>
                          <a:latin typeface="+mn-lt"/>
                          <a:ea typeface="+mn-ea"/>
                          <a:cs typeface="+mn-cs"/>
                          <a:sym typeface="Helvetica Neue Light"/>
                        </a:rPr>
                        <a:t>SS3_Project</a:t>
                      </a:r>
                    </a:p>
                  </a:txBody>
                  <a:tcPr/>
                </a:tc>
                <a:tc>
                  <a:txBody>
                    <a:bodyPr/>
                    <a:lstStyle/>
                    <a:p>
                      <a:pPr marL="0" marR="0" lvl="0" indent="0" algn="l" defTabSz="825500" rtl="0" eaLnBrk="1" fontAlgn="auto" latinLnBrk="0" hangingPunct="1">
                        <a:lnSpc>
                          <a:spcPct val="100000"/>
                        </a:lnSpc>
                        <a:spcBef>
                          <a:spcPts val="0"/>
                        </a:spcBef>
                        <a:spcAft>
                          <a:spcPts val="0"/>
                        </a:spcAft>
                        <a:buClrTx/>
                        <a:buSzTx/>
                        <a:buFontTx/>
                        <a:buNone/>
                        <a:tabLst/>
                        <a:defRPr/>
                      </a:pPr>
                      <a:r>
                        <a:rPr lang="en-GB" sz="3600" b="0" i="0" u="none" strike="noStrike" cap="none" spc="0" baseline="0" dirty="0">
                          <a:ln>
                            <a:noFill/>
                          </a:ln>
                          <a:solidFill>
                            <a:schemeClr val="tx1"/>
                          </a:solidFill>
                          <a:uFillTx/>
                          <a:latin typeface="+mn-lt"/>
                          <a:ea typeface="+mn-ea"/>
                          <a:cs typeface="+mn-cs"/>
                          <a:sym typeface="Helvetica Neue Light"/>
                        </a:rPr>
                        <a:t>This semester-long project, worth a maximum of 100 marks, will encompass various module-specific topics. Meeting specific criteria is essential for student participation in this assessment.</a:t>
                      </a:r>
                      <a:endParaRPr lang="en-ZA" sz="3600" b="0" i="0" u="none" strike="noStrike" cap="none" spc="0" baseline="0" dirty="0">
                        <a:ln>
                          <a:noFill/>
                        </a:ln>
                        <a:solidFill>
                          <a:schemeClr val="tx1"/>
                        </a:solidFill>
                        <a:uFillTx/>
                        <a:latin typeface="+mn-lt"/>
                        <a:ea typeface="+mn-ea"/>
                        <a:cs typeface="+mn-cs"/>
                        <a:sym typeface="Helvetica Neue Light"/>
                      </a:endParaRPr>
                    </a:p>
                  </a:txBody>
                  <a:tcPr/>
                </a:tc>
                <a:extLst>
                  <a:ext uri="{0D108BD9-81ED-4DB2-BD59-A6C34878D82A}">
                    <a16:rowId xmlns:a16="http://schemas.microsoft.com/office/drawing/2014/main" val="2290125120"/>
                  </a:ext>
                </a:extLst>
              </a:tr>
            </a:tbl>
          </a:graphicData>
        </a:graphic>
      </p:graphicFrame>
    </p:spTree>
    <p:extLst>
      <p:ext uri="{BB962C8B-B14F-4D97-AF65-F5344CB8AC3E}">
        <p14:creationId xmlns:p14="http://schemas.microsoft.com/office/powerpoint/2010/main" val="12025069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2000"/>
          <p:cNvSpPr txBox="1"/>
          <p:nvPr/>
        </p:nvSpPr>
        <p:spPr>
          <a:xfrm>
            <a:off x="3046984" y="11178480"/>
            <a:ext cx="8112214" cy="820738"/>
          </a:xfrm>
          <a:prstGeom prst="rect">
            <a:avLst/>
          </a:prstGeom>
          <a:ln w="12700">
            <a:miter lim="400000"/>
          </a:ln>
          <a:extLst>
            <a:ext uri="{C572A759-6A51-4108-AA02-DFA0A04FC94B}">
              <ma14:wrappingTextBoxFlag xmlns:ma14="http://schemas.microsoft.com/office/mac/drawingml/2011/main" xmlns="" val="1"/>
            </a:ext>
          </a:extLst>
        </p:spPr>
        <p:txBody>
          <a:bodyPr wrap="square" lIns="101599" tIns="101599" rIns="101599" bIns="101599" anchor="ctr">
            <a:spAutoFit/>
          </a:bodyPr>
          <a:lstStyle>
            <a:lvl1pPr algn="l">
              <a:defRPr sz="7200" b="0">
                <a:solidFill>
                  <a:srgbClr val="FFFFFF"/>
                </a:solidFill>
                <a:latin typeface="Brandon Grotesque Light"/>
                <a:ea typeface="Brandon Grotesque Light"/>
                <a:cs typeface="Brandon Grotesque Light"/>
                <a:sym typeface="Brandon Grotesque Light"/>
              </a:defRPr>
            </a:lvl1pPr>
          </a:lstStyle>
          <a:p>
            <a:endParaRPr sz="4000">
              <a:solidFill>
                <a:srgbClr val="424548"/>
              </a:solidFill>
            </a:endParaRPr>
          </a:p>
        </p:txBody>
      </p:sp>
      <p:sp>
        <p:nvSpPr>
          <p:cNvPr id="5" name="Title 4"/>
          <p:cNvSpPr>
            <a:spLocks noGrp="1"/>
          </p:cNvSpPr>
          <p:nvPr>
            <p:ph type="title"/>
          </p:nvPr>
        </p:nvSpPr>
        <p:spPr/>
        <p:txBody>
          <a:bodyPr/>
          <a:lstStyle/>
          <a:p>
            <a:r>
              <a:rPr lang="en-US">
                <a:solidFill>
                  <a:srgbClr val="424548"/>
                </a:solidFill>
              </a:rPr>
              <a:t>Rules of engagement (ROE)</a:t>
            </a:r>
          </a:p>
        </p:txBody>
      </p:sp>
      <p:sp>
        <p:nvSpPr>
          <p:cNvPr id="8" name="TextBox 7"/>
          <p:cNvSpPr txBox="1"/>
          <p:nvPr/>
        </p:nvSpPr>
        <p:spPr>
          <a:xfrm>
            <a:off x="-2920999" y="-126995"/>
            <a:ext cx="369334" cy="2554546"/>
          </a:xfrm>
          <a:prstGeom prst="rect">
            <a:avLst/>
          </a:prstGeom>
          <a:noFill/>
        </p:spPr>
        <p:txBody>
          <a:bodyPr wrap="none" lIns="182881" tIns="91441" rIns="182881" bIns="91441" rtlCol="0">
            <a:spAutoFit/>
          </a:bodyPr>
          <a:lstStyle/>
          <a:p>
            <a:endParaRPr lang="en-US" sz="15400">
              <a:solidFill>
                <a:srgbClr val="0A85D9"/>
              </a:solidFill>
              <a:latin typeface="Brandon Grotesque Light"/>
              <a:cs typeface="Brandon Grotesque Light"/>
            </a:endParaRPr>
          </a:p>
        </p:txBody>
      </p:sp>
      <p:sp>
        <p:nvSpPr>
          <p:cNvPr id="13" name="Rectangle 12"/>
          <p:cNvSpPr/>
          <p:nvPr/>
        </p:nvSpPr>
        <p:spPr>
          <a:xfrm flipV="1">
            <a:off x="1701804" y="2597155"/>
            <a:ext cx="2114550" cy="152398"/>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16" name="Rectangle 15"/>
          <p:cNvSpPr/>
          <p:nvPr/>
        </p:nvSpPr>
        <p:spPr>
          <a:xfrm flipV="1">
            <a:off x="3816355" y="2597155"/>
            <a:ext cx="2114550" cy="152398"/>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lvl="0" algn="ctr"/>
            <a:r>
              <a:rPr lang="en-US">
                <a:solidFill>
                  <a:srgbClr val="53575B"/>
                </a:solidFill>
              </a:rPr>
              <a:t> </a:t>
            </a:r>
          </a:p>
        </p:txBody>
      </p:sp>
      <p:sp>
        <p:nvSpPr>
          <p:cNvPr id="17" name="Rectangle 16"/>
          <p:cNvSpPr/>
          <p:nvPr/>
        </p:nvSpPr>
        <p:spPr>
          <a:xfrm flipV="1">
            <a:off x="5905505" y="2597155"/>
            <a:ext cx="2114550" cy="152398"/>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18" name="Rectangle 17"/>
          <p:cNvSpPr/>
          <p:nvPr/>
        </p:nvSpPr>
        <p:spPr>
          <a:xfrm flipV="1">
            <a:off x="8001004" y="2597155"/>
            <a:ext cx="2114550" cy="152398"/>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19" name="Rectangle 18"/>
          <p:cNvSpPr/>
          <p:nvPr/>
        </p:nvSpPr>
        <p:spPr>
          <a:xfrm flipV="1">
            <a:off x="10083803" y="2597155"/>
            <a:ext cx="2114550" cy="152398"/>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0" name="Rectangle 19"/>
          <p:cNvSpPr/>
          <p:nvPr/>
        </p:nvSpPr>
        <p:spPr>
          <a:xfrm flipV="1">
            <a:off x="12198355" y="2597155"/>
            <a:ext cx="2114550" cy="152398"/>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1" name="Rectangle 20"/>
          <p:cNvSpPr/>
          <p:nvPr/>
        </p:nvSpPr>
        <p:spPr>
          <a:xfrm flipV="1">
            <a:off x="14293851" y="2597155"/>
            <a:ext cx="2114550" cy="152398"/>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2" name="Rectangle 21"/>
          <p:cNvSpPr/>
          <p:nvPr/>
        </p:nvSpPr>
        <p:spPr>
          <a:xfrm flipV="1">
            <a:off x="16370306" y="2597155"/>
            <a:ext cx="2114550" cy="152398"/>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3" name="Rectangle 22"/>
          <p:cNvSpPr/>
          <p:nvPr/>
        </p:nvSpPr>
        <p:spPr>
          <a:xfrm flipV="1">
            <a:off x="18484851" y="2597155"/>
            <a:ext cx="2114550" cy="152398"/>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5" name="Rectangle 24"/>
          <p:cNvSpPr/>
          <p:nvPr/>
        </p:nvSpPr>
        <p:spPr>
          <a:xfrm flipV="1">
            <a:off x="20593052" y="2597155"/>
            <a:ext cx="2114550" cy="152398"/>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881" tIns="91441" rIns="182881" bIns="91441" rtlCol="0" anchor="ctr"/>
          <a:lstStyle/>
          <a:p>
            <a:pPr algn="ctr"/>
            <a:r>
              <a:rPr lang="en-US">
                <a:solidFill>
                  <a:srgbClr val="53575B"/>
                </a:solidFill>
              </a:rPr>
              <a:t> </a:t>
            </a:r>
          </a:p>
        </p:txBody>
      </p:sp>
      <p:sp>
        <p:nvSpPr>
          <p:cNvPr id="28" name="Text Placeholder 1"/>
          <p:cNvSpPr>
            <a:spLocks noGrp="1"/>
          </p:cNvSpPr>
          <p:nvPr>
            <p:ph type="body" sz="quarter" idx="13"/>
          </p:nvPr>
        </p:nvSpPr>
        <p:spPr>
          <a:xfrm>
            <a:off x="19261984" y="127790"/>
            <a:ext cx="5122016" cy="2469365"/>
          </a:xfrm>
        </p:spPr>
        <p:txBody>
          <a:bodyPr>
            <a:normAutofit/>
          </a:bodyPr>
          <a:lstStyle/>
          <a:p>
            <a:pPr marL="0" indent="0">
              <a:buNone/>
            </a:pPr>
            <a:endParaRPr lang="en-GB" sz="1600"/>
          </a:p>
          <a:p>
            <a:pPr marL="0" indent="0">
              <a:buNone/>
            </a:pPr>
            <a:endParaRPr lang="en-GB" sz="1600"/>
          </a:p>
          <a:p>
            <a:pPr marL="0" indent="0">
              <a:buNone/>
            </a:pPr>
            <a:endParaRPr lang="en-GB" sz="1600"/>
          </a:p>
          <a:p>
            <a:pPr marL="0" indent="0">
              <a:buNone/>
            </a:pPr>
            <a:endParaRPr lang="en-GB" sz="6000">
              <a:solidFill>
                <a:srgbClr val="55585B"/>
              </a:solidFill>
            </a:endParaRPr>
          </a:p>
          <a:p>
            <a:endParaRPr lang="en-GB" sz="1600">
              <a:solidFill>
                <a:srgbClr val="55585B"/>
              </a:solidFill>
            </a:endParaRPr>
          </a:p>
          <a:p>
            <a:endParaRPr lang="en-US" sz="1600">
              <a:solidFill>
                <a:srgbClr val="55585B"/>
              </a:solidFill>
            </a:endParaRPr>
          </a:p>
        </p:txBody>
      </p:sp>
      <p:sp>
        <p:nvSpPr>
          <p:cNvPr id="29" name="Straight Connector 6"/>
          <p:cNvSpPr/>
          <p:nvPr/>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26" name="Title 4">
            <a:extLst>
              <a:ext uri="{FF2B5EF4-FFF2-40B4-BE49-F238E27FC236}">
                <a16:creationId xmlns:a16="http://schemas.microsoft.com/office/drawing/2014/main" id="{BE7D83CD-2F5C-4645-91F9-896F1105E7DF}"/>
              </a:ext>
            </a:extLst>
          </p:cNvPr>
          <p:cNvSpPr txBox="1">
            <a:spLocks/>
          </p:cNvSpPr>
          <p:nvPr/>
        </p:nvSpPr>
        <p:spPr>
          <a:xfrm>
            <a:off x="632570" y="2928516"/>
            <a:ext cx="17852286" cy="10050159"/>
          </a:xfrm>
          <a:prstGeom prst="rect">
            <a:avLst/>
          </a:prstGeom>
          <a:ln w="12700">
            <a:noFill/>
            <a:miter lim="400000"/>
          </a:ln>
          <a:extLst>
            <a:ext uri="{C572A759-6A51-4108-AA02-DFA0A04FC94B}">
              <ma14:wrappingTextBoxFlag xmlns:ma14="http://schemas.microsoft.com/office/mac/drawingml/2011/main" xmlns="" val="1"/>
            </a:ext>
          </a:extLst>
        </p:spPr>
        <p:txBody>
          <a:bodyPr lIns="0" tIns="0" rIns="0" bIns="0" anchor="ctr">
            <a:normAutofit fontScale="77500" lnSpcReduction="20000"/>
          </a:bodyPr>
          <a:lstStyle>
            <a:lvl1pPr marL="0" marR="0" indent="0" algn="l" defTabSz="1828891" rtl="0" eaLnBrk="1" latinLnBrk="0" hangingPunct="1">
              <a:lnSpc>
                <a:spcPct val="90000"/>
              </a:lnSpc>
              <a:spcBef>
                <a:spcPct val="0"/>
              </a:spcBef>
              <a:spcAft>
                <a:spcPts val="0"/>
              </a:spcAft>
              <a:buClrTx/>
              <a:buSzTx/>
              <a:buFontTx/>
              <a:buNone/>
              <a:tabLst/>
              <a:defRPr lang="en-US" sz="4800" b="0" i="0" u="none" strike="noStrike" kern="1200" cap="all" spc="0" baseline="0" dirty="0">
                <a:ln>
                  <a:noFill/>
                </a:ln>
                <a:solidFill>
                  <a:srgbClr val="55585B"/>
                </a:solidFill>
                <a:uFillTx/>
                <a:latin typeface="Brandon Grotesque Bold"/>
                <a:ea typeface="+mn-ea"/>
                <a:cs typeface="Brandon Grotesque Bold"/>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algn="ctr"/>
            <a:r>
              <a:rPr lang="en-US" sz="3800" cap="none">
                <a:solidFill>
                  <a:srgbClr val="424548"/>
                </a:solidFill>
                <a:effectLst>
                  <a:outerShdw blurRad="38100" dist="38100" dir="2700000" algn="tl">
                    <a:srgbClr val="000000">
                      <a:alpha val="43137"/>
                    </a:srgbClr>
                  </a:outerShdw>
                </a:effectLst>
              </a:rPr>
              <a:t>Classroom rules provide the structure and guidelines needed to create a productive learning environment.</a:t>
            </a:r>
          </a:p>
          <a:p>
            <a:pPr algn="ctr"/>
            <a:endParaRPr lang="en-US" sz="3800" cap="none">
              <a:solidFill>
                <a:srgbClr val="424548"/>
              </a:solidFill>
              <a:effectLst>
                <a:outerShdw blurRad="38100" dist="38100" dir="2700000" algn="tl">
                  <a:srgbClr val="000000">
                    <a:alpha val="43137"/>
                  </a:srgbClr>
                </a:outerShdw>
              </a:effectLst>
            </a:endParaRPr>
          </a:p>
          <a:p>
            <a:endParaRPr lang="en-US" sz="4000" cap="none">
              <a:solidFill>
                <a:srgbClr val="FF0000"/>
              </a:solidFill>
              <a:effectLst>
                <a:outerShdw blurRad="38100" dist="38100" dir="2700000" algn="tl">
                  <a:srgbClr val="000000">
                    <a:alpha val="43137"/>
                  </a:srgbClr>
                </a:outerShdw>
              </a:effectLst>
            </a:endParaRPr>
          </a:p>
          <a:p>
            <a:pPr marL="457200" indent="-457200">
              <a:buFont typeface="Arial" panose="020B0604020202020204" pitchFamily="34" charset="0"/>
              <a:buChar char="•"/>
            </a:pPr>
            <a:r>
              <a:rPr lang="en-US" sz="3400" cap="none">
                <a:solidFill>
                  <a:srgbClr val="FF0000"/>
                </a:solidFill>
              </a:rPr>
              <a:t>Arrive on Time</a:t>
            </a:r>
            <a:r>
              <a:rPr lang="en-US" sz="3400" cap="none">
                <a:solidFill>
                  <a:srgbClr val="424548"/>
                </a:solidFill>
              </a:rPr>
              <a:t>: To keep the classroom running smoothly, arrive on time, switch on you PC and be ready to start class.</a:t>
            </a:r>
          </a:p>
          <a:p>
            <a:pPr marL="457200" indent="-457200">
              <a:buFont typeface="Arial" panose="020B0604020202020204" pitchFamily="34" charset="0"/>
              <a:buChar char="•"/>
            </a:pPr>
            <a:r>
              <a:rPr lang="en-US" sz="3400" cap="none">
                <a:solidFill>
                  <a:srgbClr val="FF0000"/>
                </a:solidFill>
              </a:rPr>
              <a:t>Turn Off Cell Phones and Electronic Devices: </a:t>
            </a:r>
            <a:r>
              <a:rPr lang="en-US" sz="3400" cap="none">
                <a:solidFill>
                  <a:srgbClr val="424548"/>
                </a:solidFill>
              </a:rPr>
              <a:t>When class is in session, cell phones and other electronic devices (mp3 players, tablets) must be turned off.</a:t>
            </a:r>
          </a:p>
          <a:p>
            <a:pPr marL="457200" indent="-457200">
              <a:buFont typeface="Arial" panose="020B0604020202020204" pitchFamily="34" charset="0"/>
              <a:buChar char="•"/>
            </a:pPr>
            <a:r>
              <a:rPr lang="en-US" sz="3400" b="1" cap="none">
                <a:solidFill>
                  <a:srgbClr val="FF0000"/>
                </a:solidFill>
              </a:rPr>
              <a:t>Or Use Technology for Learning</a:t>
            </a:r>
            <a:r>
              <a:rPr lang="en-US" sz="3400" cap="none">
                <a:solidFill>
                  <a:srgbClr val="424548"/>
                </a:solidFill>
              </a:rPr>
              <a:t>: If the class is using a form of technology such as computers or tablets for a lesson, use the technology for its intended purpose—learning. Don't browse the web or use social media</a:t>
            </a:r>
          </a:p>
          <a:p>
            <a:pPr marL="457200" indent="-457200">
              <a:buFont typeface="Arial" panose="020B0604020202020204" pitchFamily="34" charset="0"/>
              <a:buChar char="•"/>
            </a:pPr>
            <a:r>
              <a:rPr lang="en-US" sz="3400" cap="none">
                <a:solidFill>
                  <a:srgbClr val="FF0000"/>
                </a:solidFill>
              </a:rPr>
              <a:t>No Food or Drinks:</a:t>
            </a:r>
            <a:r>
              <a:rPr lang="en-US" sz="3400" cap="none">
                <a:solidFill>
                  <a:srgbClr val="424548"/>
                </a:solidFill>
              </a:rPr>
              <a:t> Eating and drinking should be reserved for lunchtime. (Water bottles must be kept closed)</a:t>
            </a:r>
          </a:p>
          <a:p>
            <a:pPr marL="457200" indent="-457200">
              <a:buFont typeface="Arial" panose="020B0604020202020204" pitchFamily="34" charset="0"/>
              <a:buChar char="•"/>
            </a:pPr>
            <a:r>
              <a:rPr lang="en-US" sz="3400" cap="none">
                <a:solidFill>
                  <a:srgbClr val="FF0000"/>
                </a:solidFill>
              </a:rPr>
              <a:t>Attend to Personal Needs Before Class: </a:t>
            </a:r>
            <a:r>
              <a:rPr lang="en-US" sz="3400" cap="none">
                <a:solidFill>
                  <a:srgbClr val="424548"/>
                </a:solidFill>
              </a:rPr>
              <a:t>Use the restroom or stop at your locker before class to avoid causing disruption for your fellow students</a:t>
            </a:r>
          </a:p>
          <a:p>
            <a:pPr marL="457200" indent="-457200">
              <a:buFont typeface="Arial" panose="020B0604020202020204" pitchFamily="34" charset="0"/>
              <a:buChar char="•"/>
            </a:pPr>
            <a:r>
              <a:rPr lang="en-US" sz="3400" b="1" cap="none">
                <a:solidFill>
                  <a:srgbClr val="FF0000"/>
                </a:solidFill>
              </a:rPr>
              <a:t>Bring Required Materials Every Day</a:t>
            </a:r>
            <a:r>
              <a:rPr lang="en-US" sz="3400" cap="none">
                <a:solidFill>
                  <a:srgbClr val="424548"/>
                </a:solidFill>
              </a:rPr>
              <a:t>: Unless you have been instructed otherwise, come to class prepared with all of the required materials you were advised to bring at the beginning of the school year. Do not interrupt the teacher or other students to ask to borrow items you forgot to bring to class.</a:t>
            </a:r>
          </a:p>
          <a:p>
            <a:pPr marL="457200" indent="-457200">
              <a:buFont typeface="Arial" panose="020B0604020202020204" pitchFamily="34" charset="0"/>
              <a:buChar char="•"/>
            </a:pPr>
            <a:r>
              <a:rPr lang="en-US" sz="3400" cap="none">
                <a:solidFill>
                  <a:srgbClr val="FF0000"/>
                </a:solidFill>
              </a:rPr>
              <a:t>Use Polite Speech and Body Language</a:t>
            </a:r>
            <a:r>
              <a:rPr lang="en-US" sz="3400" cap="none">
                <a:solidFill>
                  <a:srgbClr val="424548"/>
                </a:solidFill>
              </a:rPr>
              <a:t>: Always behave in a way that is respectful to your teacher and fellow students. Unkind teasing and impolite behavior are unacceptable at all times and may lead to disciplinary actions. Be respectful of other students when they are speaking. Any form of bullying will not be tolerated.</a:t>
            </a:r>
          </a:p>
          <a:p>
            <a:pPr marL="457200" indent="-457200">
              <a:buFont typeface="Arial" panose="020B0604020202020204" pitchFamily="34" charset="0"/>
              <a:buChar char="•"/>
            </a:pPr>
            <a:r>
              <a:rPr lang="en-US" sz="3400" cap="none">
                <a:solidFill>
                  <a:srgbClr val="FF0000"/>
                </a:solidFill>
              </a:rPr>
              <a:t>Speak When Permitted</a:t>
            </a:r>
            <a:r>
              <a:rPr lang="en-US" sz="3400" cap="none">
                <a:solidFill>
                  <a:srgbClr val="424548"/>
                </a:solidFill>
              </a:rPr>
              <a:t>: Most of the time, you must raise your hand in class and wait to be called on before speaking. There may be times during group work when quiet talking is permitted. Be aware of when talking is and isn't allowed. It is important that students remain quiet during exams until all students have finished.</a:t>
            </a:r>
          </a:p>
          <a:p>
            <a:pPr marL="457200" indent="-457200">
              <a:buFont typeface="Arial" panose="020B0604020202020204" pitchFamily="34" charset="0"/>
              <a:buChar char="•"/>
            </a:pPr>
            <a:r>
              <a:rPr lang="en-US" sz="3400" cap="none">
                <a:solidFill>
                  <a:srgbClr val="FF0000"/>
                </a:solidFill>
              </a:rPr>
              <a:t>No Cheating</a:t>
            </a:r>
            <a:r>
              <a:rPr lang="en-US" sz="3400" cap="none">
                <a:solidFill>
                  <a:srgbClr val="424548"/>
                </a:solidFill>
              </a:rPr>
              <a:t>: Students caught cheating will receive a zero and a phone call home. Both the student who shares his work and the person who copies it will suffer the same consequences. Be mindful of accidental cheating by covering your paper during exams and preparation of other graded assignments.</a:t>
            </a:r>
          </a:p>
          <a:p>
            <a:pPr marL="457200" indent="-457200">
              <a:buFont typeface="Arial" panose="020B0604020202020204" pitchFamily="34" charset="0"/>
              <a:buChar char="•"/>
            </a:pPr>
            <a:r>
              <a:rPr lang="en-US" sz="3400" cap="none">
                <a:solidFill>
                  <a:srgbClr val="FF0000"/>
                </a:solidFill>
              </a:rPr>
              <a:t>Listen and Follow Directions</a:t>
            </a:r>
            <a:r>
              <a:rPr lang="en-US" sz="3400" cap="none">
                <a:solidFill>
                  <a:srgbClr val="424548"/>
                </a:solidFill>
              </a:rPr>
              <a:t>: It is important for you to pay attention in class and follow the teacher's directions. You will be a more successful student if you listen in class and follow instructions.</a:t>
            </a:r>
          </a:p>
          <a:p>
            <a:pPr marL="457200" indent="-457200">
              <a:buFont typeface="Arial" panose="020B0604020202020204" pitchFamily="34" charset="0"/>
              <a:buChar char="•"/>
            </a:pPr>
            <a:r>
              <a:rPr lang="en-US" sz="3400" cap="none">
                <a:solidFill>
                  <a:srgbClr val="FF0000"/>
                </a:solidFill>
              </a:rPr>
              <a:t>Never Pack up Before It's Time to Leave</a:t>
            </a:r>
            <a:r>
              <a:rPr lang="en-US" sz="3400" cap="none">
                <a:solidFill>
                  <a:srgbClr val="424548"/>
                </a:solidFill>
              </a:rPr>
              <a:t>: It may be tempting to pack up early when it's getting close to the end of class. Nevertheless, you should wait until the teacher has dismissed you before preparing to leave.</a:t>
            </a:r>
          </a:p>
          <a:p>
            <a:pPr marL="457200" indent="-457200">
              <a:buFont typeface="Arial" panose="020B0604020202020204" pitchFamily="34" charset="0"/>
              <a:buChar char="•"/>
            </a:pPr>
            <a:r>
              <a:rPr lang="en-US" sz="3400" cap="none">
                <a:solidFill>
                  <a:srgbClr val="FF0000"/>
                </a:solidFill>
              </a:rPr>
              <a:t>Turn in Work on Time: </a:t>
            </a:r>
            <a:r>
              <a:rPr lang="en-US" sz="3400" cap="none">
                <a:solidFill>
                  <a:srgbClr val="424548"/>
                </a:solidFill>
              </a:rPr>
              <a:t>Unless you have been given an extension, always turn in your work on time. Late assignments will receive a lower score.</a:t>
            </a:r>
          </a:p>
          <a:p>
            <a:pPr marL="457200" indent="-457200">
              <a:buFont typeface="Arial" panose="020B0604020202020204" pitchFamily="34" charset="0"/>
              <a:buChar char="•"/>
            </a:pPr>
            <a:r>
              <a:rPr lang="en-US" sz="3400" cap="none">
                <a:solidFill>
                  <a:srgbClr val="FF0000"/>
                </a:solidFill>
              </a:rPr>
              <a:t>Make up Missed Work: </a:t>
            </a:r>
            <a:r>
              <a:rPr lang="en-US" sz="3400" cap="none">
                <a:solidFill>
                  <a:srgbClr val="424548"/>
                </a:solidFill>
              </a:rPr>
              <a:t>If you have missed a lesson or an assignment, make arrangements with your teacher to complete the work.</a:t>
            </a:r>
          </a:p>
          <a:p>
            <a:pPr marL="457200" indent="-457200">
              <a:buFont typeface="Arial" panose="020B0604020202020204" pitchFamily="34" charset="0"/>
              <a:buChar char="•"/>
            </a:pPr>
            <a:r>
              <a:rPr lang="en-US" sz="3400" b="1" cap="none">
                <a:solidFill>
                  <a:srgbClr val="FF0000"/>
                </a:solidFill>
              </a:rPr>
              <a:t>If You Have a Question</a:t>
            </a:r>
            <a:r>
              <a:rPr lang="en-US" sz="3400" cap="none">
                <a:solidFill>
                  <a:srgbClr val="424548"/>
                </a:solidFill>
              </a:rPr>
              <a:t>, Ask for Help: If something is confusing—such as assignment instructions or something in your reading materials—ask your teacher or another student for help.</a:t>
            </a:r>
            <a:endParaRPr lang="en-ZA" sz="3800" cap="none">
              <a:solidFill>
                <a:srgbClr val="424548"/>
              </a:solidFill>
              <a:effectLst>
                <a:outerShdw blurRad="38100" dist="38100" dir="2700000" algn="tl">
                  <a:srgbClr val="000000">
                    <a:alpha val="43137"/>
                  </a:srgbClr>
                </a:outerShdw>
              </a:effectLst>
            </a:endParaRPr>
          </a:p>
        </p:txBody>
      </p:sp>
      <p:pic>
        <p:nvPicPr>
          <p:cNvPr id="1026" name="Picture 2" descr="See the source image">
            <a:extLst>
              <a:ext uri="{FF2B5EF4-FFF2-40B4-BE49-F238E27FC236}">
                <a16:creationId xmlns:a16="http://schemas.microsoft.com/office/drawing/2014/main" id="{09817B56-BE06-49BD-9FD0-3239554E8C46}"/>
              </a:ext>
            </a:extLst>
          </p:cNvPr>
          <p:cNvPicPr>
            <a:picLocks noChangeAspect="1" noChangeArrowheads="1"/>
          </p:cNvPicPr>
          <p:nvPr/>
        </p:nvPicPr>
        <p:blipFill>
          <a:blip r:embed="rId3">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rot="20168198">
            <a:off x="20578499" y="2841329"/>
            <a:ext cx="2702733" cy="2890898"/>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a:extLst>
              <a:ext uri="{FF2B5EF4-FFF2-40B4-BE49-F238E27FC236}">
                <a16:creationId xmlns:a16="http://schemas.microsoft.com/office/drawing/2014/main" id="{A2154051-BB5D-36E0-887B-B297EF4E3D92}"/>
              </a:ext>
            </a:extLst>
          </p:cNvPr>
          <p:cNvSpPr>
            <a:spLocks noGrp="1"/>
          </p:cNvSpPr>
          <p:nvPr>
            <p:ph type="pic" idx="14"/>
          </p:nvPr>
        </p:nvSpPr>
        <p:spPr/>
        <p:txBody>
          <a:bodyPr/>
          <a:lstStyle/>
          <a:p>
            <a:endParaRPr lang="en-ZA"/>
          </a:p>
        </p:txBody>
      </p:sp>
    </p:spTree>
    <p:extLst>
      <p:ext uri="{BB962C8B-B14F-4D97-AF65-F5344CB8AC3E}">
        <p14:creationId xmlns:p14="http://schemas.microsoft.com/office/powerpoint/2010/main" val="969305265"/>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ustom 9">
      <a:majorFont>
        <a:latin typeface="Brandon Grotesque Medium"/>
        <a:ea typeface="Helvetica Neue Medium"/>
        <a:cs typeface="Helvetica Neue Medium"/>
      </a:majorFont>
      <a:minorFont>
        <a:latin typeface="Brandon Grotesq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no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dirty="0" smtClean="0">
            <a:ln>
              <a:noFill/>
            </a:ln>
            <a:solidFill>
              <a:srgbClr val="FFFFFF"/>
            </a:solidFill>
            <a:effectLst/>
            <a:uFillTx/>
            <a:latin typeface="+mn-lt"/>
            <a:ea typeface="+mn-ea"/>
            <a:cs typeface="+mn-cs"/>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0.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1.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2.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3.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4.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5.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6.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4.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5.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6.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7.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8.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9.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278422d3-3646-4865-8717-6c44b94ebf2e">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84BF50B698364E8A61C643870F5B84" ma:contentTypeVersion="12" ma:contentTypeDescription="Create a new document." ma:contentTypeScope="" ma:versionID="570c6d52167d08bb3ea7b288a7e02856">
  <xsd:schema xmlns:xsd="http://www.w3.org/2001/XMLSchema" xmlns:xs="http://www.w3.org/2001/XMLSchema" xmlns:p="http://schemas.microsoft.com/office/2006/metadata/properties" xmlns:ns2="b00d9c13-3fa8-4c46-bb81-32a948587a0b" xmlns:ns3="278422d3-3646-4865-8717-6c44b94ebf2e" targetNamespace="http://schemas.microsoft.com/office/2006/metadata/properties" ma:root="true" ma:fieldsID="7ad8043fe2e7f50d54728fa8024b162b" ns2:_="" ns3:_="">
    <xsd:import namespace="b00d9c13-3fa8-4c46-bb81-32a948587a0b"/>
    <xsd:import namespace="278422d3-3646-4865-8717-6c44b94ebf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0d9c13-3fa8-4c46-bb81-32a948587a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78422d3-3646-4865-8717-6c44b94ebf2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2CFFC2-78A8-4251-86A2-20B3A3C08CC1}">
  <ds:schemaRefs>
    <ds:schemaRef ds:uri="http://schemas.microsoft.com/sharepoint/v3/contenttype/forms"/>
  </ds:schemaRefs>
</ds:datastoreItem>
</file>

<file path=customXml/itemProps2.xml><?xml version="1.0" encoding="utf-8"?>
<ds:datastoreItem xmlns:ds="http://schemas.openxmlformats.org/officeDocument/2006/customXml" ds:itemID="{7DA9D798-552E-412B-81A4-147A54248997}">
  <ds:schemaRefs>
    <ds:schemaRef ds:uri="http://purl.org/dc/elements/1.1/"/>
    <ds:schemaRef ds:uri="http://schemas.openxmlformats.org/package/2006/metadata/core-properties"/>
    <ds:schemaRef ds:uri="b00d9c13-3fa8-4c46-bb81-32a948587a0b"/>
    <ds:schemaRef ds:uri="http://www.w3.org/XML/1998/namespace"/>
    <ds:schemaRef ds:uri="http://purl.org/dc/dcmitype/"/>
    <ds:schemaRef ds:uri="http://schemas.microsoft.com/office/2006/documentManagement/types"/>
    <ds:schemaRef ds:uri="http://purl.org/dc/terms/"/>
    <ds:schemaRef ds:uri="http://schemas.microsoft.com/office/infopath/2007/PartnerControls"/>
    <ds:schemaRef ds:uri="278422d3-3646-4865-8717-6c44b94ebf2e"/>
    <ds:schemaRef ds:uri="http://schemas.microsoft.com/office/2006/metadata/properties"/>
  </ds:schemaRefs>
</ds:datastoreItem>
</file>

<file path=customXml/itemProps3.xml><?xml version="1.0" encoding="utf-8"?>
<ds:datastoreItem xmlns:ds="http://schemas.openxmlformats.org/officeDocument/2006/customXml" ds:itemID="{5EB146ED-9640-4E6D-A757-4DA40DB34FA8}">
  <ds:schemaRefs>
    <ds:schemaRef ds:uri="278422d3-3646-4865-8717-6c44b94ebf2e"/>
    <ds:schemaRef ds:uri="b00d9c13-3fa8-4c46-bb81-32a948587a0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34480</TotalTime>
  <Words>4174</Words>
  <Application>Microsoft Office PowerPoint</Application>
  <PresentationFormat>Custom</PresentationFormat>
  <Paragraphs>917</Paragraphs>
  <Slides>55</Slides>
  <Notes>44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55</vt:i4>
      </vt:variant>
    </vt:vector>
  </HeadingPairs>
  <TitlesOfParts>
    <vt:vector size="71" baseType="lpstr">
      <vt:lpstr>Brandon Grotesque Medium</vt:lpstr>
      <vt:lpstr>Brandon Grotesque Bold</vt:lpstr>
      <vt:lpstr>Wingdings</vt:lpstr>
      <vt:lpstr>adobe-clean</vt:lpstr>
      <vt:lpstr>SimSun</vt:lpstr>
      <vt:lpstr>Calibri</vt:lpstr>
      <vt:lpstr>system-ui</vt:lpstr>
      <vt:lpstr>Helvetica Neue</vt:lpstr>
      <vt:lpstr>Brandon Grotesque Regular</vt:lpstr>
      <vt:lpstr>Helvetica Neue Medium</vt:lpstr>
      <vt:lpstr>Cascadia Mono</vt:lpstr>
      <vt:lpstr>Lato Extended</vt:lpstr>
      <vt:lpstr>Arial</vt:lpstr>
      <vt:lpstr>Raleway</vt:lpstr>
      <vt:lpstr>Brandon Grotesque Light</vt:lpstr>
      <vt:lpstr>White</vt:lpstr>
      <vt:lpstr>PowerPoint Presentation</vt:lpstr>
      <vt:lpstr>Object-oriented programming (oop152)</vt:lpstr>
      <vt:lpstr>Access: Books / Eclipse ide / MS office…etc.</vt:lpstr>
      <vt:lpstr>Module Roadmap</vt:lpstr>
      <vt:lpstr>Formal SEMESTER/YEAR MARK SYM assessments</vt:lpstr>
      <vt:lpstr>Summary SYM</vt:lpstr>
      <vt:lpstr>SEMESTER ASSESSMENT GUIDELINES – AN OVERVIEW</vt:lpstr>
      <vt:lpstr>SEMESTER ASSESSMENT GUIDELINES – AN OVERVIEW</vt:lpstr>
      <vt:lpstr>Rules of engagement (ROE)</vt:lpstr>
      <vt:lpstr>Semester outlook</vt:lpstr>
      <vt:lpstr>OOP152_AssESSMENT</vt:lpstr>
      <vt:lpstr>PRESCRIBED Textbook</vt:lpstr>
      <vt:lpstr>TOPIC 1  Introduction to java   </vt:lpstr>
      <vt:lpstr>Introduction to Java</vt:lpstr>
      <vt:lpstr>Introduction to java</vt:lpstr>
      <vt:lpstr>The way of the program  </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Exercises  </vt:lpstr>
      <vt:lpstr>Introduction to java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Samara Totaram - EXCO Embury - EHO</dc:creator>
  <cp:lastModifiedBy>Lutho Ntlabathi (STADIO - Centurion)</cp:lastModifiedBy>
  <cp:revision>17</cp:revision>
  <cp:lastPrinted>2019-08-20T11:14:22Z</cp:lastPrinted>
  <dcterms:modified xsi:type="dcterms:W3CDTF">2025-07-08T10:04:59Z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0x010100A084BF50B698364E8A61C643870F5B84</vt:lpwstr>
  </property>
</Properties>
</file>