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52.xml" ContentType="application/vnd.openxmlformats-officedocument.presentationml.notesSlide+xml"/>
  <Override PartName="/ppt/theme/themeOverride50.xml" ContentType="application/vnd.openxmlformats-officedocument.themeOverride+xml"/>
  <Override PartName="/ppt/notesSlides/notesSlide53.xml" ContentType="application/vnd.openxmlformats-officedocument.presentationml.notesSlide+xml"/>
  <Override PartName="/ppt/theme/themeOverride51.xml" ContentType="application/vnd.openxmlformats-officedocument.themeOverride+xml"/>
  <Override PartName="/ppt/notesSlides/notesSlide54.xml" ContentType="application/vnd.openxmlformats-officedocument.presentationml.notesSlide+xml"/>
  <Override PartName="/ppt/theme/themeOverride52.xml" ContentType="application/vnd.openxmlformats-officedocument.themeOverride+xml"/>
  <Override PartName="/ppt/notesSlides/notesSlide55.xml" ContentType="application/vnd.openxmlformats-officedocument.presentationml.notesSlide+xml"/>
  <Override PartName="/ppt/theme/themeOverride53.xml" ContentType="application/vnd.openxmlformats-officedocument.themeOverride+xml"/>
  <Override PartName="/ppt/notesSlides/notesSlide56.xml" ContentType="application/vnd.openxmlformats-officedocument.presentationml.notesSlide+xml"/>
  <Override PartName="/ppt/theme/themeOverride54.xml" ContentType="application/vnd.openxmlformats-officedocument.themeOverride+xml"/>
  <Override PartName="/ppt/notesSlides/notesSlide57.xml" ContentType="application/vnd.openxmlformats-officedocument.presentationml.notesSlide+xml"/>
  <Override PartName="/ppt/theme/themeOverride55.xml" ContentType="application/vnd.openxmlformats-officedocument.themeOverride+xml"/>
  <Override PartName="/ppt/notesSlides/notesSlide58.xml" ContentType="application/vnd.openxmlformats-officedocument.presentationml.notesSlide+xml"/>
  <Override PartName="/ppt/theme/themeOverride56.xml" ContentType="application/vnd.openxmlformats-officedocument.themeOverride+xml"/>
  <Override PartName="/ppt/notesSlides/notesSlide5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78"/>
  </p:notesMasterIdLst>
  <p:handoutMasterIdLst>
    <p:handoutMasterId r:id="rId79"/>
  </p:handoutMasterIdLst>
  <p:sldIdLst>
    <p:sldId id="820" r:id="rId5"/>
    <p:sldId id="843" r:id="rId6"/>
    <p:sldId id="864" r:id="rId7"/>
    <p:sldId id="1210" r:id="rId8"/>
    <p:sldId id="979" r:id="rId9"/>
    <p:sldId id="887" r:id="rId10"/>
    <p:sldId id="1243" r:id="rId11"/>
    <p:sldId id="1414" r:id="rId12"/>
    <p:sldId id="1233" r:id="rId13"/>
    <p:sldId id="1424" r:id="rId14"/>
    <p:sldId id="1425" r:id="rId15"/>
    <p:sldId id="1426" r:id="rId16"/>
    <p:sldId id="1427" r:id="rId17"/>
    <p:sldId id="1428" r:id="rId18"/>
    <p:sldId id="1429" r:id="rId19"/>
    <p:sldId id="1430" r:id="rId20"/>
    <p:sldId id="1431" r:id="rId21"/>
    <p:sldId id="1432" r:id="rId22"/>
    <p:sldId id="1433" r:id="rId23"/>
    <p:sldId id="1415" r:id="rId24"/>
    <p:sldId id="1365" r:id="rId25"/>
    <p:sldId id="1434" r:id="rId26"/>
    <p:sldId id="1435" r:id="rId27"/>
    <p:sldId id="1436" r:id="rId28"/>
    <p:sldId id="1437" r:id="rId29"/>
    <p:sldId id="1438" r:id="rId30"/>
    <p:sldId id="1439" r:id="rId31"/>
    <p:sldId id="1440" r:id="rId32"/>
    <p:sldId id="1441" r:id="rId33"/>
    <p:sldId id="1416" r:id="rId34"/>
    <p:sldId id="1370" r:id="rId35"/>
    <p:sldId id="1442" r:id="rId36"/>
    <p:sldId id="1443" r:id="rId37"/>
    <p:sldId id="1444" r:id="rId38"/>
    <p:sldId id="1445" r:id="rId39"/>
    <p:sldId id="1446" r:id="rId40"/>
    <p:sldId id="1417" r:id="rId41"/>
    <p:sldId id="1375" r:id="rId42"/>
    <p:sldId id="1447" r:id="rId43"/>
    <p:sldId id="1448" r:id="rId44"/>
    <p:sldId id="1449" r:id="rId45"/>
    <p:sldId id="1450" r:id="rId46"/>
    <p:sldId id="1418" r:id="rId47"/>
    <p:sldId id="1374" r:id="rId48"/>
    <p:sldId id="1382" r:id="rId49"/>
    <p:sldId id="1451" r:id="rId50"/>
    <p:sldId id="1452" r:id="rId51"/>
    <p:sldId id="1453" r:id="rId52"/>
    <p:sldId id="1422" r:id="rId53"/>
    <p:sldId id="1401" r:id="rId54"/>
    <p:sldId id="1454" r:id="rId55"/>
    <p:sldId id="1455" r:id="rId56"/>
    <p:sldId id="1456" r:id="rId57"/>
    <p:sldId id="1423" r:id="rId58"/>
    <p:sldId id="1409" r:id="rId59"/>
    <p:sldId id="1457" r:id="rId60"/>
    <p:sldId id="1458" r:id="rId61"/>
    <p:sldId id="1459" r:id="rId62"/>
    <p:sldId id="1460" r:id="rId63"/>
    <p:sldId id="1461" r:id="rId64"/>
    <p:sldId id="1462" r:id="rId65"/>
    <p:sldId id="1464" r:id="rId66"/>
    <p:sldId id="1463" r:id="rId67"/>
    <p:sldId id="1465" r:id="rId68"/>
    <p:sldId id="1410" r:id="rId69"/>
    <p:sldId id="1466" r:id="rId70"/>
    <p:sldId id="1467" r:id="rId71"/>
    <p:sldId id="1468" r:id="rId72"/>
    <p:sldId id="1469" r:id="rId73"/>
    <p:sldId id="1470" r:id="rId74"/>
    <p:sldId id="1284" r:id="rId75"/>
    <p:sldId id="1285" r:id="rId76"/>
    <p:sldId id="845" r:id="rId77"/>
  </p:sldIdLst>
  <p:sldSz cx="24384000" cy="13716000"/>
  <p:notesSz cx="6797675" cy="9926638"/>
  <p:embeddedFontLst>
    <p:embeddedFont>
      <p:font typeface="Brandon Grotesque Bold" panose="020B0803020203060202" charset="0"/>
      <p:regular r:id="rId80"/>
      <p:bold r:id="rId81"/>
      <p:italic r:id="rId82"/>
      <p:boldItalic r:id="rId83"/>
    </p:embeddedFont>
    <p:embeddedFont>
      <p:font typeface="Brandon Grotesque Light" panose="020B0303020203060202" charset="0"/>
      <p:regular r:id="rId84"/>
      <p:italic r:id="rId85"/>
    </p:embeddedFont>
    <p:embeddedFont>
      <p:font typeface="Brandon Grotesque Medium" panose="020B0603020203060202" charset="0"/>
      <p:regular r:id="rId86"/>
      <p:italic r:id="rId87"/>
    </p:embeddedFont>
    <p:embeddedFont>
      <p:font typeface="Brandon Grotesque Regular" panose="020B0503020203060202" charset="0"/>
      <p:regular r:id="rId88"/>
      <p:italic r:id="rId89"/>
    </p:embeddedFont>
    <p:embeddedFont>
      <p:font typeface="Cascadia Mono" panose="020B0609020000020004" pitchFamily="49" charset="0"/>
      <p:regular r:id="rId90"/>
      <p:bold r:id="rId91"/>
      <p:italic r:id="rId92"/>
      <p:boldItalic r:id="rId93"/>
    </p:embeddedFont>
    <p:embeddedFont>
      <p:font typeface="Raleway" pitchFamily="2" charset="0"/>
      <p:regular r:id="rId94"/>
      <p:bold r:id="rId95"/>
      <p:italic r:id="rId96"/>
      <p:boldItalic r:id="rId97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8640" userDrawn="1">
          <p15:clr>
            <a:srgbClr val="A4A3A4"/>
          </p15:clr>
        </p15:guide>
        <p15:guide id="3" pos="1058" userDrawn="1">
          <p15:clr>
            <a:srgbClr val="A4A3A4"/>
          </p15:clr>
        </p15:guide>
        <p15:guide id="4" pos="1430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orient="horz" pos="2279" userDrawn="1">
          <p15:clr>
            <a:srgbClr val="A4A3A4"/>
          </p15:clr>
        </p15:guide>
        <p15:guide id="9" orient="horz" pos="6371">
          <p15:clr>
            <a:srgbClr val="A4A3A4"/>
          </p15:clr>
        </p15:guide>
        <p15:guide id="10" pos="14316">
          <p15:clr>
            <a:srgbClr val="A4A3A4"/>
          </p15:clr>
        </p15:guide>
        <p15:guide id="11" pos="1089">
          <p15:clr>
            <a:srgbClr val="A4A3A4"/>
          </p15:clr>
        </p15:guide>
        <p15:guide id="12" pos="13109">
          <p15:clr>
            <a:srgbClr val="A4A3A4"/>
          </p15:clr>
        </p15:guide>
        <p15:guide id="13" pos="15359">
          <p15:clr>
            <a:srgbClr val="A4A3A4"/>
          </p15:clr>
        </p15:guide>
        <p15:guide id="14" orient="horz" pos="953">
          <p15:clr>
            <a:srgbClr val="A4A3A4"/>
          </p15:clr>
        </p15:guide>
        <p15:guide id="15" orient="horz" pos="8075">
          <p15:clr>
            <a:srgbClr val="A4A3A4"/>
          </p15:clr>
        </p15:guide>
        <p15:guide id="16" orient="horz" pos="1385">
          <p15:clr>
            <a:srgbClr val="A4A3A4"/>
          </p15:clr>
        </p15:guide>
        <p15:guide id="17" orient="horz" pos="5852">
          <p15:clr>
            <a:srgbClr val="A4A3A4"/>
          </p15:clr>
        </p15:guide>
        <p15:guide id="18" pos="12593">
          <p15:clr>
            <a:srgbClr val="A4A3A4"/>
          </p15:clr>
        </p15:guide>
        <p15:guide id="19" pos="1090">
          <p15:clr>
            <a:srgbClr val="A4A3A4"/>
          </p15:clr>
        </p15:guide>
        <p15:guide id="20" pos="14424">
          <p15:clr>
            <a:srgbClr val="A4A3A4"/>
          </p15:clr>
        </p15:guide>
        <p15:guide id="21" pos="14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a Totaram - EXCO Embury - EHO" initials="ST-EE-E" lastIdx="13" clrIdx="0"/>
  <p:cmAuthor id="2" name="Samara Totaram - EXCO Embury - EHO" initials="ST-EE-E [2]" lastIdx="2" clrIdx="1"/>
  <p:cmAuthor id="3" name="Microsoft Office User" initials="" lastIdx="0" clrIdx="2"/>
  <p:cmAuthor id="4" name="Samara Totaram - Stadio Holdings CFO" initials="ST-SHC" lastIdx="4" clrIdx="3"/>
  <p:cmAuthor id="5" name="Kate Ridge - Stadio Holdings" initials="KR-SH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A23"/>
    <a:srgbClr val="D3D3D3"/>
    <a:srgbClr val="55585B"/>
    <a:srgbClr val="1779A0"/>
    <a:srgbClr val="207DA0"/>
    <a:srgbClr val="98C93C"/>
    <a:srgbClr val="FFCF00"/>
    <a:srgbClr val="0083CA"/>
    <a:srgbClr val="AB2940"/>
    <a:srgbClr val="9A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08136-6F09-4C70-A181-E07453F2BF11}" v="28" dt="2024-08-18T08:09:51.43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09" autoAdjust="0"/>
  </p:normalViewPr>
  <p:slideViewPr>
    <p:cSldViewPr snapToGrid="0">
      <p:cViewPr varScale="1">
        <p:scale>
          <a:sx n="36" d="100"/>
          <a:sy n="36" d="100"/>
        </p:scale>
        <p:origin x="1075" y="48"/>
      </p:cViewPr>
      <p:guideLst>
        <p:guide pos="7680"/>
        <p:guide orient="horz" pos="8640"/>
        <p:guide pos="1058"/>
        <p:guide pos="14302"/>
        <p:guide orient="horz"/>
        <p:guide orient="horz" pos="2279"/>
        <p:guide orient="horz" pos="6371"/>
        <p:guide pos="14316"/>
        <p:guide pos="1089"/>
        <p:guide pos="13109"/>
        <p:guide pos="15359"/>
        <p:guide orient="horz" pos="953"/>
        <p:guide orient="horz" pos="8075"/>
        <p:guide orient="horz" pos="1385"/>
        <p:guide orient="horz" pos="5852"/>
        <p:guide pos="12593"/>
        <p:guide pos="1090"/>
        <p:guide pos="14424"/>
        <p:guide pos="142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handoutMaster" Target="handoutMasters/handoutMaster1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font" Target="fonts/font11.fntdata"/><Relationship Id="rId95" Type="http://schemas.openxmlformats.org/officeDocument/2006/relationships/font" Target="fonts/font16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font" Target="fonts/font12.fntdata"/><Relationship Id="rId96" Type="http://schemas.openxmlformats.org/officeDocument/2006/relationships/font" Target="fonts/font1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font" Target="fonts/font15.fntdata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font" Target="fonts/font18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font" Target="fonts/font13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8.fntdata"/><Relationship Id="rId61" Type="http://schemas.openxmlformats.org/officeDocument/2006/relationships/slide" Target="slides/slide57.xml"/><Relationship Id="rId82" Type="http://schemas.openxmlformats.org/officeDocument/2006/relationships/font" Target="fonts/font3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14.fntdata"/><Relationship Id="rId98" Type="http://schemas.openxmlformats.org/officeDocument/2006/relationships/commentAuthors" Target="commentAuthors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C2CF-7A2B-6945-8CB4-8AA155CAC64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BD19-606C-7941-9945-65FADD20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16700" cy="37226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18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65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33869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71689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05081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35829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52168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9442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29784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48538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38028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2666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18504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34659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712848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2843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92893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32065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689185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29656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6068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05970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1915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6267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997544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65944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825712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326512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90744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75169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84869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04331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07484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11149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485192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6970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421507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72983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930890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86169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16840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707424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152634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457912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7729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829296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06835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19071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531880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1912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53568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315459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08527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34400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24088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88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2344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45226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08375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1332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ody Level One…"/>
          <p:cNvSpPr txBox="1">
            <a:spLocks noGrp="1"/>
          </p:cNvSpPr>
          <p:nvPr>
            <p:ph type="body" idx="10"/>
          </p:nvPr>
        </p:nvSpPr>
        <p:spPr>
          <a:xfrm>
            <a:off x="1688880" y="8730208"/>
            <a:ext cx="21003065" cy="64807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endParaRPr lang="en-US" sz="3200" b="0">
              <a:solidFill>
                <a:srgbClr val="9BA0A6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8880" y="8010128"/>
            <a:ext cx="21003065" cy="864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 baseline="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r>
              <a:rPr lang="en-US" sz="4000" b="0">
                <a:solidFill>
                  <a:srgbClr val="9BA0A6"/>
                </a:solidFill>
                <a:latin typeface="Brandon Grotesque Regular"/>
                <a:cs typeface="Brandon Grotesque Regular"/>
              </a:rPr>
              <a:t>Presentation Headline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678" y="3499506"/>
            <a:ext cx="10518760" cy="47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959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/>
          <p:cNvSpPr>
            <a:spLocks noGrp="1"/>
          </p:cNvSpPr>
          <p:nvPr>
            <p:ph type="pic" idx="13"/>
          </p:nvPr>
        </p:nvSpPr>
        <p:spPr>
          <a:xfrm>
            <a:off x="-73025" y="0"/>
            <a:ext cx="24457025" cy="1375707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1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13"/>
          </p:nvPr>
        </p:nvSpPr>
        <p:spPr>
          <a:xfrm>
            <a:off x="1587" y="-95156"/>
            <a:ext cx="24553167" cy="1381115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4" name="Thank you"/>
          <p:cNvSpPr txBox="1"/>
          <p:nvPr userDrawn="1"/>
        </p:nvSpPr>
        <p:spPr>
          <a:xfrm>
            <a:off x="7416988" y="3257600"/>
            <a:ext cx="9550025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THANK YOU</a:t>
            </a:r>
          </a:p>
        </p:txBody>
      </p:sp>
      <p:sp>
        <p:nvSpPr>
          <p:cNvPr id="6" name="Re a leboga"/>
          <p:cNvSpPr txBox="1"/>
          <p:nvPr userDrawn="1"/>
        </p:nvSpPr>
        <p:spPr>
          <a:xfrm>
            <a:off x="6934151" y="6348526"/>
            <a:ext cx="10515699" cy="22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RE A LEBOGA</a:t>
            </a:r>
          </a:p>
        </p:txBody>
      </p:sp>
      <p:sp>
        <p:nvSpPr>
          <p:cNvPr id="7" name="Enkosi"/>
          <p:cNvSpPr txBox="1"/>
          <p:nvPr userDrawn="1"/>
        </p:nvSpPr>
        <p:spPr>
          <a:xfrm>
            <a:off x="9091716" y="5072321"/>
            <a:ext cx="6200569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ENKOSI</a:t>
            </a:r>
          </a:p>
        </p:txBody>
      </p:sp>
      <p:sp>
        <p:nvSpPr>
          <p:cNvPr id="8" name="Dankie"/>
          <p:cNvSpPr txBox="1"/>
          <p:nvPr userDrawn="1"/>
        </p:nvSpPr>
        <p:spPr>
          <a:xfrm>
            <a:off x="9041779" y="8679965"/>
            <a:ext cx="6300443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DANKIE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d background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327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"/>
            <a:ext cx="24384002" cy="1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Col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Rectangle 30"/>
          <p:cNvGrpSpPr/>
          <p:nvPr userDrawn="1"/>
        </p:nvGrpSpPr>
        <p:grpSpPr>
          <a:xfrm>
            <a:off x="1714509" y="2316732"/>
            <a:ext cx="20980402" cy="738662"/>
            <a:chOff x="0" y="1518"/>
            <a:chExt cx="20980400" cy="738661"/>
          </a:xfrm>
        </p:grpSpPr>
        <p:sp>
          <p:nvSpPr>
            <p:cNvPr id="21" name="Rectangle"/>
            <p:cNvSpPr/>
            <p:nvPr/>
          </p:nvSpPr>
          <p:spPr>
            <a:xfrm rot="10800000" flipH="1">
              <a:off x="0" y="288291"/>
              <a:ext cx="20980399" cy="165097"/>
            </a:xfrm>
            <a:prstGeom prst="rect">
              <a:avLst/>
            </a:prstGeom>
            <a:solidFill>
              <a:srgbClr val="53575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" name="Text"/>
            <p:cNvSpPr txBox="1"/>
            <p:nvPr/>
          </p:nvSpPr>
          <p:spPr>
            <a:xfrm rot="10800000">
              <a:off x="0" y="1518"/>
              <a:ext cx="20980400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 b="0">
                  <a:solidFill>
                    <a:srgbClr val="53575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607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2" name="Rectangle 41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1" name="Rectangle 50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71376" y="3712577"/>
            <a:ext cx="21005800" cy="9577388"/>
          </a:xfrm>
        </p:spPr>
        <p:txBody>
          <a:bodyPr lIns="0" tIns="0" rIns="0" bIns="0"/>
          <a:lstStyle>
            <a:lvl1pPr marL="0" marR="0" indent="0" algn="l" defTabSz="3578225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baseline="0"/>
            </a:lvl1pPr>
          </a:lstStyle>
          <a:p>
            <a:r>
              <a:rPr lang="en-US"/>
              <a:t>Place copy 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4358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756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800" b="0" i="0" u="none" strike="noStrike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Brandon Grotesque Bold"/>
                <a:ea typeface="+mn-ea"/>
                <a:cs typeface="Brandon Grotesque Bold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4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425" y="-630832"/>
            <a:ext cx="26628850" cy="14978172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0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2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686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24384001" cy="13716000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3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533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 &amp;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098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2" r:id="rId2"/>
    <p:sldLayoutId id="2147483703" r:id="rId3"/>
    <p:sldLayoutId id="2147483701" r:id="rId4"/>
    <p:sldLayoutId id="2147483718" r:id="rId5"/>
    <p:sldLayoutId id="2147483721" r:id="rId6"/>
    <p:sldLayoutId id="2147483712" r:id="rId7"/>
    <p:sldLayoutId id="2147483716" r:id="rId8"/>
    <p:sldLayoutId id="2147483704" r:id="rId9"/>
    <p:sldLayoutId id="2147483722" r:id="rId10"/>
    <p:sldLayoutId id="2147483711" r:id="rId11"/>
    <p:sldLayoutId id="2147483713" r:id="rId12"/>
    <p:sldLayoutId id="2147483723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ln>
            <a:noFill/>
          </a:ln>
          <a:solidFill>
            <a:srgbClr val="55585B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3578225" latinLnBrk="0">
        <a:lnSpc>
          <a:spcPct val="110000"/>
        </a:lnSpc>
        <a:spcBef>
          <a:spcPts val="1200"/>
        </a:spcBef>
        <a:spcAft>
          <a:spcPts val="600"/>
        </a:spcAft>
        <a:buClrTx/>
        <a:buSzPct val="125000"/>
        <a:buFontTx/>
        <a:buNone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Regular"/>
          <a:ea typeface="Helvetica Neue"/>
          <a:cs typeface="Brandon Grotesque Regular"/>
          <a:sym typeface="Helvetica Neue"/>
        </a:defRPr>
      </a:lvl1pPr>
      <a:lvl2pPr marL="628650" marR="0" indent="-463550" algn="l" defTabSz="825500" latinLnBrk="0">
        <a:lnSpc>
          <a:spcPct val="110000"/>
        </a:lnSpc>
        <a:spcBef>
          <a:spcPts val="600"/>
        </a:spcBef>
        <a:spcAft>
          <a:spcPts val="4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2pPr>
      <a:lvl3pPr marL="1428750" marR="0" indent="-533400" algn="l" defTabSz="1790700" latinLnBrk="0">
        <a:lnSpc>
          <a:spcPct val="110000"/>
        </a:lnSpc>
        <a:spcBef>
          <a:spcPts val="200"/>
        </a:spcBef>
        <a:spcAft>
          <a:spcPts val="8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3pPr>
      <a:lvl4pPr marL="2324100" marR="0" indent="-53975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8.xml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690467" y="8010128"/>
            <a:ext cx="21003065" cy="864096"/>
          </a:xfrm>
        </p:spPr>
        <p:txBody>
          <a:bodyPr/>
          <a:lstStyle/>
          <a:p>
            <a:r>
              <a:rPr lang="en-US" b="1" dirty="0"/>
              <a:t>OOP152 – OBJECT-ORIENTED PROGRAMMING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1042DE35-7AB1-45E7-893C-96913BB74A66}"/>
              </a:ext>
            </a:extLst>
          </p:cNvPr>
          <p:cNvSpPr txBox="1">
            <a:spLocks/>
          </p:cNvSpPr>
          <p:nvPr/>
        </p:nvSpPr>
        <p:spPr>
          <a:xfrm>
            <a:off x="10833895" y="12025834"/>
            <a:ext cx="2713033" cy="86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3578225" latinLnBrk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Tx/>
              <a:buSzPct val="125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Regular"/>
                <a:ea typeface="Helvetica Neue"/>
                <a:cs typeface="Brandon Grotesque Regular"/>
                <a:sym typeface="Helvetica Neue"/>
              </a:defRPr>
            </a:lvl1pPr>
            <a:lvl2pPr marL="628650" marR="0" indent="-463550" algn="l" defTabSz="825500" latinLnBrk="0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2pPr>
            <a:lvl3pPr marL="1428750" marR="0" indent="-533400" algn="l" defTabSz="1790700" latinLnBrk="0">
              <a:lnSpc>
                <a:spcPct val="110000"/>
              </a:lnSpc>
              <a:spcBef>
                <a:spcPts val="200"/>
              </a:spcBef>
              <a:spcAft>
                <a:spcPts val="8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3pPr>
            <a:lvl4pPr marL="2324100" marR="0" indent="-53975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4pPr>
            <a:lvl5pPr marL="3175000" marR="0" indent="-63500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000" b="1" dirty="0"/>
              <a:t>2024</a:t>
            </a:r>
          </a:p>
          <a:p>
            <a:pPr hangingPunct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001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Return values: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Void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Code: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countup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n)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(n == 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Blastoff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!");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 else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countup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(n - 1);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(n);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9141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Return values: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Void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Usage: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countup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(3);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("Have a nice day.");.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875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Return values: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Value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Requires handling the return value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 error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Math.abs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(expected - actual);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Main characteristics: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Declares a return type (e.g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., double</a:t>
            </a:r>
            <a:r>
              <a:rPr lang="en-GB" sz="5400" dirty="0"/>
              <a:t>).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Must use at least one return statement to provide a return value.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24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Return values: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Value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Code: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double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calculateArea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(double radius)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Math.PI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 radius * radius;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400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Return values: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Value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Advanced Usage: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Handling complex expressions directly in the return statement.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Possible to use temporary variables for clarity and easier debugging.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835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Return values: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Value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Special Considerations for Return Statements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Type matching: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The type of the expression in the return statement must match the declared return type.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Multiple return points: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Useful in conditional structures to return different values based on conditions.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8594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6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7700" b="1" dirty="0">
                <a:solidFill>
                  <a:srgbClr val="FF0000"/>
                </a:solidFill>
              </a:rPr>
              <a:t>Return values: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700" dirty="0"/>
              <a:t>Value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700" dirty="0"/>
              <a:t>Example Code – Multiple return points: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double </a:t>
            </a:r>
            <a:r>
              <a:rPr lang="en-GB" sz="5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absoluteValue</a:t>
            </a: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(double x)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(x &lt; 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-x;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 else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x;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// Unreachable code below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// </a:t>
            </a:r>
            <a:r>
              <a:rPr lang="en-GB" sz="5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("This line is dead.");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496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7700" b="1" dirty="0">
                <a:solidFill>
                  <a:srgbClr val="FF0000"/>
                </a:solidFill>
              </a:rPr>
              <a:t>Return values: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700" dirty="0"/>
              <a:t>Value Methods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700" dirty="0"/>
              <a:t>Handling all paths: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700" dirty="0"/>
              <a:t>Ensure every possible path through the method reaches a return statement to avoid compilation errors.</a:t>
            </a: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913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70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7700" b="1" dirty="0">
                <a:solidFill>
                  <a:srgbClr val="FF0000"/>
                </a:solidFill>
              </a:rPr>
              <a:t>Return values: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700" dirty="0"/>
              <a:t>Value Methods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700" dirty="0"/>
              <a:t>Example Code (Incorrect):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double </a:t>
            </a:r>
            <a:r>
              <a:rPr lang="en-GB" sz="6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absoluteValue</a:t>
            </a:r>
            <a:r>
              <a:rPr lang="en-GB" sz="6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(double x)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(x &lt; 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-x;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 else if (x &gt; 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x;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// Missing return statement when x is 0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89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7700" b="1" dirty="0">
                <a:solidFill>
                  <a:srgbClr val="FF0000"/>
                </a:solidFill>
              </a:rPr>
              <a:t>Return values: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700" dirty="0"/>
              <a:t>Conclusion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700" dirty="0"/>
              <a:t>Understanding void and value methods is crucial for writing correct Java programs.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700" dirty="0"/>
              <a:t>Proper use of return statements is essential to control method outcomes and avoid compilation errors.</a:t>
            </a:r>
            <a:endParaRPr lang="en-GB" sz="62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806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136804" y="8784887"/>
            <a:ext cx="21558638" cy="3733800"/>
          </a:xfrm>
        </p:spPr>
        <p:txBody>
          <a:bodyPr/>
          <a:lstStyle/>
          <a:p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Object-oriented programming</a:t>
            </a:r>
            <a:r>
              <a:rPr lang="en-US" sz="7200" b="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oop152</a:t>
            </a:r>
            <a:r>
              <a:rPr lang="en-US" sz="7200" b="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Classes and Objects in Java - Fundamentals of OOPs - DataFlair">
            <a:extLst>
              <a:ext uri="{FF2B5EF4-FFF2-40B4-BE49-F238E27FC236}">
                <a16:creationId xmlns:a16="http://schemas.microsoft.com/office/drawing/2014/main" id="{BC82DEFB-3E20-E863-D5DE-23457D788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27" y="884749"/>
            <a:ext cx="17872364" cy="852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writing methods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Writing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Incremental Development in Programming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Start Small: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Begin with a working program.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Make small, incremental changes.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If errors occur, they are easier to pinpoint.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Use of Variables: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Utilize variables to hold intermediate values.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Check these values with print statements or a debugger to ensure correctness.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860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Writing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Incremental Development in Programming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Consolidate Carefully: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Once the program works, combine multiple statements into compound expressions if it improves readability.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55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Writing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Incremental Development in Programming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 Calculating Distance Between Two Points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Consider inputs and outputs; use double values for coordinates.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Implement a method stub first to ensure syntax is correct.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double distance(double x1, double y1, double x2, double y2)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0.0;  // Stub: Compiles but does not perform calculation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686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Writing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Incremental Development in Programming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Testing Early: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Test the stub with known values to prepare for full implementation..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dist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distance(1.0, 2.0, 4.0, 6.0); // Should calculate the hypotenuse of a 3-4-5 triangle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9522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Writing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Incremental Development in Programming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Develop Method Incrementally: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Add one piece of functionality at a time.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Compile and test after each change.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0039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8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Writing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Incremental Development in Programming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Develop Method Incrementally: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First, calculate differences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double distance(double x1, double y1, double x2, double y2)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dx = x2 - x1;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y2 - y1;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("dx is " + dx);  // Intermediate check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is " +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  // Intermediate check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0.0;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5038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77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Writing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Incremental Development in Programming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Develop Method Incrementally: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Proceed to calculate squares of differences: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double distance(double x1, double y1, double x2, double y2)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dx = x2 - x1;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y2 - y1;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dsquared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dx * dx +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dsquared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is " +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dsquared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  // Check intermediate squared distance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0.0;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25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8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Writing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Incremental Development in Programming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Develop Method Incrementally: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Finally, calculate the square root to find the distance: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double distance(double x1, double y1, double x2, double y2)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dx = x2 - x1;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y2 - y1;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dsquared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dx * dx +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result =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Math.sqrt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dsquared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  // Compute final result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result;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175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Writing Methods: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Incremental Development in Programming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Remove Scaffolding: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Once confirmed working, remove print statements.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Final code should be clean and efficient.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Benefits of Incremental Development: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Minimizes the complexity of debugging.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Increases the accuracy of each code segment.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Helps in building complex systems more reliably.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596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4736" y="3518534"/>
            <a:ext cx="21558638" cy="3733800"/>
          </a:xfrm>
        </p:spPr>
        <p:txBody>
          <a:bodyPr/>
          <a:lstStyle/>
          <a:p>
            <a:r>
              <a:rPr lang="en-US" sz="4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Access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4400" b="0" dirty="0">
                <a:solidFill>
                  <a:srgbClr val="FFC000"/>
                </a:solidFill>
              </a:rPr>
              <a:t>Books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/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Eclipse ide</a:t>
            </a:r>
            <a:r>
              <a:rPr lang="en-US" sz="4400" b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 </a:t>
            </a:r>
            <a:r>
              <a:rPr lang="en-US" sz="44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MS office…etc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US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Method composition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Method Composition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 Composition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Overview: Method composition involves using existing methods to build new functionality, simplifying complex computations into manageable parts.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Scenario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Problem: Calculate the area of a circle given the centre point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(xc,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yc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</a:t>
            </a:r>
            <a:r>
              <a:rPr lang="en-GB" sz="5400" dirty="0"/>
              <a:t>and a perimeter point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xp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yp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069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Method Composition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Steps and Code Examples: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Calculate Radius: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Find the distance between the centre and perimeter points.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 the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distance</a:t>
            </a:r>
            <a:r>
              <a:rPr lang="en-GB" sz="5400" dirty="0"/>
              <a:t> method: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fr-FR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 radius = distance(xc, yc, xp, yp);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4777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Method Composition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Steps and Code Examples: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Calculate Area: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Compute the area of the circle using the radius.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 the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calculateArea</a:t>
            </a:r>
            <a:r>
              <a:rPr lang="en-GB" sz="5400" dirty="0"/>
              <a:t> method: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fr-FR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double area = calculateArea(radius);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public static double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calculateArea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(double r)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	double result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Math.PI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 r * r;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	return result;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  <a:endParaRPr lang="fr-FR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288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Method Composition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Steps and Code Examples: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Combine Methods: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Create a new method to calculate circle area by combining the above steps.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Initial verbose method: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double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circleArea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(double xc, double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yc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double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xp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double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yp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radius = distance(xc,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yc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xp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yp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area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calculateArea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(radius);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area;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0944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Method Composition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Steps and Code Examples: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Combine Methods: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More concise method after ensuring correctness: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double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circleArea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(double xc, double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yc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double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xp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double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yp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calculateArea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(distance(xc,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yc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xp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yp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1969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Method Composition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Concept of Functional Decomposition: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Definition: Breaking a complex computation into simpler, testable methods.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Benefits: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Easier debugging.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More maintainable and correct code.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204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overloading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Overloading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Overloading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Overloading allows multiple methods to have the same name within the same class but with different parameters.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Useful for methods performing similar operations with different types or numbers of inputs.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265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Overloading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of Overloading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Consider two methods for calculating the area of a circle,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calculateArea</a:t>
            </a:r>
            <a:r>
              <a:rPr lang="en-GB" sz="5400" dirty="0"/>
              <a:t>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Method that takes a single radius.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Method that takes coordinates of the circle’s centre and a point on the perimeter.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9242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131516"/>
                </a:solidFill>
                <a:latin typeface="system-ui"/>
              </a:rPr>
              <a:t>PRESCRIBED Textbook</a:t>
            </a:r>
            <a:endParaRPr lang="en-GB" b="1" i="0" dirty="0">
              <a:solidFill>
                <a:srgbClr val="131516"/>
              </a:solidFill>
              <a:effectLst/>
              <a:latin typeface="system-u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464074A-B134-E012-7614-58BFC4E0E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650" y="3713163"/>
            <a:ext cx="21005800" cy="9577387"/>
          </a:xfrm>
        </p:spPr>
        <p:txBody>
          <a:bodyPr/>
          <a:lstStyle/>
          <a:p>
            <a:r>
              <a:rPr sz="6600" dirty="0"/>
              <a:t>Think Java: How to Think Like a Computer Scientist</a:t>
            </a:r>
            <a:r>
              <a:rPr lang="en-GB" sz="6600" dirty="0"/>
              <a:t> Downey, A.B. and Mayfield, C. (2019) Version 6.1.3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Overloading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of Overloading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Code Example: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Method to calculate area with radius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double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calculateArea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(double radius)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Math.PI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 radius * radius;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Overloaded method to calculate area with coordinates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double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calculateArea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(double xc, double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yc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double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xp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double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yp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calculateArea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(distance(xc,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yc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xp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yp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3147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Overloading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How Overloading Works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Java distinguishes which method to call based on the provided arguments.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calculateArea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(3.0); </a:t>
            </a:r>
            <a:r>
              <a:rPr lang="en-GB" sz="5400" dirty="0"/>
              <a:t>calls the method with one double argument (radius).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calculateArea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(1.0, 2.0, 4.0, 6.0); </a:t>
            </a:r>
            <a:r>
              <a:rPr lang="en-GB" sz="5400" dirty="0"/>
              <a:t>calls the method with four double arguments (coordinates).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308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Overloading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Usage in Java Standard Library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Many standard methods are overloaded.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For example,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and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Math.abs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have multiple overloaded forms to handle different data types.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Caution When Using Overloading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Although useful, overloading can lead to confusion if not used carefully.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It's important to clearly understand which method version is being called in your code to avoid debugging issues.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792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Boolean methods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Boolean Methods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Boolean Methods: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Methods can return </a:t>
            </a:r>
            <a:r>
              <a:rPr lang="en-GB" sz="5400" dirty="0" err="1"/>
              <a:t>boolean</a:t>
            </a:r>
            <a:r>
              <a:rPr lang="en-GB" sz="5400" dirty="0"/>
              <a:t> values to encapsulate conditions.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Useful for simplifying and organizing tests or conditions within code.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34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Boolean Methods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of a Boolean Method: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Method to check if a number is a single-digit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isSingleDigit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x) {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x &gt; -10 &amp;&amp; x &lt; 10;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dirty="0"/>
              <a:t>Simplifies the test by directly returning the result of a </a:t>
            </a:r>
            <a:r>
              <a:rPr lang="en-GB" sz="5400" dirty="0" err="1"/>
              <a:t>boolean</a:t>
            </a:r>
            <a:r>
              <a:rPr lang="en-GB" sz="5400" dirty="0"/>
              <a:t> expression.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3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Boolean Methods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Naming Conventions: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Boolean methods typically named as yes/no questions, e.g.,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isSingleDigit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Helps clarify the purpose and return type of the method.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627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Boolean Methods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Boolean Methods in Code: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of invoking the </a:t>
            </a:r>
            <a:r>
              <a:rPr lang="en-GB" sz="5400" dirty="0" err="1"/>
              <a:t>boolean</a:t>
            </a:r>
            <a:r>
              <a:rPr lang="en-GB" sz="5400" dirty="0"/>
              <a:t> method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isSingleDigit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(2));  // Outputs: true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bigFlag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!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isSingleDigit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(17); //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bigFlag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is set to true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method simplifies checks and enhances readability.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160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Boolean Methods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Conditional Usage: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Boolean methods are often used in conditional statements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isSingleDigit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(z))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("z is small");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else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("z is big");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structure allows conditions to read almost like natural language.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29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Javadoc tags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99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0"/>
              <a:t>Topic 2</a:t>
            </a:r>
            <a:br>
              <a:rPr lang="en-ZA" b="0"/>
            </a:br>
            <a:r>
              <a:rPr lang="en-ZA" b="1" dirty="0"/>
              <a:t>More complex methods</a:t>
            </a:r>
            <a:br>
              <a:rPr lang="en-ZA" dirty="0"/>
            </a:br>
            <a:br>
              <a:rPr lang="en-ZA" dirty="0"/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9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Javadoc Tags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Javadoc Tags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Documentation comments are crucial for understanding classes and methods without reading the code.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Uses /** to start documentation comments.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Javadoc Tags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Javadoc tags, starting with @, help organize documentation into sections.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Common tags include @param and @return for additional details about methods.</a:t>
            </a:r>
            <a:endParaRPr lang="en-ZA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5334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Javadoc Tags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Code Example: Documenting Parameters and Return Values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/**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 Tests whether x is a single digit integer.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 @param x the integer to test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 @return true if x has one digit, false otherwise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*/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isSingleDigit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x)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x &gt; -10 &amp;&amp; x &lt; 10;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15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Javadoc Tags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Details on Tags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Each method parameter should have a separate @param tag.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@return tag is used to describe the return value of methods.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Void methods should not use the @return tag since they do not return a value.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287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Javadoc Tags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Output Example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Generated HTML documentation links the source code with formatted descriptions.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35D7366-9A27-7983-EC33-E29899A02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496" y="7542238"/>
            <a:ext cx="10066561" cy="49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6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MORE RECURSION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Recursion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Turing Completeness Explained: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Java is a Turing complete programming language, meaning it can compute anything that is computable.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concept aligns with the Church-Turing thesis, named after Alonzo Church and Alan Turing.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766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Recursion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What is Recursion?: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Recursive methods allow functions to call themselves, often used to solve problems that can naturally be described in terms of smaller instances of the same problem.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Circular vs. Recursive Definitions: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Unlike circular definitions, which are not useful, recursive definitions refer back to the defined item in a useful way.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joke about recursion: Searching for "recursion" on Google suggests "Did you mean: recursion."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2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Recursion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Recursive Definition of Factorial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Factorial Function: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Mathematically, 𝑛!n! (factorial of 𝑛n) is defined as: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0!=1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n!=n×(n−1)!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Distinction: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The factorial symbol !! is different from the Java logical operator !!, which means NOT.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5831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Recursion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Implementing Factorial in Java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Java Method for Factorial: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Start with a simple method signature: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int factorial(int n)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0;  // Placeholder return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5373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Recursion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Implementing Factorial in Java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Base Case and Recursive Case: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Handle the base case (when 𝑛n is zero):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int factorial(int n)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(n == 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1;  // Base case: 0! is 1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0;  // Placeholder for recursion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815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rgbClr val="000000"/>
                </a:solidFill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OUTCOMES</a:t>
            </a:r>
          </a:p>
          <a:p>
            <a:pPr algn="l"/>
            <a:endParaRPr lang="en-GB" sz="5400" b="1" dirty="0"/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Value Methods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Recursive Methods</a:t>
            </a:r>
            <a:endParaRPr lang="en-ZA" b="1" dirty="0"/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82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Recursion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Implementing Factorial in Java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Implement the recursive case: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int factorial(int n)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(n == 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recurse = factorial(n - 1);  // Recursive call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result = n * recurse;  // Use the result of recursion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result;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376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Recursion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Execution Flow of Recursive Factorial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Understanding the Flow: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Explaining how recursion works using the factorial example, detailing each step's return process.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1025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Recursion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Execution Flow of Recursive Factorial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Visual Aid: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Consider showing a stack diagram (like Figure 6.2) to visualize how values are passed up the recursion stack.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7D76BD8-59DB-AB86-519E-CCC5D798C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3320" y="8602435"/>
            <a:ext cx="7002079" cy="436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6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Recursion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Recursion in Programming: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Recursion is a powerful tool in programming that can simplify the code for complex problems when a recursive solution is more straightforward than iterative ones.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Practical Applications: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Besides mathematical functions, recursion is widely used in data structures like trees and graphs, as well as in algorithms such as sorting and searching.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826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More RECURSION example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Recursion Example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Fibonacci Sequence: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Fibonacci sequence is a series of numbers where each number is the sum of the two preceding ones.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Typically starts with the numbers 1 and 1.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Mathematical Definition: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 err="1"/>
              <a:t>fibonacci</a:t>
            </a:r>
            <a:r>
              <a:rPr lang="en-GB" sz="5400" dirty="0"/>
              <a:t>(1)=1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 err="1"/>
              <a:t>fibonacci</a:t>
            </a:r>
            <a:r>
              <a:rPr lang="en-GB" sz="5400" dirty="0"/>
              <a:t>(2)=1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 err="1"/>
              <a:t>fibonacci</a:t>
            </a:r>
            <a:r>
              <a:rPr lang="en-GB" sz="5400" dirty="0"/>
              <a:t>(𝑛)=</a:t>
            </a:r>
            <a:r>
              <a:rPr lang="en-GB" sz="5400" dirty="0" err="1"/>
              <a:t>fibonacci</a:t>
            </a:r>
            <a:r>
              <a:rPr lang="en-GB" sz="5400" dirty="0"/>
              <a:t>(n)=</a:t>
            </a:r>
            <a:r>
              <a:rPr lang="en-GB" sz="5400" dirty="0" err="1"/>
              <a:t>fibonacci</a:t>
            </a:r>
            <a:r>
              <a:rPr lang="en-GB" sz="5400" dirty="0"/>
              <a:t>(n−1)+</a:t>
            </a:r>
            <a:r>
              <a:rPr lang="en-GB" sz="5400" dirty="0" err="1"/>
              <a:t>fibonacci</a:t>
            </a:r>
            <a:r>
              <a:rPr lang="en-GB" sz="5400" dirty="0"/>
              <a:t>(n−2) for 𝑛&gt;2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513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Recursion Example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Java Implementation: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int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fibonacci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n)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(n == 1 || n == 2)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1;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fibonacci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(n - 1) +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fibonacci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(n - 2);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This function uses recursion to compute each term of the sequence.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The base cases are when 𝑛n is 1 or 2, both returning 1.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65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Recursion Example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Java Implementation: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int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fibonacci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n)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(n == 1 || n == 2)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1;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fibonacci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(n - 1) +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fibonacci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(n - 2);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This function uses recursion to compute each term of the sequence.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The base cases are when 𝑛n is 1 or 2, both returning 1.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061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Recursion Example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Understanding Recursion: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Recursion involves the function calling itself with adjusted arguments.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Each call to </a:t>
            </a:r>
            <a:r>
              <a:rPr lang="en-GB" sz="5400" dirty="0" err="1"/>
              <a:t>fibonacci</a:t>
            </a:r>
            <a:r>
              <a:rPr lang="en-GB" sz="5400" dirty="0"/>
              <a:t> computes a smaller part of the sequence until reaching the base cases.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087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Recursion Example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of Execution: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Calculating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fibonacci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(5)</a:t>
            </a:r>
            <a:r>
              <a:rPr lang="en-GB" sz="5400" dirty="0"/>
              <a:t>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It requires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fibonacci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(4)</a:t>
            </a:r>
            <a:r>
              <a:rPr lang="en-GB" sz="5400" dirty="0"/>
              <a:t> and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fibonacci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(3)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Continues to break down each function call into smaller calls until reaching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fibonacci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(1)</a:t>
            </a:r>
            <a:r>
              <a:rPr lang="en-GB" sz="5400" dirty="0"/>
              <a:t> or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fibonacci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(2).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067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OUTLINE</a:t>
            </a:r>
          </a:p>
          <a:p>
            <a:pPr algn="l"/>
            <a:endParaRPr lang="en-GB" sz="5400" b="1" dirty="0"/>
          </a:p>
          <a:p>
            <a:pPr marL="571500" indent="-5715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Value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Return Values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Writing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Method Composition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Overloading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Boolean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Javadoc tags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More Recursive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Leap of Faith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3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Recursion Example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Leap of Faith: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By assuming the recursive calls work as intended, the correctness of the function can be understood as the sum of two correct responses.</a:t>
            </a:r>
            <a:endParaRPr lang="en-GB" sz="42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910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5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methods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Exercises: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dirty="0"/>
              <a:t>If you have a question about whether something is legal, and what happens if it is not, a good way to find out is to ask the compiler. Answer the following questions by trying them out.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sz="5400" dirty="0"/>
          </a:p>
          <a:p>
            <a:pPr marL="914400" indent="-914400" rtl="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5400" dirty="0"/>
              <a:t>What happens if you invoke a value method and don’t do anything with the result; that is, if you don’t assign it to a variable or use it as part of a larger expression?</a:t>
            </a:r>
          </a:p>
          <a:p>
            <a:pPr marL="914400" indent="-914400" rtl="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5400" dirty="0"/>
              <a:t>What happens if you use a void method as part of an expression? For example, try </a:t>
            </a:r>
            <a:r>
              <a:rPr lang="en-GB" sz="5400" dirty="0" err="1"/>
              <a:t>System.out.println</a:t>
            </a:r>
            <a:r>
              <a:rPr lang="en-GB" sz="5400" dirty="0"/>
              <a:t>("boo!") + 7;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894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tadio logo_Final.png">
            <a:extLst>
              <a:ext uri="{FF2B5EF4-FFF2-40B4-BE49-F238E27FC236}">
                <a16:creationId xmlns:a16="http://schemas.microsoft.com/office/drawing/2014/main" id="{8A2AE3BB-426D-4C29-AD64-69BE8CEB7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58" y="4407248"/>
            <a:ext cx="8136484" cy="3674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STADIO_Formerly All Institutions_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9874651"/>
            <a:ext cx="11996928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Return values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Return values: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Void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Invocation on its own line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</a:t>
            </a:r>
            <a:r>
              <a:rPr lang="en-GB" sz="5400" dirty="0" err="1"/>
              <a:t>countup</a:t>
            </a:r>
            <a:r>
              <a:rPr lang="en-GB" sz="5400" dirty="0"/>
              <a:t>(3);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Main characteristics: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Does not return a value.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Typically performs an action such as printing output or modifying data.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799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9">
      <a:majorFont>
        <a:latin typeface="Brandon Grotesque Medium"/>
        <a:ea typeface="Helvetica Neue Medium"/>
        <a:cs typeface="Helvetica Neue Medium"/>
      </a:majorFont>
      <a:minorFont>
        <a:latin typeface="Brandon Grotesq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5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5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5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5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5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5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5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78422d3-3646-4865-8717-6c44b94ebf2e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BF50B698364E8A61C643870F5B84" ma:contentTypeVersion="12" ma:contentTypeDescription="Create a new document." ma:contentTypeScope="" ma:versionID="570c6d52167d08bb3ea7b288a7e02856">
  <xsd:schema xmlns:xsd="http://www.w3.org/2001/XMLSchema" xmlns:xs="http://www.w3.org/2001/XMLSchema" xmlns:p="http://schemas.microsoft.com/office/2006/metadata/properties" xmlns:ns2="b00d9c13-3fa8-4c46-bb81-32a948587a0b" xmlns:ns3="278422d3-3646-4865-8717-6c44b94ebf2e" targetNamespace="http://schemas.microsoft.com/office/2006/metadata/properties" ma:root="true" ma:fieldsID="7ad8043fe2e7f50d54728fa8024b162b" ns2:_="" ns3:_="">
    <xsd:import namespace="b00d9c13-3fa8-4c46-bb81-32a948587a0b"/>
    <xsd:import namespace="278422d3-3646-4865-8717-6c44b94eb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d9c13-3fa8-4c46-bb81-32a948587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422d3-3646-4865-8717-6c44b94ebf2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A9D798-552E-412B-81A4-147A54248997}">
  <ds:schemaRefs>
    <ds:schemaRef ds:uri="http://purl.org/dc/elements/1.1/"/>
    <ds:schemaRef ds:uri="http://schemas.openxmlformats.org/package/2006/metadata/core-properties"/>
    <ds:schemaRef ds:uri="b00d9c13-3fa8-4c46-bb81-32a948587a0b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278422d3-3646-4865-8717-6c44b94ebf2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EB146ED-9640-4E6D-A757-4DA40DB34FA8}">
  <ds:schemaRefs>
    <ds:schemaRef ds:uri="278422d3-3646-4865-8717-6c44b94ebf2e"/>
    <ds:schemaRef ds:uri="b00d9c13-3fa8-4c46-bb81-32a948587a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2CFFC2-78A8-4251-86A2-20B3A3C08C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45792</TotalTime>
  <Words>3608</Words>
  <Application>Microsoft Office PowerPoint</Application>
  <PresentationFormat>Custom</PresentationFormat>
  <Paragraphs>1074</Paragraphs>
  <Slides>73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Wingdings</vt:lpstr>
      <vt:lpstr>Brandon Grotesque Regular</vt:lpstr>
      <vt:lpstr>Brandon Grotesque Medium</vt:lpstr>
      <vt:lpstr>Brandon Grotesque Bold</vt:lpstr>
      <vt:lpstr>Cascadia Mono</vt:lpstr>
      <vt:lpstr>Arial</vt:lpstr>
      <vt:lpstr>system-ui</vt:lpstr>
      <vt:lpstr>Brandon Grotesque Light</vt:lpstr>
      <vt:lpstr>Helvetica Neue</vt:lpstr>
      <vt:lpstr>Raleway</vt:lpstr>
      <vt:lpstr>adobe-clean</vt:lpstr>
      <vt:lpstr>White</vt:lpstr>
      <vt:lpstr>PowerPoint Presentation</vt:lpstr>
      <vt:lpstr>Object-oriented programming (oop152)</vt:lpstr>
      <vt:lpstr>Access: Books / Eclipse ide / MS office…etc.</vt:lpstr>
      <vt:lpstr>PRESCRIBED Textbook</vt:lpstr>
      <vt:lpstr>Topic 2 More complex methods  </vt:lpstr>
      <vt:lpstr>methods</vt:lpstr>
      <vt:lpstr>methods</vt:lpstr>
      <vt:lpstr>Return values 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writing methods 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 composition </vt:lpstr>
      <vt:lpstr>methods</vt:lpstr>
      <vt:lpstr>methods</vt:lpstr>
      <vt:lpstr>methods</vt:lpstr>
      <vt:lpstr>methods</vt:lpstr>
      <vt:lpstr>methods</vt:lpstr>
      <vt:lpstr>methods</vt:lpstr>
      <vt:lpstr>overloading </vt:lpstr>
      <vt:lpstr>methods</vt:lpstr>
      <vt:lpstr>methods</vt:lpstr>
      <vt:lpstr>methods</vt:lpstr>
      <vt:lpstr>methods</vt:lpstr>
      <vt:lpstr>methods</vt:lpstr>
      <vt:lpstr>Boolean methods </vt:lpstr>
      <vt:lpstr>methods</vt:lpstr>
      <vt:lpstr>methods</vt:lpstr>
      <vt:lpstr>Methods</vt:lpstr>
      <vt:lpstr>Methods</vt:lpstr>
      <vt:lpstr>Methods</vt:lpstr>
      <vt:lpstr>Javadoc tags </vt:lpstr>
      <vt:lpstr>methods</vt:lpstr>
      <vt:lpstr>methods</vt:lpstr>
      <vt:lpstr>methods</vt:lpstr>
      <vt:lpstr>methods</vt:lpstr>
      <vt:lpstr>MORE RECURSION 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methods</vt:lpstr>
      <vt:lpstr>More RECURSION example </vt:lpstr>
      <vt:lpstr>methods</vt:lpstr>
      <vt:lpstr>methods</vt:lpstr>
      <vt:lpstr>methods</vt:lpstr>
      <vt:lpstr>methods</vt:lpstr>
      <vt:lpstr>methods</vt:lpstr>
      <vt:lpstr>methods</vt:lpstr>
      <vt:lpstr>Exercises  </vt:lpstr>
      <vt:lpstr>methods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 Totaram - EXCO Embury - EHO</dc:creator>
  <cp:lastModifiedBy>Lutho Ntlabathi (STADIO - Centurion)</cp:lastModifiedBy>
  <cp:revision>15</cp:revision>
  <cp:lastPrinted>2019-08-20T11:14:22Z</cp:lastPrinted>
  <dcterms:modified xsi:type="dcterms:W3CDTF">2025-07-08T11:27:53Z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0x010100A084BF50B698364E8A61C643870F5B84</vt:lpwstr>
  </property>
</Properties>
</file>