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820" r:id="rId5"/>
    <p:sldId id="1064" r:id="rId6"/>
    <p:sldId id="887" r:id="rId7"/>
    <p:sldId id="1243" r:id="rId8"/>
    <p:sldId id="1414" r:id="rId9"/>
    <p:sldId id="1233" r:id="rId10"/>
    <p:sldId id="1424" r:id="rId11"/>
    <p:sldId id="1425" r:id="rId12"/>
    <p:sldId id="1426" r:id="rId13"/>
    <p:sldId id="1427" r:id="rId14"/>
    <p:sldId id="1428" r:id="rId15"/>
    <p:sldId id="1429" r:id="rId16"/>
    <p:sldId id="1415" r:id="rId17"/>
    <p:sldId id="1365" r:id="rId18"/>
    <p:sldId id="1430" r:id="rId19"/>
    <p:sldId id="1431" r:id="rId20"/>
    <p:sldId id="1432" r:id="rId21"/>
    <p:sldId id="1433" r:id="rId22"/>
    <p:sldId id="1434" r:id="rId23"/>
    <p:sldId id="1435" r:id="rId24"/>
    <p:sldId id="1416" r:id="rId25"/>
    <p:sldId id="1370" r:id="rId26"/>
    <p:sldId id="1436" r:id="rId27"/>
    <p:sldId id="1437" r:id="rId28"/>
    <p:sldId id="1438" r:id="rId29"/>
    <p:sldId id="1439" r:id="rId30"/>
    <p:sldId id="1440" r:id="rId31"/>
    <p:sldId id="1441" r:id="rId32"/>
    <p:sldId id="1442" r:id="rId33"/>
    <p:sldId id="1371" r:id="rId34"/>
    <p:sldId id="1443" r:id="rId35"/>
    <p:sldId id="1444" r:id="rId36"/>
    <p:sldId id="1445" r:id="rId37"/>
    <p:sldId id="1446" r:id="rId38"/>
    <p:sldId id="1417" r:id="rId39"/>
    <p:sldId id="1375" r:id="rId40"/>
    <p:sldId id="1447" r:id="rId41"/>
    <p:sldId id="1448" r:id="rId42"/>
    <p:sldId id="1449" r:id="rId43"/>
    <p:sldId id="1450" r:id="rId44"/>
    <p:sldId id="1451" r:id="rId45"/>
    <p:sldId id="1452" r:id="rId46"/>
    <p:sldId id="1418" r:id="rId47"/>
    <p:sldId id="1374" r:id="rId48"/>
    <p:sldId id="1453" r:id="rId49"/>
    <p:sldId id="1454" r:id="rId50"/>
    <p:sldId id="1455" r:id="rId51"/>
    <p:sldId id="1456" r:id="rId52"/>
    <p:sldId id="1457" r:id="rId53"/>
    <p:sldId id="1458" r:id="rId54"/>
    <p:sldId id="1419" r:id="rId55"/>
    <p:sldId id="1386" r:id="rId56"/>
    <p:sldId id="1459" r:id="rId57"/>
    <p:sldId id="1460" r:id="rId58"/>
    <p:sldId id="1461" r:id="rId59"/>
    <p:sldId id="1462" r:id="rId60"/>
    <p:sldId id="1463" r:id="rId61"/>
    <p:sldId id="1284" r:id="rId62"/>
    <p:sldId id="1285" r:id="rId63"/>
    <p:sldId id="1464" r:id="rId64"/>
    <p:sldId id="845" r:id="rId65"/>
  </p:sldIdLst>
  <p:sldSz cx="24384000" cy="13716000"/>
  <p:notesSz cx="6797675" cy="9926638"/>
  <p:embeddedFontLst>
    <p:embeddedFont>
      <p:font typeface="Brandon Grotesque Bold" panose="020B0803020203060202" charset="0"/>
      <p:regular r:id="rId68"/>
      <p:bold r:id="rId69"/>
      <p:italic r:id="rId70"/>
      <p:boldItalic r:id="rId71"/>
    </p:embeddedFont>
    <p:embeddedFont>
      <p:font typeface="Brandon Grotesque Light" panose="020B0303020203060202" charset="0"/>
      <p:regular r:id="rId72"/>
      <p:italic r:id="rId73"/>
    </p:embeddedFont>
    <p:embeddedFont>
      <p:font typeface="Brandon Grotesque Medium" panose="020B0603020203060202" charset="0"/>
      <p:regular r:id="rId74"/>
      <p:italic r:id="rId75"/>
    </p:embeddedFont>
    <p:embeddedFont>
      <p:font typeface="Brandon Grotesque Regular" panose="020B0503020203060202" charset="0"/>
      <p:regular r:id="rId76"/>
      <p:italic r:id="rId77"/>
    </p:embeddedFont>
    <p:embeddedFont>
      <p:font typeface="Cascadia Mono" panose="020B0609020000020004" pitchFamily="49" charset="0"/>
      <p:regular r:id="rId78"/>
      <p:bold r:id="rId79"/>
      <p:italic r:id="rId80"/>
      <p:boldItalic r:id="rId8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1A7C0-218F-4744-851D-ED0BC4E84DF2}" v="31" dt="2024-08-17T10:41:07.92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9" autoAdjust="0"/>
  </p:normalViewPr>
  <p:slideViewPr>
    <p:cSldViewPr snapToGrid="0">
      <p:cViewPr varScale="1">
        <p:scale>
          <a:sx n="36" d="100"/>
          <a:sy n="36" d="100"/>
        </p:scale>
        <p:origin x="1075" y="4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notesMaster" Target="notesMasters/notesMaster1.xml"/><Relationship Id="rId8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944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690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45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9721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8165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770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083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206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910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61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986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0733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9942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6132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6803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9132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5545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349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9075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975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2912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784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40792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3960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6397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2166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16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5635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9458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5087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471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1198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6392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7661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0764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867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4876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018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16056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8666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095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776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064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2283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09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Example: Sequence Function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sequence(int n)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(n != 1)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(n % 2 ==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n = n / 2;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 else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n = n * 3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0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Example: Sequence Function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</a:t>
            </a:r>
            <a:r>
              <a:rPr lang="en-GB" sz="5400" dirty="0"/>
              <a:t> based on whether it’s even or odd.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Demonstrates unpredictable behaviour without a definite proof of termination.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90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Infinite Loops and Computational </a:t>
            </a:r>
            <a:r>
              <a:rPr lang="en-GB" sz="5400" dirty="0" err="1"/>
              <a:t>Humor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Infinite loops are a core concept in computer science, often compared humorously to perpetual actions like the instructions on shampoo bottles: "Lather, rinse, repeat.“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 err="1"/>
              <a:t>Collatz</a:t>
            </a:r>
            <a:r>
              <a:rPr lang="en-GB" sz="5400" dirty="0"/>
              <a:t> Conjecture: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sequence function is an example of the </a:t>
            </a:r>
            <a:r>
              <a:rPr lang="en-GB" sz="5400" b="1" dirty="0" err="1"/>
              <a:t>Collatz</a:t>
            </a:r>
            <a:r>
              <a:rPr lang="en-GB" sz="5400" b="1" dirty="0"/>
              <a:t> conjecture</a:t>
            </a:r>
            <a:r>
              <a:rPr lang="en-GB" sz="5400" dirty="0"/>
              <a:t>, which is an unsolved problem in mathematics.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045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tables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Historical Context: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Before computers, logarithms and trigonometric values were calculated manually.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Books of mathematical tables were used to look up these values.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Advent of Computers: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Early computers automated the creation of these tables, reducing errors.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Printed tables became obsolete as computers became more pervasive.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86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Current Uses: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Computers still use tables for approximations in some calculations.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Famous error example: Intel Pentium's floating-point division bug.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001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Educational Example: Log Table: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Loops can demonstrate how log tables were generated.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 to generate a log table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10)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(x + "   " + Math.log(x));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08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Output of the Loop: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Displays a table with values and their natural logarithms.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 snippet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1.0   0.0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2.0   0.6931471805599453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...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9.0   2.1972245773362196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88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Modifying for Base 2 Logarithms: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Adjusting the loop to compute base 2 logarithms.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 modification for base 2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final double LOG2 = Math.log(2);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100)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(x + "   " + Math.log(x) / LOG2);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2;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27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Geometric Sequence Output: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Shows the powers of two and their base 2 logarithms.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 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1.0   0.0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2.0   1.0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4.0   2.0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...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64.0   6.0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738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2 More complex methods 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Generating Table: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Educational Value: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Even if log tables are obsolete, understanding loops and sequences is crucial for computer science.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57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Encapsulation and </a:t>
            </a:r>
            <a:r>
              <a:rPr lang="en-US" b="0" dirty="0" err="1"/>
              <a:t>generalisation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Development Strategies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Focus on incremental development strategies.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Introduction to a new strategy: Encapsulation and Generalisation.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6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Encapsulation Process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Start by writing a few lines of code in main or another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Test the code snippets to ensure functionality.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Once working, encapsulate these lines into a new method.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9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Encapsulation Process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6)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("%4d", 2 *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402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Generalization Process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Replace constants with variables and parameters to generalize the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Makes the method more adaptable and less specific.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6)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("%4d", n *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6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5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Example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the generalized method to print multiplication tables.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Call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5400" dirty="0"/>
              <a:t> with different arguments within a loop.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6)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5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924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Output Examples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Displaying multiplication tables by iterating through rows with different multipliers.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Ensures vertical alignment with </a:t>
            </a: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%4d </a:t>
            </a:r>
            <a:r>
              <a:rPr lang="en-GB" sz="5400" dirty="0"/>
              <a:t>format specifier.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1   2   3   4   5   6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2   4   6   8  10  12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3   6   9  12  15  18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4   8  12  16  20  24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5  10  15  20  25  30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6  12  18  24  30  36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77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Encapsulation and 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Design Considerations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Discusses how to divide a program into methods effectively.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Encapsulating and generalizing helps in designing the program incrementally.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81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More </a:t>
            </a:r>
            <a:r>
              <a:rPr lang="en-US" b="0" dirty="0" err="1"/>
              <a:t>generalisation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Control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</a:p>
          <a:p>
            <a:pPr algn="l"/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Conditional Statements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Control Flow Constructs</a:t>
            </a:r>
            <a:endParaRPr lang="en-ZA" b="1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Initial Implementation: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Originally,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5400" dirty="0"/>
              <a:t> was hardcoded to display six rows.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Generalized by replacing the literal 6 with a parameter rows.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4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Enhancement for Dynamic Columns: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Further generalization to control the number of columns via a parameter.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Modified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5400" dirty="0"/>
              <a:t> to take an additional parameter cols.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n, int cols)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cols)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("%4d", n *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047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Updated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5400" dirty="0"/>
              <a:t> Invocation: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Updated to pass the number of rows as the number of columns, creating a square table.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rows);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4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Symmetry and Efficiency: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multiplication table is symmetric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(ab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), </a:t>
            </a:r>
            <a:r>
              <a:rPr lang="en-GB" sz="5400" dirty="0"/>
              <a:t>suggesting efficiency improvements.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Changed to print only half the table, resulting in a triangular multiplication table.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74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Generalisation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Generalization increases versatility and reusability.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Sometimes allows for unexpected capabilities and optimizations.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16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For statement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Elements of Loops: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Typically start by initializing a variable.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Include a condition dependent on that variable.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Contain an update to the variable inside the loop.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For Loops: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more concise way to express common loops.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Consists of three components: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b="1" dirty="0"/>
              <a:t>Initializer: </a:t>
            </a:r>
            <a:r>
              <a:rPr lang="en-GB" sz="5400" dirty="0"/>
              <a:t>Runs once at the beginning of the loop.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b="1" dirty="0"/>
              <a:t>Condition: </a:t>
            </a:r>
            <a:r>
              <a:rPr lang="en-GB" sz="5400" dirty="0"/>
              <a:t>Checked each time through the loop. If false, the loop ends.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b="1" dirty="0"/>
              <a:t>Update: </a:t>
            </a:r>
            <a:r>
              <a:rPr lang="en-GB" sz="5400" dirty="0"/>
              <a:t>Executes at the end of each iteration.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788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 for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5400" dirty="0"/>
              <a:t>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5400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printTable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rows)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rows;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rows);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853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Advantages of For Loops: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Easier to read as all loop-related statements are at the top.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Variables declared in the initializer are local to the loop.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56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Control Flow Constructs (Loop)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while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Generating tables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Encapsulation and Generalisation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Generalisation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For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do-while loop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Variable Scope Within For Loops: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Variables declared inside the initializer are not accessible outside the loop.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 Example with Scope Issue: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n, int cols)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cols;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("%4d", n *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 // This will cause a compiler error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84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Declaring Variables Outside For Loops: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use a loop variable outside the loop, declare it before the loop.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 Example with External Variable Usage: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printRow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n, int cols)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&lt;= cols;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("%4d", n *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 // This will work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10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The FOR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 and Decrement Operators: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Increment (++): Same effect as </a:t>
            </a:r>
            <a:r>
              <a:rPr lang="en-GB" sz="5400" dirty="0" err="1"/>
              <a:t>i</a:t>
            </a:r>
            <a:r>
              <a:rPr lang="en-GB" sz="5400" dirty="0"/>
              <a:t> = </a:t>
            </a:r>
            <a:r>
              <a:rPr lang="en-GB" sz="5400" dirty="0" err="1"/>
              <a:t>i</a:t>
            </a:r>
            <a:r>
              <a:rPr lang="en-GB" sz="5400" dirty="0"/>
              <a:t> + 1.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Decrement (--): Same effect as </a:t>
            </a:r>
            <a:r>
              <a:rPr lang="en-GB" sz="5400" dirty="0" err="1"/>
              <a:t>i</a:t>
            </a:r>
            <a:r>
              <a:rPr lang="en-GB" sz="5400" dirty="0"/>
              <a:t> = </a:t>
            </a:r>
            <a:r>
              <a:rPr lang="en-GB" sz="5400" dirty="0" err="1"/>
              <a:t>i</a:t>
            </a:r>
            <a:r>
              <a:rPr lang="en-GB" sz="5400" dirty="0"/>
              <a:t> - 1.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Alternate increments: </a:t>
            </a:r>
            <a:r>
              <a:rPr lang="en-GB" sz="5400" dirty="0" err="1"/>
              <a:t>i</a:t>
            </a:r>
            <a:r>
              <a:rPr lang="en-GB" sz="5400" dirty="0"/>
              <a:t> += 2 increments </a:t>
            </a:r>
            <a:r>
              <a:rPr lang="en-GB" sz="5400" dirty="0" err="1"/>
              <a:t>i</a:t>
            </a:r>
            <a:r>
              <a:rPr lang="en-GB" sz="5400" dirty="0"/>
              <a:t> by 2.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These points encapsulate the use of for loops, the structure of the loops, variable scope, and increment/decrement operators with corresponding code examples to illustrate each concept.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99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do-while loop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do-while Loop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do-while loop is a </a:t>
            </a:r>
            <a:r>
              <a:rPr lang="en-GB" sz="5400" dirty="0" err="1"/>
              <a:t>posttest</a:t>
            </a:r>
            <a:r>
              <a:rPr lang="en-GB" sz="5400" dirty="0"/>
              <a:t> loop, meaning it evaluates its condition after the body of the loop has been executed.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ensures that the loop is executed at least once.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Comparison with Other Loops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Unlike while and for loops which are pretest loops (they check the condition before executing the loop body), the do-while loop checks its condition after executing the loop body.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3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Usage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when the loop must execute at least once before condition checking.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scenario: validating user input.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1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Validating User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Initialize Scanner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okay;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>
                <a:latin typeface="Brandon Grotesque Regular"/>
              </a:rPr>
              <a:t>Loop Structure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Prompt User Input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a number: ");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8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Validating User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Validate Input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if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in.hasNextDouble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okay = true;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okay = false;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String word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(word + " is not a number");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while (!okay);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349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Validating User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Read Valid Input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674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Validating User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 Flow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Display a prompt.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Check the input; if invalid, display an error and start over.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Read the input once it's validated.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53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while statement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Do-while loop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Validating User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Key Takeaway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do-while loop is particularly useful for handling menus, user input validation, and any scenario where at least one iteration is required regardless of condition.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84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Break and continue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Loop Control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 some scenarios, neither pretest nor </a:t>
            </a:r>
            <a:r>
              <a:rPr lang="en-GB" sz="5400" dirty="0" err="1"/>
              <a:t>posttest</a:t>
            </a:r>
            <a:r>
              <a:rPr lang="en-GB" sz="5400" dirty="0"/>
              <a:t> loops suffice due to mid-loop conditions.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provides two primary loop control statements: break and continue.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745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break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Exits the current loop immediately when encountered.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Commonly used to terminate a loop based on a condition within the loop body.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007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break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(true)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a number: 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in.hasNextDouble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break;  // Exits loop if user inputs a valid number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String word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(word + " is not a number");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 // Stores the valid number entered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09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continue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Skips the current iteration and moves directly to the next iteration of the loop.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Often used to ignore specific cases within a loop, particularly useful in filtering unwanted values.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84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continue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Scanner in = new Scanner(System.in);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x = -1;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sum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(x !=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(x &lt;=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continue;  // Skips the rest of the loop iteration if x is non-positive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("Adding " + x);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sum += x;  // Adds only positive numbers to sum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74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Break and Continue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Considerations for Using break and continue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These statements offer more control over loop execution.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However, they can make the code more complex and harder to debug.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It's recommended to use them sparingly to maintain code readability and ease of maintenance.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4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24000" b="1" dirty="0">
                <a:solidFill>
                  <a:srgbClr val="FF0000"/>
                </a:solidFill>
              </a:rPr>
              <a:t>Exercises: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16600" dirty="0"/>
              <a:t>Consider the following methods: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main(String[]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loop(10);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loop(int n)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 1)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% 2 ==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/ 2;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 else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Overview of while Loop: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while loop repeatedly executes the body as long as the condition is true.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Structure of while Loop: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while (condition)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body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marL="1371600" indent="-13716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6000" dirty="0"/>
              <a:t>Draw a table that shows the value of the variables </a:t>
            </a:r>
            <a:r>
              <a:rPr lang="en-GB" sz="6000" dirty="0" err="1"/>
              <a:t>i</a:t>
            </a:r>
            <a:r>
              <a:rPr lang="en-GB" sz="6000" dirty="0"/>
              <a:t> and n during the execution of loop. The table should contain one column for each variable and one line for each iteration.</a:t>
            </a:r>
          </a:p>
          <a:p>
            <a:pPr marL="1371600" indent="-13716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6000" dirty="0"/>
              <a:t>What is the output of this program?</a:t>
            </a:r>
          </a:p>
          <a:p>
            <a:pPr marL="1371600" indent="-13716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6000" dirty="0"/>
              <a:t>Can you prove that this loop terminates for any positive value of n?</a:t>
            </a:r>
            <a:endParaRPr lang="en-GB" sz="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74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Countdown Function: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countdown(int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while (n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n = n - 1;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Blastoff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Description: Decrements n until it reaches 0, then prints "</a:t>
            </a:r>
            <a:r>
              <a:rPr lang="en-GB" sz="5400" dirty="0" err="1"/>
              <a:t>Blastoff</a:t>
            </a:r>
            <a:r>
              <a:rPr lang="en-GB" sz="5400" dirty="0"/>
              <a:t>!"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845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Execution Flow:</a:t>
            </a:r>
          </a:p>
          <a:p>
            <a:pPr marL="1543050" lvl="1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Evaluate the condition (returns true or false).</a:t>
            </a:r>
          </a:p>
          <a:p>
            <a:pPr marL="1543050" lvl="1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If condition is false, exit the loop.</a:t>
            </a:r>
          </a:p>
          <a:p>
            <a:pPr marL="1543050" lvl="1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If condition is true, execute the body and return to step 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397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While Statement: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Key Concepts: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Condition</a:t>
            </a:r>
            <a:r>
              <a:rPr lang="en-GB" sz="5400" dirty="0"/>
              <a:t>: A test that determines whether the loop continues.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Body: </a:t>
            </a:r>
            <a:r>
              <a:rPr lang="en-GB" sz="5400" dirty="0"/>
              <a:t>The statements executed as part of the loop.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Termination Criteria: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Ensure variables in the condition are changed in the body to eventually make the condition false and terminate the loop.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Failure to do so leads to an infinite loop.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55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purl.org/dc/elements/1.1/"/>
    <ds:schemaRef ds:uri="http://schemas.openxmlformats.org/package/2006/metadata/core-properties"/>
    <ds:schemaRef ds:uri="b00d9c13-3fa8-4c46-bb81-32a948587a0b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78422d3-3646-4865-8717-6c44b94ebf2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46226</TotalTime>
  <Words>3184</Words>
  <Application>Microsoft Office PowerPoint</Application>
  <PresentationFormat>Custom</PresentationFormat>
  <Paragraphs>950</Paragraphs>
  <Slides>61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Helvetica Neue</vt:lpstr>
      <vt:lpstr>Wingdings</vt:lpstr>
      <vt:lpstr>Arial</vt:lpstr>
      <vt:lpstr>adobe-clean</vt:lpstr>
      <vt:lpstr>Brandon Grotesque Bold</vt:lpstr>
      <vt:lpstr>Cascadia Mono</vt:lpstr>
      <vt:lpstr>Brandon Grotesque Regular</vt:lpstr>
      <vt:lpstr>Brandon Grotesque Light</vt:lpstr>
      <vt:lpstr>Brandon Grotesque Medium</vt:lpstr>
      <vt:lpstr>White</vt:lpstr>
      <vt:lpstr>PowerPoint Presentation</vt:lpstr>
      <vt:lpstr>Topic 2 More complex methods </vt:lpstr>
      <vt:lpstr>Control flow</vt:lpstr>
      <vt:lpstr>Control flow</vt:lpstr>
      <vt:lpstr>The while statement 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Generating tables 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Encapsulation and generalisation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More generalisation</vt:lpstr>
      <vt:lpstr>Control flow</vt:lpstr>
      <vt:lpstr>Control flow</vt:lpstr>
      <vt:lpstr>Control flow</vt:lpstr>
      <vt:lpstr>Control flow</vt:lpstr>
      <vt:lpstr>Control flow</vt:lpstr>
      <vt:lpstr>The For statement 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do-while loop 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Break and continue</vt:lpstr>
      <vt:lpstr>Control flow</vt:lpstr>
      <vt:lpstr>Control flow</vt:lpstr>
      <vt:lpstr>Control flow</vt:lpstr>
      <vt:lpstr>Control flow</vt:lpstr>
      <vt:lpstr>Control flow</vt:lpstr>
      <vt:lpstr>Control flow</vt:lpstr>
      <vt:lpstr>Exercises  </vt:lpstr>
      <vt:lpstr>Control flow</vt:lpstr>
      <vt:lpstr>Control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17</cp:revision>
  <cp:lastPrinted>2019-08-20T11:14:22Z</cp:lastPrinted>
  <dcterms:modified xsi:type="dcterms:W3CDTF">2025-07-08T11:36:25Z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