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5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72"/>
  </p:notesMasterIdLst>
  <p:handoutMasterIdLst>
    <p:handoutMasterId r:id="rId73"/>
  </p:handoutMasterIdLst>
  <p:sldIdLst>
    <p:sldId id="820" r:id="rId5"/>
    <p:sldId id="843" r:id="rId6"/>
    <p:sldId id="864" r:id="rId7"/>
    <p:sldId id="1210" r:id="rId8"/>
    <p:sldId id="1064" r:id="rId9"/>
    <p:sldId id="887" r:id="rId10"/>
    <p:sldId id="1243" r:id="rId11"/>
    <p:sldId id="1414" r:id="rId12"/>
    <p:sldId id="1233" r:id="rId13"/>
    <p:sldId id="1471" r:id="rId14"/>
    <p:sldId id="1472" r:id="rId15"/>
    <p:sldId id="1473" r:id="rId16"/>
    <p:sldId id="1415" r:id="rId17"/>
    <p:sldId id="1365" r:id="rId18"/>
    <p:sldId id="1474" r:id="rId19"/>
    <p:sldId id="1475" r:id="rId20"/>
    <p:sldId id="1476" r:id="rId21"/>
    <p:sldId id="1477" r:id="rId22"/>
    <p:sldId id="1478" r:id="rId23"/>
    <p:sldId id="1416" r:id="rId24"/>
    <p:sldId id="1370" r:id="rId25"/>
    <p:sldId id="1479" r:id="rId26"/>
    <p:sldId id="1480" r:id="rId27"/>
    <p:sldId id="1481" r:id="rId28"/>
    <p:sldId id="1482" r:id="rId29"/>
    <p:sldId id="1417" r:id="rId30"/>
    <p:sldId id="1375" r:id="rId31"/>
    <p:sldId id="1483" r:id="rId32"/>
    <p:sldId id="1484" r:id="rId33"/>
    <p:sldId id="1485" r:id="rId34"/>
    <p:sldId id="1418" r:id="rId35"/>
    <p:sldId id="1374" r:id="rId36"/>
    <p:sldId id="1486" r:id="rId37"/>
    <p:sldId id="1487" r:id="rId38"/>
    <p:sldId id="1488" r:id="rId39"/>
    <p:sldId id="1489" r:id="rId40"/>
    <p:sldId id="1422" r:id="rId41"/>
    <p:sldId id="1409" r:id="rId42"/>
    <p:sldId id="1490" r:id="rId43"/>
    <p:sldId id="1491" r:id="rId44"/>
    <p:sldId id="1492" r:id="rId45"/>
    <p:sldId id="1423" r:id="rId46"/>
    <p:sldId id="1457" r:id="rId47"/>
    <p:sldId id="1493" r:id="rId48"/>
    <p:sldId id="1494" r:id="rId49"/>
    <p:sldId id="1495" r:id="rId50"/>
    <p:sldId id="1496" r:id="rId51"/>
    <p:sldId id="1498" r:id="rId52"/>
    <p:sldId id="1465" r:id="rId53"/>
    <p:sldId id="1410" r:id="rId54"/>
    <p:sldId id="1499" r:id="rId55"/>
    <p:sldId id="1500" r:id="rId56"/>
    <p:sldId id="1501" r:id="rId57"/>
    <p:sldId id="1502" r:id="rId58"/>
    <p:sldId id="1503" r:id="rId59"/>
    <p:sldId id="1504" r:id="rId60"/>
    <p:sldId id="1505" r:id="rId61"/>
    <p:sldId id="1506" r:id="rId62"/>
    <p:sldId id="1507" r:id="rId63"/>
    <p:sldId id="1508" r:id="rId64"/>
    <p:sldId id="1509" r:id="rId65"/>
    <p:sldId id="1510" r:id="rId66"/>
    <p:sldId id="1511" r:id="rId67"/>
    <p:sldId id="1512" r:id="rId68"/>
    <p:sldId id="1284" r:id="rId69"/>
    <p:sldId id="1285" r:id="rId70"/>
    <p:sldId id="845" r:id="rId71"/>
  </p:sldIdLst>
  <p:sldSz cx="24384000" cy="13716000"/>
  <p:notesSz cx="6797675" cy="9926638"/>
  <p:embeddedFontLst>
    <p:embeddedFont>
      <p:font typeface="Brandon Grotesque Bold" panose="020B0803020203060202" charset="0"/>
      <p:regular r:id="rId74"/>
      <p:bold r:id="rId75"/>
      <p:italic r:id="rId76"/>
      <p:boldItalic r:id="rId77"/>
    </p:embeddedFont>
    <p:embeddedFont>
      <p:font typeface="Brandon Grotesque Light" panose="020B0303020203060202" charset="0"/>
      <p:regular r:id="rId78"/>
      <p:italic r:id="rId79"/>
    </p:embeddedFont>
    <p:embeddedFont>
      <p:font typeface="Brandon Grotesque Medium" panose="020B0603020203060202" charset="0"/>
      <p:regular r:id="rId80"/>
      <p:italic r:id="rId81"/>
    </p:embeddedFont>
    <p:embeddedFont>
      <p:font typeface="Brandon Grotesque Regular" panose="020B0503020203060202" charset="0"/>
      <p:regular r:id="rId82"/>
      <p:italic r:id="rId83"/>
    </p:embeddedFont>
    <p:embeddedFont>
      <p:font typeface="Cascadia Mono" panose="020B0609020000020004" pitchFamily="49" charset="0"/>
      <p:regular r:id="rId84"/>
      <p:bold r:id="rId85"/>
      <p:italic r:id="rId86"/>
      <p:boldItalic r:id="rId87"/>
    </p:embeddedFont>
    <p:embeddedFont>
      <p:font typeface="Raleway" pitchFamily="2" charset="0"/>
      <p:regular r:id="rId88"/>
      <p:bold r:id="rId89"/>
      <p:italic r:id="rId90"/>
      <p:boldItalic r:id="rId91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orient="horz" pos="8640" userDrawn="1">
          <p15:clr>
            <a:srgbClr val="A4A3A4"/>
          </p15:clr>
        </p15:guide>
        <p15:guide id="3" pos="1058" userDrawn="1">
          <p15:clr>
            <a:srgbClr val="A4A3A4"/>
          </p15:clr>
        </p15:guide>
        <p15:guide id="4" pos="14302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8" orient="horz" pos="2279" userDrawn="1">
          <p15:clr>
            <a:srgbClr val="A4A3A4"/>
          </p15:clr>
        </p15:guide>
        <p15:guide id="9" orient="horz" pos="6371">
          <p15:clr>
            <a:srgbClr val="A4A3A4"/>
          </p15:clr>
        </p15:guide>
        <p15:guide id="10" pos="14316">
          <p15:clr>
            <a:srgbClr val="A4A3A4"/>
          </p15:clr>
        </p15:guide>
        <p15:guide id="11" pos="1089">
          <p15:clr>
            <a:srgbClr val="A4A3A4"/>
          </p15:clr>
        </p15:guide>
        <p15:guide id="12" pos="13109">
          <p15:clr>
            <a:srgbClr val="A4A3A4"/>
          </p15:clr>
        </p15:guide>
        <p15:guide id="13" pos="15359">
          <p15:clr>
            <a:srgbClr val="A4A3A4"/>
          </p15:clr>
        </p15:guide>
        <p15:guide id="14" orient="horz" pos="953">
          <p15:clr>
            <a:srgbClr val="A4A3A4"/>
          </p15:clr>
        </p15:guide>
        <p15:guide id="15" orient="horz" pos="8075">
          <p15:clr>
            <a:srgbClr val="A4A3A4"/>
          </p15:clr>
        </p15:guide>
        <p15:guide id="16" orient="horz" pos="1385">
          <p15:clr>
            <a:srgbClr val="A4A3A4"/>
          </p15:clr>
        </p15:guide>
        <p15:guide id="17" orient="horz" pos="5852">
          <p15:clr>
            <a:srgbClr val="A4A3A4"/>
          </p15:clr>
        </p15:guide>
        <p15:guide id="18" pos="12593">
          <p15:clr>
            <a:srgbClr val="A4A3A4"/>
          </p15:clr>
        </p15:guide>
        <p15:guide id="19" pos="1090">
          <p15:clr>
            <a:srgbClr val="A4A3A4"/>
          </p15:clr>
        </p15:guide>
        <p15:guide id="20" pos="14424">
          <p15:clr>
            <a:srgbClr val="A4A3A4"/>
          </p15:clr>
        </p15:guide>
        <p15:guide id="21" pos="14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ra Totaram - EXCO Embury - EHO" initials="ST-EE-E" lastIdx="13" clrIdx="0"/>
  <p:cmAuthor id="2" name="Samara Totaram - EXCO Embury - EHO" initials="ST-EE-E [2]" lastIdx="2" clrIdx="1"/>
  <p:cmAuthor id="3" name="Microsoft Office User" initials="" lastIdx="0" clrIdx="2"/>
  <p:cmAuthor id="4" name="Samara Totaram - Stadio Holdings CFO" initials="ST-SHC" lastIdx="4" clrIdx="3"/>
  <p:cmAuthor id="5" name="Kate Ridge - Stadio Holdings" initials="KR-SH" lastIdx="2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AA23"/>
    <a:srgbClr val="D3D3D3"/>
    <a:srgbClr val="55585B"/>
    <a:srgbClr val="1779A0"/>
    <a:srgbClr val="207DA0"/>
    <a:srgbClr val="98C93C"/>
    <a:srgbClr val="FFCF00"/>
    <a:srgbClr val="0083CA"/>
    <a:srgbClr val="AB2940"/>
    <a:srgbClr val="9A9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813A34-C145-4DB0-817F-76A7459DCEA8}" v="22" dt="2024-08-28T02:04:16.81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809" autoAdjust="0"/>
  </p:normalViewPr>
  <p:slideViewPr>
    <p:cSldViewPr snapToGrid="0">
      <p:cViewPr varScale="1">
        <p:scale>
          <a:sx n="41" d="100"/>
          <a:sy n="41" d="100"/>
        </p:scale>
        <p:origin x="691" y="72"/>
      </p:cViewPr>
      <p:guideLst>
        <p:guide pos="7680"/>
        <p:guide orient="horz" pos="8640"/>
        <p:guide pos="1058"/>
        <p:guide pos="14302"/>
        <p:guide orient="horz"/>
        <p:guide orient="horz" pos="2279"/>
        <p:guide orient="horz" pos="6371"/>
        <p:guide pos="14316"/>
        <p:guide pos="1089"/>
        <p:guide pos="13109"/>
        <p:guide pos="15359"/>
        <p:guide orient="horz" pos="953"/>
        <p:guide orient="horz" pos="8075"/>
        <p:guide orient="horz" pos="1385"/>
        <p:guide orient="horz" pos="5852"/>
        <p:guide pos="12593"/>
        <p:guide pos="1090"/>
        <p:guide pos="14424"/>
        <p:guide pos="1428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11.fntdata"/><Relationship Id="rId89" Type="http://schemas.openxmlformats.org/officeDocument/2006/relationships/font" Target="fonts/font16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1.xml"/><Relationship Id="rId90" Type="http://schemas.openxmlformats.org/officeDocument/2006/relationships/font" Target="fonts/font17.fntdata"/><Relationship Id="rId95" Type="http://schemas.openxmlformats.org/officeDocument/2006/relationships/theme" Target="theme/theme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font" Target="fonts/font7.fntdata"/><Relationship Id="rId85" Type="http://schemas.openxmlformats.org/officeDocument/2006/relationships/font" Target="fonts/font1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font" Target="fonts/font2.fntdata"/><Relationship Id="rId83" Type="http://schemas.openxmlformats.org/officeDocument/2006/relationships/font" Target="fonts/font10.fntdata"/><Relationship Id="rId88" Type="http://schemas.openxmlformats.org/officeDocument/2006/relationships/font" Target="fonts/font15.fntdata"/><Relationship Id="rId91" Type="http://schemas.openxmlformats.org/officeDocument/2006/relationships/font" Target="fonts/font18.fntdata"/><Relationship Id="rId9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handoutMaster" Target="handoutMasters/handout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86" Type="http://schemas.openxmlformats.org/officeDocument/2006/relationships/font" Target="fonts/font13.fntdata"/><Relationship Id="rId9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3.fntdata"/><Relationship Id="rId97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font" Target="fonts/font14.fntdata"/><Relationship Id="rId61" Type="http://schemas.openxmlformats.org/officeDocument/2006/relationships/slide" Target="slides/slide57.xml"/><Relationship Id="rId82" Type="http://schemas.openxmlformats.org/officeDocument/2006/relationships/font" Target="fonts/font9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font" Target="fonts/font4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9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CC2CF-7A2B-6945-8CB4-8AA155CAC64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1BD19-606C-7941-9945-65FADD20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54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16700" cy="37226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4182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dirty="0"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65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8639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40033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23766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76478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53206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87141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3186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74941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6796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99754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18504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04548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60556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74476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7516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81761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99928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90257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790496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886169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1435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962672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927669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916296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16840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901830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457723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139756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15235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250965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1912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90174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485192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20297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869598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798756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597942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30857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16477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052929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344226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88866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9509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843346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232494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4883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8131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27386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99442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6296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S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Body Level One…"/>
          <p:cNvSpPr txBox="1">
            <a:spLocks noGrp="1"/>
          </p:cNvSpPr>
          <p:nvPr>
            <p:ph type="body" idx="10"/>
          </p:nvPr>
        </p:nvSpPr>
        <p:spPr>
          <a:xfrm>
            <a:off x="1688880" y="8730208"/>
            <a:ext cx="21003065" cy="64807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endParaRPr lang="en-US" sz="3200" b="0">
              <a:solidFill>
                <a:srgbClr val="9BA0A6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688880" y="8010128"/>
            <a:ext cx="21003065" cy="86409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 baseline="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r>
              <a:rPr lang="en-US" sz="4000" b="0">
                <a:solidFill>
                  <a:srgbClr val="9BA0A6"/>
                </a:solidFill>
                <a:latin typeface="Brandon Grotesque Regular"/>
                <a:cs typeface="Brandon Grotesque Regular"/>
              </a:rPr>
              <a:t>Presentation Headline</a:t>
            </a:r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1678" y="3499506"/>
            <a:ext cx="10518760" cy="475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4959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/>
          <p:cNvSpPr>
            <a:spLocks noGrp="1"/>
          </p:cNvSpPr>
          <p:nvPr>
            <p:ph type="pic" idx="13"/>
          </p:nvPr>
        </p:nvSpPr>
        <p:spPr>
          <a:xfrm>
            <a:off x="-73025" y="0"/>
            <a:ext cx="24457025" cy="1375707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1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pic>
        <p:nvPicPr>
          <p:cNvPr id="6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6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mage"/>
          <p:cNvSpPr>
            <a:spLocks noGrp="1"/>
          </p:cNvSpPr>
          <p:nvPr>
            <p:ph type="pic" idx="13"/>
          </p:nvPr>
        </p:nvSpPr>
        <p:spPr>
          <a:xfrm>
            <a:off x="1587" y="-95156"/>
            <a:ext cx="24553167" cy="1381115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4" name="Thank you"/>
          <p:cNvSpPr txBox="1"/>
          <p:nvPr userDrawn="1"/>
        </p:nvSpPr>
        <p:spPr>
          <a:xfrm>
            <a:off x="7416988" y="3257600"/>
            <a:ext cx="9550025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THANK YOU</a:t>
            </a:r>
          </a:p>
        </p:txBody>
      </p:sp>
      <p:sp>
        <p:nvSpPr>
          <p:cNvPr id="6" name="Re a leboga"/>
          <p:cNvSpPr txBox="1"/>
          <p:nvPr userDrawn="1"/>
        </p:nvSpPr>
        <p:spPr>
          <a:xfrm>
            <a:off x="6934151" y="6348526"/>
            <a:ext cx="10515699" cy="228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RE A LEBOGA</a:t>
            </a:r>
          </a:p>
        </p:txBody>
      </p:sp>
      <p:sp>
        <p:nvSpPr>
          <p:cNvPr id="7" name="Enkosi"/>
          <p:cNvSpPr txBox="1"/>
          <p:nvPr userDrawn="1"/>
        </p:nvSpPr>
        <p:spPr>
          <a:xfrm>
            <a:off x="9091716" y="5072321"/>
            <a:ext cx="6200569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ENKOSI</a:t>
            </a:r>
          </a:p>
        </p:txBody>
      </p:sp>
      <p:sp>
        <p:nvSpPr>
          <p:cNvPr id="8" name="Dankie"/>
          <p:cNvSpPr txBox="1"/>
          <p:nvPr userDrawn="1"/>
        </p:nvSpPr>
        <p:spPr>
          <a:xfrm>
            <a:off x="9041779" y="8679965"/>
            <a:ext cx="6300443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DANKIE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0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d background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3272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4"/>
            <a:ext cx="24384002" cy="137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Col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Rectangle 30"/>
          <p:cNvGrpSpPr/>
          <p:nvPr userDrawn="1"/>
        </p:nvGrpSpPr>
        <p:grpSpPr>
          <a:xfrm>
            <a:off x="1714509" y="2316732"/>
            <a:ext cx="20980402" cy="738662"/>
            <a:chOff x="0" y="1518"/>
            <a:chExt cx="20980400" cy="738661"/>
          </a:xfrm>
        </p:grpSpPr>
        <p:sp>
          <p:nvSpPr>
            <p:cNvPr id="21" name="Rectangle"/>
            <p:cNvSpPr/>
            <p:nvPr/>
          </p:nvSpPr>
          <p:spPr>
            <a:xfrm rot="10800000" flipH="1">
              <a:off x="0" y="288291"/>
              <a:ext cx="20980399" cy="165097"/>
            </a:xfrm>
            <a:prstGeom prst="rect">
              <a:avLst/>
            </a:prstGeom>
            <a:solidFill>
              <a:srgbClr val="53575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 b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" name="Text"/>
            <p:cNvSpPr txBox="1"/>
            <p:nvPr/>
          </p:nvSpPr>
          <p:spPr>
            <a:xfrm rot="10800000">
              <a:off x="0" y="1518"/>
              <a:ext cx="20980400" cy="738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defTabSz="1828800">
                <a:defRPr sz="3600" b="0">
                  <a:solidFill>
                    <a:srgbClr val="53575B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6076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2" name="Rectangle 41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1" name="Rectangle 50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771376" y="3712577"/>
            <a:ext cx="21005800" cy="9577388"/>
          </a:xfrm>
        </p:spPr>
        <p:txBody>
          <a:bodyPr lIns="0" tIns="0" rIns="0" bIns="0"/>
          <a:lstStyle>
            <a:lvl1pPr marL="0" marR="0" indent="0" algn="l" defTabSz="3578225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 baseline="0"/>
            </a:lvl1pPr>
          </a:lstStyle>
          <a:p>
            <a:r>
              <a:rPr lang="en-US"/>
              <a:t>Place copy 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43580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6756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_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800" b="0" i="0" u="none" strike="noStrike" cap="all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Brandon Grotesque Bold"/>
                <a:ea typeface="+mn-ea"/>
                <a:cs typeface="Brandon Grotesque Bold"/>
                <a:sym typeface="Helvetica Neue Medium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24308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425" y="-630832"/>
            <a:ext cx="26628850" cy="14978172"/>
          </a:xfrm>
          <a:prstGeom prst="rect">
            <a:avLst/>
          </a:prstGeom>
        </p:spPr>
      </p:pic>
      <p:pic>
        <p:nvPicPr>
          <p:cNvPr id="8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0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49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  <a:endParaRPr lang="en-ZA"/>
          </a:p>
        </p:txBody>
      </p:sp>
      <p:pic>
        <p:nvPicPr>
          <p:cNvPr id="2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56860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24384001" cy="13716000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  <a:endParaRPr lang="en-ZA"/>
          </a:p>
        </p:txBody>
      </p:sp>
      <p:pic>
        <p:nvPicPr>
          <p:cNvPr id="37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55332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 &amp;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4098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2" r:id="rId2"/>
    <p:sldLayoutId id="2147483703" r:id="rId3"/>
    <p:sldLayoutId id="2147483701" r:id="rId4"/>
    <p:sldLayoutId id="2147483718" r:id="rId5"/>
    <p:sldLayoutId id="2147483721" r:id="rId6"/>
    <p:sldLayoutId id="2147483712" r:id="rId7"/>
    <p:sldLayoutId id="2147483716" r:id="rId8"/>
    <p:sldLayoutId id="2147483704" r:id="rId9"/>
    <p:sldLayoutId id="2147483722" r:id="rId10"/>
    <p:sldLayoutId id="2147483711" r:id="rId11"/>
    <p:sldLayoutId id="2147483713" r:id="rId12"/>
    <p:sldLayoutId id="2147483723" r:id="rId13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0" baseline="0">
          <a:ln>
            <a:noFill/>
          </a:ln>
          <a:solidFill>
            <a:srgbClr val="55585B"/>
          </a:solidFill>
          <a:uFillTx/>
          <a:latin typeface="+mj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l" defTabSz="3578225" latinLnBrk="0">
        <a:lnSpc>
          <a:spcPct val="110000"/>
        </a:lnSpc>
        <a:spcBef>
          <a:spcPts val="1200"/>
        </a:spcBef>
        <a:spcAft>
          <a:spcPts val="600"/>
        </a:spcAft>
        <a:buClrTx/>
        <a:buSzPct val="125000"/>
        <a:buFontTx/>
        <a:buNone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Regular"/>
          <a:ea typeface="Helvetica Neue"/>
          <a:cs typeface="Brandon Grotesque Regular"/>
          <a:sym typeface="Helvetica Neue"/>
        </a:defRPr>
      </a:lvl1pPr>
      <a:lvl2pPr marL="628650" marR="0" indent="-463550" algn="l" defTabSz="825500" latinLnBrk="0">
        <a:lnSpc>
          <a:spcPct val="110000"/>
        </a:lnSpc>
        <a:spcBef>
          <a:spcPts val="600"/>
        </a:spcBef>
        <a:spcAft>
          <a:spcPts val="4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2pPr>
      <a:lvl3pPr marL="1428750" marR="0" indent="-533400" algn="l" defTabSz="1790700" latinLnBrk="0">
        <a:lnSpc>
          <a:spcPct val="110000"/>
        </a:lnSpc>
        <a:spcBef>
          <a:spcPts val="200"/>
        </a:spcBef>
        <a:spcAft>
          <a:spcPts val="8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3pPr>
      <a:lvl4pPr marL="2324100" marR="0" indent="-53975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4pPr>
      <a:lvl5pPr marL="3175000" marR="0" indent="-63500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690467" y="8010128"/>
            <a:ext cx="21003065" cy="864096"/>
          </a:xfrm>
        </p:spPr>
        <p:txBody>
          <a:bodyPr/>
          <a:lstStyle/>
          <a:p>
            <a:r>
              <a:rPr lang="en-US" b="1" dirty="0"/>
              <a:t>OOP152 – OBJECT-ORIENTED PROGRAMMING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1042DE35-7AB1-45E7-893C-96913BB74A66}"/>
              </a:ext>
            </a:extLst>
          </p:cNvPr>
          <p:cNvSpPr txBox="1">
            <a:spLocks/>
          </p:cNvSpPr>
          <p:nvPr/>
        </p:nvSpPr>
        <p:spPr>
          <a:xfrm>
            <a:off x="10833895" y="12025834"/>
            <a:ext cx="2713033" cy="864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3578225" latinLnBrk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Tx/>
              <a:buSzPct val="125000"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Regular"/>
                <a:ea typeface="Helvetica Neue"/>
                <a:cs typeface="Brandon Grotesque Regular"/>
                <a:sym typeface="Helvetica Neue"/>
              </a:defRPr>
            </a:lvl1pPr>
            <a:lvl2pPr marL="628650" marR="0" indent="-463550" algn="l" defTabSz="825500" latinLnBrk="0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2pPr>
            <a:lvl3pPr marL="1428750" marR="0" indent="-533400" algn="l" defTabSz="1790700" latinLnBrk="0">
              <a:lnSpc>
                <a:spcPct val="110000"/>
              </a:lnSpc>
              <a:spcBef>
                <a:spcPts val="200"/>
              </a:spcBef>
              <a:spcAft>
                <a:spcPts val="8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3pPr>
            <a:lvl4pPr marL="2324100" marR="0" indent="-539750" algn="l" defTabSz="825500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4pPr>
            <a:lvl5pPr marL="3175000" marR="0" indent="-635000" algn="l" defTabSz="825500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2000" b="1" dirty="0"/>
              <a:t>2024</a:t>
            </a:r>
          </a:p>
          <a:p>
            <a:pPr hangingPunct="1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200150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Data str</a:t>
            </a:r>
            <a:r>
              <a:rPr lang="en-GB" sz="5400" b="1" dirty="0">
                <a:solidFill>
                  <a:schemeClr val="tx1"/>
                </a:solidFill>
                <a:latin typeface="+mn-lt"/>
              </a:rPr>
              <a:t>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Arrays: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Creating Arrays: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 the 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 </a:t>
            </a:r>
            <a:r>
              <a:rPr lang="en-GB" sz="5400" dirty="0"/>
              <a:t>operator to create an array.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Specify the size of the array within square brackets.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counts = new int[4]; </a:t>
            </a:r>
            <a:r>
              <a:rPr lang="en-GB" sz="5400" dirty="0"/>
              <a:t>creates an array of four integers.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values = new double[size]; </a:t>
            </a:r>
            <a:r>
              <a:rPr lang="en-GB" sz="5400" dirty="0"/>
              <a:t>creates an array of doubles with a size defined by the variable size.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266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Data str</a:t>
            </a:r>
            <a:r>
              <a:rPr lang="en-GB" sz="5400" b="1" dirty="0">
                <a:solidFill>
                  <a:schemeClr val="tx1"/>
                </a:solidFill>
                <a:latin typeface="+mn-lt"/>
              </a:rPr>
              <a:t>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Arrays: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Combined Declaration and Creation: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You can declare and create an array in a single line.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int[] counts = new int[4];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double[] values = new double[size];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061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Data str</a:t>
            </a:r>
            <a:r>
              <a:rPr lang="en-GB" sz="5400" b="1" dirty="0">
                <a:solidFill>
                  <a:schemeClr val="tx1"/>
                </a:solidFill>
                <a:latin typeface="+mn-lt"/>
              </a:rPr>
              <a:t>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Arrays: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Array Size: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size of an array must be a nonnegative integer.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Arrays with zero elements are permissible and have specific uses.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Attempting to create an array with a negative size will result in a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NegativeArraySizeException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400" dirty="0"/>
              <a:t>Special Cases:</a:t>
            </a:r>
          </a:p>
          <a:p>
            <a:pPr marL="1314450" lvl="1" indent="-685800">
              <a:buFont typeface="Wingdings" panose="05000000000000000000" pitchFamily="2" charset="2"/>
              <a:buChar char="q"/>
            </a:pPr>
            <a:r>
              <a:rPr lang="en-GB" sz="5400" dirty="0"/>
              <a:t>Zero-sized arrays are allowed and are useful in specific scenarios.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42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79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0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Arrays: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Accessing Elements in an 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Array Initialization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Arrays of 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r>
              <a:rPr lang="en-GB" sz="5400" dirty="0"/>
              <a:t> are initialized to zero.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 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int[] counts = new int[4]; </a:t>
            </a:r>
            <a:r>
              <a:rPr lang="en-GB" sz="5400" dirty="0"/>
              <a:t>initializes all elements to zero.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3860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Arrays: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State Diagram Explanation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Arrays and variables that refer to them are distinct; a variable refers to an array but is not the array itself.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Large numbers inside boxes represent elements; small numbers outside boxes are indexes.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Arrays in Java are zero-indexed: the first element is at index 0.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1849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Arrays: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Using the 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[] </a:t>
            </a:r>
            <a:r>
              <a:rPr lang="en-GB" sz="5400" dirty="0"/>
              <a:t>Operator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Access elements: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("The zeroth element is " + counts[0]);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Modify elements: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counts[0] = 7; </a:t>
            </a:r>
            <a:r>
              <a:rPr lang="en-GB" sz="5400" dirty="0"/>
              <a:t>sets the first element to 7.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counts[1] = counts[0] * 2; </a:t>
            </a:r>
            <a:r>
              <a:rPr lang="en-GB" sz="5400" dirty="0"/>
              <a:t>doubles the first element and assigns to the second.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counts[2]++; </a:t>
            </a:r>
            <a:r>
              <a:rPr lang="en-GB" sz="5400" dirty="0"/>
              <a:t>increments the third element by 1.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counts[3] -= 60; </a:t>
            </a:r>
            <a:r>
              <a:rPr lang="en-GB" sz="5400" dirty="0"/>
              <a:t>decreases the fourth element by 60.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44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Arrays: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Iterating Over an Array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Common to use a loop to access each element.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While loop example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while (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 4)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(counts[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6300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Arrays: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Iterating Over an Array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Common to use a loop to access each element.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For loop example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nn-NO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for (int i = 0; i &lt; 4; i++)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nn-NO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System.out.println(counts[i]);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nn-NO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7162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Arrays: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Index Validity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Legal indexes for counts array are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 </a:t>
            </a:r>
            <a:r>
              <a:rPr lang="en-GB" sz="5400" dirty="0"/>
              <a:t>through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3.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Accessing outside this range (e.g., negative index or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index &gt;= 4</a:t>
            </a:r>
            <a:r>
              <a:rPr lang="en-GB" sz="5400" dirty="0"/>
              <a:t>) results in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ArrayIndexOutOfBoundsException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7616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136804" y="8784887"/>
            <a:ext cx="21558638" cy="3733800"/>
          </a:xfrm>
        </p:spPr>
        <p:txBody>
          <a:bodyPr/>
          <a:lstStyle/>
          <a:p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Object-oriented programming</a:t>
            </a:r>
            <a:r>
              <a:rPr lang="en-US" sz="7200" b="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oop152</a:t>
            </a:r>
            <a:r>
              <a:rPr lang="en-US" sz="7200" b="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7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8" name="Picture 4" descr="Classes and Objects in Java - Fundamentals of OOPs - DataFlair">
            <a:extLst>
              <a:ext uri="{FF2B5EF4-FFF2-40B4-BE49-F238E27FC236}">
                <a16:creationId xmlns:a16="http://schemas.microsoft.com/office/drawing/2014/main" id="{BC82DEFB-3E20-E863-D5DE-23457D788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127" y="884749"/>
            <a:ext cx="17872364" cy="852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38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displaying </a:t>
            </a:r>
            <a:r>
              <a:rPr lang="en-US" b="0" dirty="0"/>
              <a:t>arrays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8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Array Display Issues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Using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(a); </a:t>
            </a:r>
            <a:r>
              <a:rPr lang="en-GB" sz="5400" dirty="0"/>
              <a:t>to display arrays directly often yields unexpected results.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output: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[I@bf3f7e0 </a:t>
            </a:r>
            <a:r>
              <a:rPr lang="en-GB" sz="5400" dirty="0"/>
              <a:t>indicates the array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type (int[]) </a:t>
            </a:r>
            <a:r>
              <a:rPr lang="en-GB" sz="5400" dirty="0"/>
              <a:t>and memory address.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069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Custom Method to Display Arrays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Writing a custom method to iterate through and print each element of the array.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printArray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(int[] a)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("{" + a[0]);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for (int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1;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a.length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(", " + a[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("}");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9422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Custom Method to Display Arrays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Writing a custom method to iterate through and print each element of the array.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Example output for int[] a = {1, 2, 3, 4};: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{1, 2, 3, 4}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6149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Using Java Utilities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java.util.Arrays.toString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 </a:t>
            </a:r>
            <a:r>
              <a:rPr lang="en-GB" sz="5400" dirty="0"/>
              <a:t>method provides a built-in way to display arrays.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Arrays.toString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(a));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Requires import: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import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java.util.Arrays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output: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[1, 2, 3, 4]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This method uses square brackets and is simpler than writing a custom display method.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7547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Summary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Prefer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Arrays.toString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 </a:t>
            </a:r>
            <a:r>
              <a:rPr lang="en-GB" sz="5400" dirty="0"/>
              <a:t>for simplicity and clarity when printing array contents.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8421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copying arrays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Array References: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Array variables hold references, not the actual array data.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Assigning one array variable to another copies the reference, not the array.</a:t>
            </a:r>
            <a:endParaRPr lang="en-GB" sz="54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double[] a = new double[3];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double[] b = a;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265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Behaviour of Aliased Arrays: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Both variables refer to the same array.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Changes through one are visible through the other.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a[0] = 17.0;  // Set first element of a to 17.0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(b[0]);  // Outputs 17.0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641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Copying Arrays Manually: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Create a new array and copy each element individually.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double[] b = new double[3];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for (int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0;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 3;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b[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 = a[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70372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14736" y="3518534"/>
            <a:ext cx="21558638" cy="3733800"/>
          </a:xfrm>
        </p:spPr>
        <p:txBody>
          <a:bodyPr/>
          <a:lstStyle/>
          <a:p>
            <a:r>
              <a:rPr lang="en-US" sz="44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Access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4400" b="0" dirty="0">
                <a:solidFill>
                  <a:srgbClr val="FFC000"/>
                </a:solidFill>
              </a:rPr>
              <a:t>Books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/ 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Eclipse ide</a:t>
            </a:r>
            <a:r>
              <a:rPr lang="en-US" sz="4400" b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 </a:t>
            </a:r>
            <a:r>
              <a:rPr lang="en-US" sz="440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MS office…etc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endParaRPr lang="en-US" sz="4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1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Using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Arrays.copyOf</a:t>
            </a:r>
            <a:r>
              <a:rPr lang="en-GB" sz="5400" dirty="0"/>
              <a:t>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Utilizes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java.util.Arrays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to copy full or partial arrays.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Syntax: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Arrays.copyOf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(array, length)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double[] b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Arrays.copyOf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(a, 3);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963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array length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1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Array Length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Arrays in Java have a built-in attribute length that stores the number of elements.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This attribute helps in generalizing code to work with arrays of any size.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344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 of Using length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Avoid hardcoding the array size by using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a.length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This approach is more flexible and less error-prone.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double[] b = new double[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a.length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for (int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0;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a.length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b[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 = a[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726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Understanding Loop Execution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loop iterates until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5400" dirty="0"/>
              <a:t> is less than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a.length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last valid index used in the loop is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a.length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- 1</a:t>
            </a:r>
            <a:r>
              <a:rPr lang="en-GB" sz="5400" dirty="0"/>
              <a:t>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Accessing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a[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a.length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 </a:t>
            </a:r>
            <a:r>
              <a:rPr lang="en-GB" sz="5400" dirty="0"/>
              <a:t>would throw an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ArrayIndexOutOfBoundsException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6046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Simplifying Array Copy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Arrays.copyOf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for a more concise and safe array copy.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This method ensures that the array is correctly copied up to its length.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double[] b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Arrays.copyOf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(a,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a.length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942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Key Takeaways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Using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a.length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enhances the scalability and safety of the code.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It prevents common errors associated with array handling, such as out-of-bounds access.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7867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array traversal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9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Array Traversal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Overview: Traversing arrays involves looping through elements to perform operations.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76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Squaring Elements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Purpose: Modify each element in the array.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 Square each element in a double array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400" dirty="0"/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nn-NO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for (int i = 0; i &lt; a.length; i++)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nn-NO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a[i] = Math.pow(a[i], 2.0);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nn-NO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690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131516"/>
                </a:solidFill>
                <a:latin typeface="system-ui"/>
              </a:rPr>
              <a:t>PRESCRIBED Textbook</a:t>
            </a:r>
            <a:endParaRPr lang="en-GB" b="1" i="0" dirty="0">
              <a:solidFill>
                <a:srgbClr val="131516"/>
              </a:solidFill>
              <a:effectLst/>
              <a:latin typeface="system-u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1464074A-B134-E012-7614-58BFC4E0ED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1650" y="3713163"/>
            <a:ext cx="21005800" cy="9577387"/>
          </a:xfrm>
        </p:spPr>
        <p:txBody>
          <a:bodyPr/>
          <a:lstStyle/>
          <a:p>
            <a:r>
              <a:rPr sz="6600" dirty="0"/>
              <a:t>Think Java: How to Think Like a Computer Scientist</a:t>
            </a:r>
            <a:r>
              <a:rPr lang="en-GB" sz="6600" dirty="0"/>
              <a:t> Downey, A.B. and Mayfield, C. (2019) Version 6.1.3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27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Searching for an Element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Purpose: Find the index of a specific value.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 Search for a target value in an array and return its index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int search(double[] a, double target)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for (int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0;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a.length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if (a[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 == target)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return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-1; // Return -1 if target not found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6406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77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Reducing an Array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Purpose: Reduce an array of values down to a single value, such as sum, product, minimum, or maximum.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 Calculate the sum of all elements in an array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double sum(double[] a)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double total = 0.0;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for (int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0;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a.length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total += a[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total;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 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dirty="0">
                <a:latin typeface="Brandon Grotesque Light"/>
              </a:rPr>
              <a:t>Accumulator Variable: total is used to accumulate the sum of the elements.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6897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random numbers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0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Determinism in Programs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Most programs are deterministic, performing the same actions each time they run.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Determinism ensures consistent results from identical calculations.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2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Need for Nondeterminism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Some applications, like games, benefit from unpredictability.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Computers struggle with true randomness, making nondeterminism challenging.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008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Pseudorandom Numbers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Computers use algorithms to generate pseudorandom numbers, which appear random for most applications.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java.util.Random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is used in Java to generate these numbers.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0253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8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Usage of </a:t>
            </a:r>
            <a:r>
              <a:rPr lang="en-GB" sz="5400" dirty="0" err="1"/>
              <a:t>java.util.Random</a:t>
            </a: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method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nextInt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(n) </a:t>
            </a:r>
            <a:r>
              <a:rPr lang="en-GB" sz="5400" dirty="0"/>
              <a:t>returns a pseudorandom integer from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 to n-1.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of generating a random array: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int[]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randomArray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(int size)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Random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random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new Random();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int[] a = new int[size];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for (int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0;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a.length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a[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 =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random.nextInt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(100);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a;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0204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Testing Randomness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To test the distribution of pseudorandom numbers: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Generate a large number of values.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Store them in an array.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Count the occurrence of each value.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2740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Displaying Random Numbers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to generate and display an array of random numbers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 </a:t>
            </a:r>
            <a:r>
              <a:rPr lang="en-GB" sz="3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numValues</a:t>
            </a:r>
            <a:r>
              <a:rPr lang="en-GB" sz="3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8;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int[] array = </a:t>
            </a:r>
            <a:r>
              <a:rPr lang="en-GB" sz="3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randomArray</a:t>
            </a:r>
            <a:r>
              <a:rPr lang="en-GB" sz="3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3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numValues</a:t>
            </a:r>
            <a:r>
              <a:rPr lang="en-GB" sz="3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printArray</a:t>
            </a:r>
            <a:r>
              <a:rPr lang="en-GB" sz="3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(array); // Function to print array elements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Output example: </a:t>
            </a:r>
            <a:r>
              <a:rPr lang="en-GB" sz="3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{15, 62, 46, 74, 67, 52, 51, 10}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Outputs vary with each execution, demonstrating the nondeterminism.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4678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traverse and count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00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  <a:r>
              <a:rPr lang="en-US" b="0" dirty="0"/>
              <a:t> </a:t>
            </a:r>
            <a:br>
              <a:rPr lang="en-US" b="0" dirty="0"/>
            </a:br>
            <a:r>
              <a:rPr lang="en-ZA" b="1" dirty="0"/>
              <a:t> More Complex Methods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Histograms: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 histogram is a statistical tool that counts the frequency of certain items in a dataset.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 educational contexts, histograms are often used to display distributions of exam scores.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513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Creating a Histogram: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 counters to track the frequency of scores within defined ranges (e.g., 90-100, 80-90).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Method Overview: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inRange</a:t>
            </a:r>
            <a:r>
              <a:rPr lang="en-GB" sz="3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(int[] a, int low, int high): </a:t>
            </a:r>
            <a:r>
              <a:rPr lang="en-GB" sz="5400" dirty="0"/>
              <a:t>Counts how many numbers in the array </a:t>
            </a:r>
            <a:r>
              <a:rPr lang="en-GB" sz="3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  <a:r>
              <a:rPr lang="en-GB" sz="5400" dirty="0"/>
              <a:t> fall within the range </a:t>
            </a:r>
            <a:r>
              <a:rPr lang="en-GB" sz="3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[low, high).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5764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Creating a Histogram: Code Example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int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inRange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(int[] a, int low, int high)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int count = 0;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for (int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0;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a.length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if (a[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 &gt;= low &amp;&amp; a[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 &lt; high)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count++;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}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count;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7367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Creating a Histogram: Code Example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method uses a loop to traverse through the array.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It increments the count for each element that falls within the specified range.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Note: </a:t>
            </a:r>
            <a:r>
              <a:rPr lang="en-GB" sz="3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low</a:t>
            </a:r>
            <a:r>
              <a:rPr lang="en-GB" sz="5400" dirty="0"/>
              <a:t> is inclusive, and </a:t>
            </a:r>
            <a:r>
              <a:rPr lang="en-GB" sz="3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high</a:t>
            </a:r>
            <a:r>
              <a:rPr lang="en-GB" sz="5400" dirty="0"/>
              <a:t> is exclusive.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5212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85000"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Creating a Histogram: Code Example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Using the Method: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of counting exam scores in different ranges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int[] scores = </a:t>
            </a:r>
            <a:r>
              <a:rPr lang="en-GB" sz="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randomArray</a:t>
            </a: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(30);  // Generate an array with 30 random scores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 a = </a:t>
            </a:r>
            <a:r>
              <a:rPr lang="en-GB" sz="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inRange</a:t>
            </a: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(scores, 90, 100);  // Count of scores between 90 and 100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 b = </a:t>
            </a:r>
            <a:r>
              <a:rPr lang="en-GB" sz="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inRange</a:t>
            </a: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(scores, 80, 90);   // Count of scores between 80 and 90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 c = </a:t>
            </a:r>
            <a:r>
              <a:rPr lang="en-GB" sz="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inRange</a:t>
            </a: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(scores, 70, 80);   // Count of scores between 70 and 80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 d = </a:t>
            </a:r>
            <a:r>
              <a:rPr lang="en-GB" sz="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inRange</a:t>
            </a: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(scores, 60, 70);   // Count of scores between 60 and 70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 f = </a:t>
            </a:r>
            <a:r>
              <a:rPr lang="en-GB" sz="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inRange</a:t>
            </a: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(scores, 0, 60);    // Count of scores below 60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0653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Creating a Histogram: 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Application: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This method and counting strategy help in visualizing the distribution of scores, aiding educators and students in understanding performance trends.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4059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Building a histogram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6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the Problem: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Traditional method involves multiple lines of code for each score range.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 Counting scores individually results in redundant code.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9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Initial Approach: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Create 100 counters for each score from 0 to 99.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 a function </a:t>
            </a:r>
            <a:r>
              <a:rPr lang="en-GB" sz="5400" dirty="0" err="1"/>
              <a:t>inRange</a:t>
            </a:r>
            <a:r>
              <a:rPr lang="en-GB" sz="5400" dirty="0"/>
              <a:t>(scores, </a:t>
            </a:r>
            <a:r>
              <a:rPr lang="en-GB" sz="5400" dirty="0" err="1"/>
              <a:t>i</a:t>
            </a:r>
            <a:r>
              <a:rPr lang="en-GB" sz="5400" dirty="0"/>
              <a:t>, </a:t>
            </a:r>
            <a:r>
              <a:rPr lang="en-GB" sz="5400" dirty="0" err="1"/>
              <a:t>i</a:t>
            </a:r>
            <a:r>
              <a:rPr lang="en-GB" sz="5400" dirty="0"/>
              <a:t> + 1) to count each score.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Code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int[] counts = new int[100];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for (int </a:t>
            </a:r>
            <a:r>
              <a:rPr lang="en-GB" sz="37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0; </a:t>
            </a:r>
            <a:r>
              <a:rPr lang="en-GB" sz="37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 </a:t>
            </a:r>
            <a:r>
              <a:rPr lang="en-GB" sz="37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counts.length</a:t>
            </a:r>
            <a:r>
              <a:rPr lang="en-GB" sz="3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 </a:t>
            </a:r>
            <a:r>
              <a:rPr lang="en-GB" sz="37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counts[</a:t>
            </a:r>
            <a:r>
              <a:rPr lang="en-GB" sz="37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 = </a:t>
            </a:r>
            <a:r>
              <a:rPr lang="en-GB" sz="37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inRange</a:t>
            </a:r>
            <a:r>
              <a:rPr lang="en-GB" sz="3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(scores, </a:t>
            </a:r>
            <a:r>
              <a:rPr lang="en-GB" sz="37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GB" sz="37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3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+ 1);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92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Problem with Initial Approach: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Inefficient as it traverses the entire scores array for each counter.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Results in redundant operations and higher computational cost.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51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rgbClr val="000000"/>
                </a:solidFill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1376" y="3482106"/>
            <a:ext cx="21005800" cy="9485749"/>
          </a:xfrm>
        </p:spPr>
        <p:txBody>
          <a:bodyPr>
            <a:normAutofit/>
          </a:bodyPr>
          <a:lstStyle/>
          <a:p>
            <a:pPr algn="l"/>
            <a:r>
              <a:rPr lang="en-GB" sz="5400" b="1" dirty="0">
                <a:solidFill>
                  <a:srgbClr val="333333"/>
                </a:solidFill>
                <a:latin typeface="adobe-clean"/>
              </a:rPr>
              <a:t>OUTCOMES</a:t>
            </a:r>
          </a:p>
          <a:p>
            <a:pPr algn="l"/>
            <a:endParaRPr lang="en-GB" sz="5400" b="1" dirty="0"/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Arrays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b="1" dirty="0"/>
              <a:t>Strings</a:t>
            </a:r>
            <a:endParaRPr lang="en-ZA" b="1" dirty="0"/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82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Optimized Solution: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 a single loop to traverse scores and increment corresponding counters.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More efficient as it only requires one pass through the score data.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Code.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int[] counts = new int[100];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for (int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0;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scores.length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int index = scores[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counts[index]++;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585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Advantages of Optimized Solution: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Drastically reduces the number of operations by eliminating repetitive checks.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Directly maps scores to array indices, making the process straightforward and fast.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800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Conclusion: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Utilizing arrays for histogram creation is efficient and scalable for large data sets.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Optimizing loop operations can significantly enhance performance.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18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enhanced for loop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27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DATA Structures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Array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Conclusion: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Utilizing arrays for histogram creation is efficient and scalable for large data sets.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Optimizing loop operations can significantly enhance performance.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83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55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Exercises: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dirty="0"/>
              <a:t>If you have a question about whether something is legal, and what happens if it is not, a good way to find out is to ask the compiler. Answer the following questions by trying them out.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sz="5400" dirty="0"/>
          </a:p>
          <a:p>
            <a:pPr marL="914400" indent="-914400" rtl="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5400" dirty="0"/>
              <a:t>What happens if you invoke a value method and don’t do anything with the result; that is, if you don’t assign it to a variable or use it as part of a larger expression?</a:t>
            </a:r>
          </a:p>
          <a:p>
            <a:pPr marL="914400" indent="-914400" rtl="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5400" dirty="0"/>
              <a:t>What happens if you use a void method as part of an expression? For example, try </a:t>
            </a:r>
            <a:r>
              <a:rPr lang="en-GB" sz="5400" dirty="0" err="1"/>
              <a:t>System.out.println</a:t>
            </a:r>
            <a:r>
              <a:rPr lang="en-GB" sz="5400" dirty="0"/>
              <a:t>("boo!") + 7;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894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tadio logo_Final.png">
            <a:extLst>
              <a:ext uri="{FF2B5EF4-FFF2-40B4-BE49-F238E27FC236}">
                <a16:creationId xmlns:a16="http://schemas.microsoft.com/office/drawing/2014/main" id="{8A2AE3BB-426D-4C29-AD64-69BE8CEB7D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758" y="4407248"/>
            <a:ext cx="8136484" cy="3674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2" descr="STADIO_Formerly All Institutions_2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6" y="9874651"/>
            <a:ext cx="11996928" cy="2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1376" y="3482106"/>
            <a:ext cx="21005800" cy="948574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GB" sz="5400" b="1" dirty="0">
                <a:solidFill>
                  <a:srgbClr val="333333"/>
                </a:solidFill>
                <a:latin typeface="adobe-clean"/>
              </a:rPr>
              <a:t>OUTLINE</a:t>
            </a:r>
          </a:p>
          <a:p>
            <a:pPr algn="l"/>
            <a:endParaRPr lang="en-GB" sz="5400" b="1" dirty="0"/>
          </a:p>
          <a:p>
            <a:pPr marL="571500" indent="-5715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Arrays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Creating Arrays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Assessing Elements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Displaying Arrays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Copying Arrays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Array Length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Array Traversal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Random Numbers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Traverse and Count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Building a Histogram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Enhanced For Loop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30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arrays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17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Data str</a:t>
            </a:r>
            <a:r>
              <a:rPr lang="en-GB" sz="5400" b="1" dirty="0">
                <a:solidFill>
                  <a:schemeClr val="tx1"/>
                </a:solidFill>
                <a:latin typeface="+mn-lt"/>
              </a:rPr>
              <a:t>uctures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Arrays: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Arrays in Java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Definition: An array is a sequence of values where all elements must be of the same type.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Array Declaration: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 square brackets 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[]</a:t>
            </a:r>
            <a:r>
              <a:rPr lang="en-GB" sz="5400" dirty="0"/>
              <a:t> to specify the type of array.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int[] counts; </a:t>
            </a:r>
            <a:r>
              <a:rPr lang="en-GB" sz="5400" dirty="0"/>
              <a:t>declares an integer array.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double[] values; </a:t>
            </a:r>
            <a:r>
              <a:rPr lang="en-GB" sz="5400" dirty="0"/>
              <a:t>declares a double array.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5799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ustom 9">
      <a:majorFont>
        <a:latin typeface="Brandon Grotesque Medium"/>
        <a:ea typeface="Helvetica Neue Medium"/>
        <a:cs typeface="Helvetica Neue Medium"/>
      </a:majorFont>
      <a:minorFont>
        <a:latin typeface="Brandon Grotesq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no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78422d3-3646-4865-8717-6c44b94ebf2e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84BF50B698364E8A61C643870F5B84" ma:contentTypeVersion="12" ma:contentTypeDescription="Create a new document." ma:contentTypeScope="" ma:versionID="570c6d52167d08bb3ea7b288a7e02856">
  <xsd:schema xmlns:xsd="http://www.w3.org/2001/XMLSchema" xmlns:xs="http://www.w3.org/2001/XMLSchema" xmlns:p="http://schemas.microsoft.com/office/2006/metadata/properties" xmlns:ns2="b00d9c13-3fa8-4c46-bb81-32a948587a0b" xmlns:ns3="278422d3-3646-4865-8717-6c44b94ebf2e" targetNamespace="http://schemas.microsoft.com/office/2006/metadata/properties" ma:root="true" ma:fieldsID="7ad8043fe2e7f50d54728fa8024b162b" ns2:_="" ns3:_="">
    <xsd:import namespace="b00d9c13-3fa8-4c46-bb81-32a948587a0b"/>
    <xsd:import namespace="278422d3-3646-4865-8717-6c44b94ebf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0d9c13-3fa8-4c46-bb81-32a948587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422d3-3646-4865-8717-6c44b94ebf2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A9D798-552E-412B-81A4-147A54248997}">
  <ds:schemaRefs>
    <ds:schemaRef ds:uri="http://purl.org/dc/dcmitype/"/>
    <ds:schemaRef ds:uri="http://purl.org/dc/terms/"/>
    <ds:schemaRef ds:uri="http://schemas.microsoft.com/office/infopath/2007/PartnerControls"/>
    <ds:schemaRef ds:uri="b00d9c13-3fa8-4c46-bb81-32a948587a0b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278422d3-3646-4865-8717-6c44b94ebf2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EB146ED-9640-4E6D-A757-4DA40DB34FA8}">
  <ds:schemaRefs>
    <ds:schemaRef ds:uri="278422d3-3646-4865-8717-6c44b94ebf2e"/>
    <ds:schemaRef ds:uri="b00d9c13-3fa8-4c46-bb81-32a948587a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42CFFC2-78A8-4251-86A2-20B3A3C08C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48417</TotalTime>
  <Words>3200</Words>
  <Application>Microsoft Office PowerPoint</Application>
  <PresentationFormat>Custom</PresentationFormat>
  <Paragraphs>903</Paragraphs>
  <Slides>67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9" baseType="lpstr">
      <vt:lpstr>Wingdings</vt:lpstr>
      <vt:lpstr>Brandon Grotesque Light</vt:lpstr>
      <vt:lpstr>Arial</vt:lpstr>
      <vt:lpstr>Brandon Grotesque Medium</vt:lpstr>
      <vt:lpstr>Brandon Grotesque Regular</vt:lpstr>
      <vt:lpstr>adobe-clean</vt:lpstr>
      <vt:lpstr>Raleway</vt:lpstr>
      <vt:lpstr>Cascadia Mono</vt:lpstr>
      <vt:lpstr>Helvetica Neue</vt:lpstr>
      <vt:lpstr>system-ui</vt:lpstr>
      <vt:lpstr>Brandon Grotesque Bold</vt:lpstr>
      <vt:lpstr>White</vt:lpstr>
      <vt:lpstr>PowerPoint Presentation</vt:lpstr>
      <vt:lpstr>Object-oriented programming (oop152)</vt:lpstr>
      <vt:lpstr>Access: Books / Eclipse ide / MS office…etc.</vt:lpstr>
      <vt:lpstr>PRESCRIBED Textbook</vt:lpstr>
      <vt:lpstr>TOPIC   More Complex Methods  </vt:lpstr>
      <vt:lpstr>methods</vt:lpstr>
      <vt:lpstr>methods</vt:lpstr>
      <vt:lpstr>arrays </vt:lpstr>
      <vt:lpstr>Data structures</vt:lpstr>
      <vt:lpstr>Data structures</vt:lpstr>
      <vt:lpstr>Data structures</vt:lpstr>
      <vt:lpstr>Data structures</vt:lpstr>
      <vt:lpstr>accessing elements 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displaying arrays </vt:lpstr>
      <vt:lpstr>Data Structures</vt:lpstr>
      <vt:lpstr>Data Structures</vt:lpstr>
      <vt:lpstr>Data Structures</vt:lpstr>
      <vt:lpstr>Data Structures</vt:lpstr>
      <vt:lpstr>Data Structures</vt:lpstr>
      <vt:lpstr>copying arrays </vt:lpstr>
      <vt:lpstr>Data structures</vt:lpstr>
      <vt:lpstr>Data structures</vt:lpstr>
      <vt:lpstr>Data structures</vt:lpstr>
      <vt:lpstr>Data structures</vt:lpstr>
      <vt:lpstr>array length </vt:lpstr>
      <vt:lpstr>Data structures</vt:lpstr>
      <vt:lpstr>Data structures</vt:lpstr>
      <vt:lpstr>Data structures</vt:lpstr>
      <vt:lpstr>Data structures</vt:lpstr>
      <vt:lpstr>Data structures</vt:lpstr>
      <vt:lpstr>array traversal </vt:lpstr>
      <vt:lpstr>Data structures</vt:lpstr>
      <vt:lpstr>Data structures</vt:lpstr>
      <vt:lpstr>Data structures</vt:lpstr>
      <vt:lpstr>Data structures</vt:lpstr>
      <vt:lpstr>random numbers 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traverse and count 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Building a histogram  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enhanced for loop  </vt:lpstr>
      <vt:lpstr>DATA Structures</vt:lpstr>
      <vt:lpstr>Exercises  </vt:lpstr>
      <vt:lpstr>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Samara Totaram - EXCO Embury - EHO</dc:creator>
  <cp:lastModifiedBy>Lutho Ntlabathi (STADIO - Centurion)</cp:lastModifiedBy>
  <cp:revision>16</cp:revision>
  <cp:lastPrinted>2019-08-20T11:14:22Z</cp:lastPrinted>
  <dcterms:modified xsi:type="dcterms:W3CDTF">2025-07-08T11:34:10Z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0x010100A084BF50B698364E8A61C643870F5B84</vt:lpwstr>
  </property>
</Properties>
</file>