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theme/themeOverride17.xml" ContentType="application/vnd.openxmlformats-officedocument.themeOverr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theme/themeOverride19.xml" ContentType="application/vnd.openxmlformats-officedocument.themeOverride+xml"/>
  <Override PartName="/ppt/notesSlides/notesSlide22.xml" ContentType="application/vnd.openxmlformats-officedocument.presentationml.notesSlide+xml"/>
  <Override PartName="/ppt/theme/themeOverride20.xml" ContentType="application/vnd.openxmlformats-officedocument.themeOverride+xml"/>
  <Override PartName="/ppt/notesSlides/notesSlide23.xml" ContentType="application/vnd.openxmlformats-officedocument.presentationml.notesSlide+xml"/>
  <Override PartName="/ppt/theme/themeOverride21.xml" ContentType="application/vnd.openxmlformats-officedocument.themeOverride+xml"/>
  <Override PartName="/ppt/notesSlides/notesSlide24.xml" ContentType="application/vnd.openxmlformats-officedocument.presentationml.notesSlide+xml"/>
  <Override PartName="/ppt/theme/themeOverride22.xml" ContentType="application/vnd.openxmlformats-officedocument.themeOverride+xml"/>
  <Override PartName="/ppt/notesSlides/notesSlide25.xml" ContentType="application/vnd.openxmlformats-officedocument.presentationml.notesSlide+xml"/>
  <Override PartName="/ppt/theme/themeOverride23.xml" ContentType="application/vnd.openxmlformats-officedocument.themeOverride+xml"/>
  <Override PartName="/ppt/notesSlides/notesSlide26.xml" ContentType="application/vnd.openxmlformats-officedocument.presentationml.notesSlide+xml"/>
  <Override PartName="/ppt/theme/themeOverride24.xml" ContentType="application/vnd.openxmlformats-officedocument.themeOverride+xml"/>
  <Override PartName="/ppt/notesSlides/notesSlide27.xml" ContentType="application/vnd.openxmlformats-officedocument.presentationml.notesSlide+xml"/>
  <Override PartName="/ppt/theme/themeOverride25.xml" ContentType="application/vnd.openxmlformats-officedocument.themeOverride+xml"/>
  <Override PartName="/ppt/notesSlides/notesSlide28.xml" ContentType="application/vnd.openxmlformats-officedocument.presentationml.notesSlide+xml"/>
  <Override PartName="/ppt/theme/themeOverride26.xml" ContentType="application/vnd.openxmlformats-officedocument.themeOverride+xml"/>
  <Override PartName="/ppt/notesSlides/notesSlide29.xml" ContentType="application/vnd.openxmlformats-officedocument.presentationml.notesSlide+xml"/>
  <Override PartName="/ppt/theme/themeOverride27.xml" ContentType="application/vnd.openxmlformats-officedocument.themeOverride+xml"/>
  <Override PartName="/ppt/notesSlides/notesSlide30.xml" ContentType="application/vnd.openxmlformats-officedocument.presentationml.notesSlide+xml"/>
  <Override PartName="/ppt/theme/themeOverride28.xml" ContentType="application/vnd.openxmlformats-officedocument.themeOverride+xml"/>
  <Override PartName="/ppt/notesSlides/notesSlide31.xml" ContentType="application/vnd.openxmlformats-officedocument.presentationml.notesSlide+xml"/>
  <Override PartName="/ppt/theme/themeOverride29.xml" ContentType="application/vnd.openxmlformats-officedocument.themeOverride+xml"/>
  <Override PartName="/ppt/notesSlides/notesSlide32.xml" ContentType="application/vnd.openxmlformats-officedocument.presentationml.notesSlide+xml"/>
  <Override PartName="/ppt/theme/themeOverride30.xml" ContentType="application/vnd.openxmlformats-officedocument.themeOverride+xml"/>
  <Override PartName="/ppt/notesSlides/notesSlide33.xml" ContentType="application/vnd.openxmlformats-officedocument.presentationml.notesSlide+xml"/>
  <Override PartName="/ppt/theme/themeOverride31.xml" ContentType="application/vnd.openxmlformats-officedocument.themeOverride+xml"/>
  <Override PartName="/ppt/notesSlides/notesSlide34.xml" ContentType="application/vnd.openxmlformats-officedocument.presentationml.notesSlide+xml"/>
  <Override PartName="/ppt/theme/themeOverride32.xml" ContentType="application/vnd.openxmlformats-officedocument.themeOverride+xml"/>
  <Override PartName="/ppt/notesSlides/notesSlide35.xml" ContentType="application/vnd.openxmlformats-officedocument.presentationml.notesSlide+xml"/>
  <Override PartName="/ppt/theme/themeOverride33.xml" ContentType="application/vnd.openxmlformats-officedocument.themeOverride+xml"/>
  <Override PartName="/ppt/notesSlides/notesSlide36.xml" ContentType="application/vnd.openxmlformats-officedocument.presentationml.notesSlide+xml"/>
  <Override PartName="/ppt/theme/themeOverride34.xml" ContentType="application/vnd.openxmlformats-officedocument.themeOverride+xml"/>
  <Override PartName="/ppt/notesSlides/notesSlide37.xml" ContentType="application/vnd.openxmlformats-officedocument.presentationml.notesSlide+xml"/>
  <Override PartName="/ppt/theme/themeOverride35.xml" ContentType="application/vnd.openxmlformats-officedocument.themeOverride+xml"/>
  <Override PartName="/ppt/notesSlides/notesSlide38.xml" ContentType="application/vnd.openxmlformats-officedocument.presentationml.notesSlide+xml"/>
  <Override PartName="/ppt/theme/themeOverride36.xml" ContentType="application/vnd.openxmlformats-officedocument.themeOverride+xml"/>
  <Override PartName="/ppt/notesSlides/notesSlide39.xml" ContentType="application/vnd.openxmlformats-officedocument.presentationml.notesSlide+xml"/>
  <Override PartName="/ppt/theme/themeOverride37.xml" ContentType="application/vnd.openxmlformats-officedocument.themeOverride+xml"/>
  <Override PartName="/ppt/notesSlides/notesSlide40.xml" ContentType="application/vnd.openxmlformats-officedocument.presentationml.notesSlide+xml"/>
  <Override PartName="/ppt/theme/themeOverride38.xml" ContentType="application/vnd.openxmlformats-officedocument.themeOverride+xml"/>
  <Override PartName="/ppt/notesSlides/notesSlide41.xml" ContentType="application/vnd.openxmlformats-officedocument.presentationml.notesSlide+xml"/>
  <Override PartName="/ppt/theme/themeOverride39.xml" ContentType="application/vnd.openxmlformats-officedocument.themeOverride+xml"/>
  <Override PartName="/ppt/notesSlides/notesSlide42.xml" ContentType="application/vnd.openxmlformats-officedocument.presentationml.notesSlide+xml"/>
  <Override PartName="/ppt/theme/themeOverride40.xml" ContentType="application/vnd.openxmlformats-officedocument.themeOverride+xml"/>
  <Override PartName="/ppt/notesSlides/notesSlide43.xml" ContentType="application/vnd.openxmlformats-officedocument.presentationml.notesSlide+xml"/>
  <Override PartName="/ppt/theme/themeOverride41.xml" ContentType="application/vnd.openxmlformats-officedocument.themeOverride+xml"/>
  <Override PartName="/ppt/notesSlides/notesSlide44.xml" ContentType="application/vnd.openxmlformats-officedocument.presentationml.notesSlide+xml"/>
  <Override PartName="/ppt/theme/themeOverride42.xml" ContentType="application/vnd.openxmlformats-officedocument.themeOverride+xml"/>
  <Override PartName="/ppt/notesSlides/notesSlide45.xml" ContentType="application/vnd.openxmlformats-officedocument.presentationml.notesSlide+xml"/>
  <Override PartName="/ppt/theme/themeOverride43.xml" ContentType="application/vnd.openxmlformats-officedocument.themeOverride+xml"/>
  <Override PartName="/ppt/notesSlides/notesSlide46.xml" ContentType="application/vnd.openxmlformats-officedocument.presentationml.notesSlide+xml"/>
  <Override PartName="/ppt/theme/themeOverride44.xml" ContentType="application/vnd.openxmlformats-officedocument.themeOverride+xml"/>
  <Override PartName="/ppt/notesSlides/notesSlide47.xml" ContentType="application/vnd.openxmlformats-officedocument.presentationml.notesSlide+xml"/>
  <Override PartName="/ppt/theme/themeOverride45.xml" ContentType="application/vnd.openxmlformats-officedocument.themeOverride+xml"/>
  <Override PartName="/ppt/notesSlides/notesSlide48.xml" ContentType="application/vnd.openxmlformats-officedocument.presentationml.notesSlide+xml"/>
  <Override PartName="/ppt/theme/themeOverride46.xml" ContentType="application/vnd.openxmlformats-officedocument.themeOverride+xml"/>
  <Override PartName="/ppt/notesSlides/notesSlide49.xml" ContentType="application/vnd.openxmlformats-officedocument.presentationml.notesSlide+xml"/>
  <Override PartName="/ppt/theme/themeOverride47.xml" ContentType="application/vnd.openxmlformats-officedocument.themeOverr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heme/themeOverride48.xml" ContentType="application/vnd.openxmlformats-officedocument.themeOverride+xml"/>
  <Override PartName="/ppt/notesSlides/notesSlide6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80"/>
  </p:notesMasterIdLst>
  <p:handoutMasterIdLst>
    <p:handoutMasterId r:id="rId81"/>
  </p:handoutMasterIdLst>
  <p:sldIdLst>
    <p:sldId id="820" r:id="rId5"/>
    <p:sldId id="843" r:id="rId6"/>
    <p:sldId id="864" r:id="rId7"/>
    <p:sldId id="1210" r:id="rId8"/>
    <p:sldId id="979" r:id="rId9"/>
    <p:sldId id="887" r:id="rId10"/>
    <p:sldId id="1243" r:id="rId11"/>
    <p:sldId id="1414" r:id="rId12"/>
    <p:sldId id="1233" r:id="rId13"/>
    <p:sldId id="1519" r:id="rId14"/>
    <p:sldId id="1520" r:id="rId15"/>
    <p:sldId id="1521" r:id="rId16"/>
    <p:sldId id="1522" r:id="rId17"/>
    <p:sldId id="1523" r:id="rId18"/>
    <p:sldId id="1524" r:id="rId19"/>
    <p:sldId id="1415" r:id="rId20"/>
    <p:sldId id="1365" r:id="rId21"/>
    <p:sldId id="1525" r:id="rId22"/>
    <p:sldId id="1526" r:id="rId23"/>
    <p:sldId id="1527" r:id="rId24"/>
    <p:sldId id="1416" r:id="rId25"/>
    <p:sldId id="1370" r:id="rId26"/>
    <p:sldId id="1528" r:id="rId27"/>
    <p:sldId id="1529" r:id="rId28"/>
    <p:sldId id="1530" r:id="rId29"/>
    <p:sldId id="1531" r:id="rId30"/>
    <p:sldId id="1532" r:id="rId31"/>
    <p:sldId id="1533" r:id="rId32"/>
    <p:sldId id="1417" r:id="rId33"/>
    <p:sldId id="1375" r:id="rId34"/>
    <p:sldId id="1534" r:id="rId35"/>
    <p:sldId id="1535" r:id="rId36"/>
    <p:sldId id="1536" r:id="rId37"/>
    <p:sldId id="1537" r:id="rId38"/>
    <p:sldId id="1538" r:id="rId39"/>
    <p:sldId id="1418" r:id="rId40"/>
    <p:sldId id="1374" r:id="rId41"/>
    <p:sldId id="1539" r:id="rId42"/>
    <p:sldId id="1540" r:id="rId43"/>
    <p:sldId id="1541" r:id="rId44"/>
    <p:sldId id="1542" r:id="rId45"/>
    <p:sldId id="1543" r:id="rId46"/>
    <p:sldId id="1544" r:id="rId47"/>
    <p:sldId id="1422" r:id="rId48"/>
    <p:sldId id="1409" r:id="rId49"/>
    <p:sldId id="1545" r:id="rId50"/>
    <p:sldId id="1546" r:id="rId51"/>
    <p:sldId id="1547" r:id="rId52"/>
    <p:sldId id="1548" r:id="rId53"/>
    <p:sldId id="1549" r:id="rId54"/>
    <p:sldId id="1550" r:id="rId55"/>
    <p:sldId id="1423" r:id="rId56"/>
    <p:sldId id="1457" r:id="rId57"/>
    <p:sldId id="1551" r:id="rId58"/>
    <p:sldId id="1552" r:id="rId59"/>
    <p:sldId id="1553" r:id="rId60"/>
    <p:sldId id="1554" r:id="rId61"/>
    <p:sldId id="1555" r:id="rId62"/>
    <p:sldId id="1465" r:id="rId63"/>
    <p:sldId id="1410" r:id="rId64"/>
    <p:sldId id="1556" r:id="rId65"/>
    <p:sldId id="1557" r:id="rId66"/>
    <p:sldId id="1504" r:id="rId67"/>
    <p:sldId id="1505" r:id="rId68"/>
    <p:sldId id="1558" r:id="rId69"/>
    <p:sldId id="1559" r:id="rId70"/>
    <p:sldId id="1560" r:id="rId71"/>
    <p:sldId id="1561" r:id="rId72"/>
    <p:sldId id="1562" r:id="rId73"/>
    <p:sldId id="1563" r:id="rId74"/>
    <p:sldId id="1564" r:id="rId75"/>
    <p:sldId id="1565" r:id="rId76"/>
    <p:sldId id="1284" r:id="rId77"/>
    <p:sldId id="1285" r:id="rId78"/>
    <p:sldId id="845" r:id="rId79"/>
  </p:sldIdLst>
  <p:sldSz cx="24384000" cy="13716000"/>
  <p:notesSz cx="6797675" cy="9926638"/>
  <p:embeddedFontLst>
    <p:embeddedFont>
      <p:font typeface="Brandon Grotesque Bold" panose="020B0803020203060202" charset="0"/>
      <p:regular r:id="rId82"/>
      <p:bold r:id="rId83"/>
      <p:italic r:id="rId84"/>
      <p:boldItalic r:id="rId85"/>
    </p:embeddedFont>
    <p:embeddedFont>
      <p:font typeface="Brandon Grotesque Light" panose="020B0303020203060202" charset="0"/>
      <p:regular r:id="rId86"/>
      <p:italic r:id="rId87"/>
    </p:embeddedFont>
    <p:embeddedFont>
      <p:font typeface="Brandon Grotesque Medium" panose="020B0603020203060202" charset="0"/>
      <p:regular r:id="rId88"/>
      <p:italic r:id="rId89"/>
    </p:embeddedFont>
    <p:embeddedFont>
      <p:font typeface="Brandon Grotesque Regular" panose="020B0503020203060202" charset="0"/>
      <p:regular r:id="rId90"/>
      <p:italic r:id="rId91"/>
    </p:embeddedFont>
    <p:embeddedFont>
      <p:font typeface="Cascadia Mono" panose="020B0609020000020004" pitchFamily="49" charset="0"/>
      <p:regular r:id="rId92"/>
      <p:bold r:id="rId93"/>
      <p:italic r:id="rId94"/>
      <p:boldItalic r:id="rId95"/>
    </p:embeddedFont>
    <p:embeddedFont>
      <p:font typeface="Raleway" pitchFamily="2" charset="0"/>
      <p:regular r:id="rId96"/>
      <p:bold r:id="rId97"/>
      <p:italic r:id="rId98"/>
      <p:boldItalic r:id="rId99"/>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A23"/>
    <a:srgbClr val="D3D3D3"/>
    <a:srgbClr val="55585B"/>
    <a:srgbClr val="1779A0"/>
    <a:srgbClr val="207DA0"/>
    <a:srgbClr val="98C93C"/>
    <a:srgbClr val="FFCF00"/>
    <a:srgbClr val="0083CA"/>
    <a:srgbClr val="AB2940"/>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DCA0B-3CAB-45DB-AD76-B807D7CC1499}" v="42" dt="2024-08-29T20:50:14.75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809" autoAdjust="0"/>
  </p:normalViewPr>
  <p:slideViewPr>
    <p:cSldViewPr snapToGrid="0">
      <p:cViewPr varScale="1">
        <p:scale>
          <a:sx n="41" d="100"/>
          <a:sy n="41" d="100"/>
        </p:scale>
        <p:origin x="691" y="72"/>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notesMaster" Target="notesMasters/notesMaster1.xml"/><Relationship Id="rId85" Type="http://schemas.openxmlformats.org/officeDocument/2006/relationships/font" Target="fonts/font4.fntdata"/><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font" Target="fonts/font18.fntdata"/><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6.fntdata"/><Relationship Id="rId10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11.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font" Target="fonts/font6.fntdata"/><Relationship Id="rId61" Type="http://schemas.openxmlformats.org/officeDocument/2006/relationships/slide" Target="slides/slide57.xml"/><Relationship Id="rId82" Type="http://schemas.openxmlformats.org/officeDocument/2006/relationships/font" Target="fonts/font1.fntdata"/><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commentAuthors" Target="commentAuthors.xml"/><Relationship Id="rId105"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font" Target="fonts/font12.fntdata"/><Relationship Id="rId98" Type="http://schemas.openxmlformats.org/officeDocument/2006/relationships/font" Target="fonts/font17.fntdata"/><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7/8/2025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b="0" i="0" dirty="0">
              <a:solidFill>
                <a:srgbClr val="000000"/>
              </a:solidFill>
              <a:effectLst/>
              <a:latin typeface="Raleway" panose="020B0604020202020204" pitchFamily="2" charset="0"/>
            </a:endParaRPr>
          </a:p>
        </p:txBody>
      </p:sp>
    </p:spTree>
    <p:extLst>
      <p:ext uri="{BB962C8B-B14F-4D97-AF65-F5344CB8AC3E}">
        <p14:creationId xmlns:p14="http://schemas.microsoft.com/office/powerpoint/2010/main" val="60386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63296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29944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42100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5638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4290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53206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49092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79532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0860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58118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918504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78993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25307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99754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437944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743305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683304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193619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041881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247516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79621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96267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34636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82544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183404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42855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10939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788616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347991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092046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5757547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44237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4485192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2677214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596692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31684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789243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912908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503574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915168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371153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53191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030381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4981969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407291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323085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9254262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45928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9695561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65411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116414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909847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7845330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525963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2990492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0488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76155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23842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157752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a:t>Click to edit Master title style</a:t>
            </a:r>
            <a:br>
              <a:rPr lang="en-US"/>
            </a:br>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p>
            <a:r>
              <a:t>Body Level One</a:t>
            </a:r>
          </a:p>
          <a:p>
            <a:pPr lvl="1"/>
            <a:r>
              <a:t>Body Level Two</a:t>
            </a:r>
          </a:p>
          <a:p>
            <a:pPr lvl="2"/>
            <a:r>
              <a:t>Body Level Three</a:t>
            </a:r>
          </a:p>
          <a:p>
            <a:pPr lvl="3"/>
            <a:r>
              <a:t>Body Level Four</a:t>
            </a:r>
          </a:p>
          <a:p>
            <a:pPr lvl="4"/>
            <a:r>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hyperlink" Target="https://home.unicode.org/"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hemeOverride" Target="../theme/themeOverride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hemeOverride" Target="../theme/themeOverride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18.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hemeOverride" Target="../theme/themeOverride1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hemeOverride" Target="../theme/themeOverride2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hemeOverride" Target="../theme/themeOverride21.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hemeOverride" Target="../theme/themeOverride24.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hemeOverride" Target="../theme/themeOverride2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2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hemeOverride" Target="../theme/themeOverride2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hemeOverride" Target="../theme/themeOverride2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hemeOverride" Target="../theme/themeOverride3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hemeOverride" Target="../theme/themeOverride31.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hemeOverride" Target="../theme/themeOverride3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hemeOverride" Target="../theme/themeOverride3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hemeOverride" Target="../theme/themeOverride3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hemeOverride" Target="../theme/themeOverride3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hemeOverride" Target="../theme/themeOverride3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hemeOverride" Target="../theme/themeOverride3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hemeOverride" Target="../theme/themeOverride38.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hemeOverride" Target="../theme/themeOverride39.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hemeOverride" Target="../theme/themeOverride40.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hemeOverride" Target="../theme/themeOverride4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hemeOverride" Target="../theme/themeOverride4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hemeOverride" Target="../theme/themeOverride4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hemeOverride" Target="../theme/themeOverride44.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hemeOverride" Target="../theme/themeOverride4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hemeOverride" Target="../theme/themeOverride4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hemeOverride" Target="../theme/themeOverride47.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themeOverride" Target="../theme/themeOverride48.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90467" y="8010128"/>
            <a:ext cx="21003065" cy="864096"/>
          </a:xfrm>
        </p:spPr>
        <p:txBody>
          <a:bodyPr/>
          <a:lstStyle/>
          <a:p>
            <a:r>
              <a:rPr lang="en-US" b="1" dirty="0"/>
              <a:t>OOP152 – OBJECT-ORIENTED PROGRAMMING</a:t>
            </a:r>
          </a:p>
        </p:txBody>
      </p:sp>
      <p:sp>
        <p:nvSpPr>
          <p:cNvPr id="3" name="Text Placeholder 14">
            <a:extLst>
              <a:ext uri="{FF2B5EF4-FFF2-40B4-BE49-F238E27FC236}">
                <a16:creationId xmlns:a16="http://schemas.microsoft.com/office/drawing/2014/main" id="{1042DE35-7AB1-45E7-893C-96913BB74A66}"/>
              </a:ext>
            </a:extLst>
          </p:cNvPr>
          <p:cNvSpPr txBox="1">
            <a:spLocks/>
          </p:cNvSpPr>
          <p:nvPr/>
        </p:nvSpPr>
        <p:spPr>
          <a:xfrm>
            <a:off x="10833895" y="12025834"/>
            <a:ext cx="2713033" cy="8640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marL="0" marR="0" indent="0" algn="ctr"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9BA0A6"/>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en-US" sz="2000" b="1" dirty="0"/>
              <a:t>2024</a:t>
            </a:r>
          </a:p>
          <a:p>
            <a:pPr hangingPunct="1"/>
            <a:endParaRPr lang="en-US" sz="2000" b="1" dirty="0"/>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a:t>
            </a:r>
            <a:r>
              <a:rPr lang="en-GB" sz="5400" b="1" dirty="0">
                <a:solidFill>
                  <a:schemeClr val="tx1"/>
                </a:solidFill>
                <a:latin typeface="+mn-lt"/>
              </a:rPr>
              <a:t>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String Indexing</a:t>
            </a:r>
          </a:p>
          <a:p>
            <a:pPr marL="1314450" lvl="1" indent="-685800" rtl="0">
              <a:spcBef>
                <a:spcPts val="1200"/>
              </a:spcBef>
              <a:spcAft>
                <a:spcPts val="600"/>
              </a:spcAft>
              <a:buFont typeface="Wingdings" panose="05000000000000000000" pitchFamily="2" charset="2"/>
              <a:buChar char="q"/>
            </a:pPr>
            <a:r>
              <a:rPr lang="en-GB" sz="5400" dirty="0"/>
              <a:t>Indexes start at 0, like arrays.</a:t>
            </a:r>
          </a:p>
          <a:p>
            <a:pPr marL="1314450" lvl="1" indent="-685800" rtl="0">
              <a:spcBef>
                <a:spcPts val="1200"/>
              </a:spcBef>
              <a:spcAft>
                <a:spcPts val="600"/>
              </a:spcAft>
              <a:buFont typeface="Wingdings" panose="05000000000000000000" pitchFamily="2" charset="2"/>
              <a:buChar char="q"/>
            </a:pPr>
            <a:r>
              <a:rPr lang="en-GB" sz="5400" dirty="0"/>
              <a:t>The first character of "banana" is at index 0.</a:t>
            </a:r>
          </a:p>
          <a:p>
            <a:pPr lvl="1" indent="0" rtl="0">
              <a:spcBef>
                <a:spcPts val="1200"/>
              </a:spcBef>
              <a:spcAft>
                <a:spcPts val="600"/>
              </a:spcAft>
              <a:buNone/>
            </a:pPr>
            <a:endParaRPr lang="en-GB" sz="5400" dirty="0"/>
          </a:p>
          <a:p>
            <a:pPr marL="1314450" lvl="1"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557676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a:t>
            </a:r>
            <a:r>
              <a:rPr lang="en-GB" sz="5400" b="1" dirty="0">
                <a:solidFill>
                  <a:schemeClr val="tx1"/>
                </a:solidFill>
                <a:latin typeface="+mn-lt"/>
              </a:rPr>
              <a:t>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Comparing Characters</a:t>
            </a:r>
          </a:p>
          <a:p>
            <a:pPr marL="1314450" lvl="1" indent="-685800" rtl="0">
              <a:spcBef>
                <a:spcPts val="1200"/>
              </a:spcBef>
              <a:spcAft>
                <a:spcPts val="600"/>
              </a:spcAft>
              <a:buFont typeface="Wingdings" panose="05000000000000000000" pitchFamily="2" charset="2"/>
              <a:buChar char="q"/>
            </a:pPr>
            <a:r>
              <a:rPr lang="en-GB" sz="5400" dirty="0"/>
              <a:t>Characters can be compared using relational operators.</a:t>
            </a:r>
          </a:p>
          <a:p>
            <a:pPr marL="1314450" lvl="1" indent="-685800" rtl="0">
              <a:spcBef>
                <a:spcPts val="1200"/>
              </a:spcBef>
              <a:spcAft>
                <a:spcPts val="600"/>
              </a:spcAft>
              <a:buFont typeface="Wingdings" panose="05000000000000000000" pitchFamily="2" charset="2"/>
              <a:buChar char="q"/>
            </a:pPr>
            <a:r>
              <a:rPr lang="en-GB" sz="5400" dirty="0"/>
              <a:t>Example:</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if (letter == 'a')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a:p>
            <a:pPr marL="1314450" lvl="1"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8705207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a:t>
            </a:r>
            <a:r>
              <a:rPr lang="en-GB" sz="5400" b="1" dirty="0">
                <a:solidFill>
                  <a:schemeClr val="tx1"/>
                </a:solidFill>
                <a:latin typeface="+mn-lt"/>
              </a:rPr>
              <a:t>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Character Literals</a:t>
            </a:r>
          </a:p>
          <a:p>
            <a:pPr marL="1314450" lvl="1" indent="-685800" rtl="0">
              <a:spcBef>
                <a:spcPts val="1200"/>
              </a:spcBef>
              <a:spcAft>
                <a:spcPts val="600"/>
              </a:spcAft>
              <a:buFont typeface="Wingdings" panose="05000000000000000000" pitchFamily="2" charset="2"/>
              <a:buChar char="q"/>
            </a:pPr>
            <a:r>
              <a:rPr lang="en-GB" sz="5400" dirty="0"/>
              <a:t>Enclosed in single quotes, e.g., </a:t>
            </a:r>
            <a:r>
              <a:rPr lang="en-GB" sz="4200" b="1" dirty="0">
                <a:solidFill>
                  <a:schemeClr val="accent1">
                    <a:lumMod val="75000"/>
                  </a:schemeClr>
                </a:solidFill>
                <a:latin typeface="Cascadia Mono" panose="020B0609020000020004" pitchFamily="49" charset="0"/>
                <a:cs typeface="Cascadia Mono" panose="020B0609020000020004" pitchFamily="49" charset="0"/>
              </a:rPr>
              <a:t>'a’.</a:t>
            </a:r>
          </a:p>
          <a:p>
            <a:pPr marL="1314450" lvl="1" indent="-685800" rtl="0">
              <a:spcBef>
                <a:spcPts val="1200"/>
              </a:spcBef>
              <a:spcAft>
                <a:spcPts val="600"/>
              </a:spcAft>
              <a:buFont typeface="Wingdings" panose="05000000000000000000" pitchFamily="2" charset="2"/>
              <a:buChar char="q"/>
            </a:pPr>
            <a:r>
              <a:rPr lang="en-GB" sz="5400" dirty="0"/>
              <a:t>Can only contain one character.</a:t>
            </a:r>
          </a:p>
          <a:p>
            <a:pPr marL="1314450" lvl="1" indent="-685800" rtl="0">
              <a:spcBef>
                <a:spcPts val="1200"/>
              </a:spcBef>
              <a:spcAft>
                <a:spcPts val="600"/>
              </a:spcAft>
              <a:buFont typeface="Wingdings" panose="05000000000000000000" pitchFamily="2" charset="2"/>
              <a:buChar char="q"/>
            </a:pPr>
            <a:r>
              <a:rPr lang="en-GB" sz="5400" dirty="0"/>
              <a:t>Escape sequences like </a:t>
            </a:r>
            <a:r>
              <a:rPr lang="en-GB" sz="4200" b="1" dirty="0">
                <a:solidFill>
                  <a:schemeClr val="accent1">
                    <a:lumMod val="75000"/>
                  </a:schemeClr>
                </a:solidFill>
                <a:latin typeface="Cascadia Mono" panose="020B0609020000020004" pitchFamily="49" charset="0"/>
                <a:cs typeface="Cascadia Mono" panose="020B0609020000020004" pitchFamily="49" charset="0"/>
              </a:rPr>
              <a:t>'\t' </a:t>
            </a:r>
            <a:r>
              <a:rPr lang="en-GB" sz="5400" dirty="0"/>
              <a:t>are valid as they represent a single character.</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a:p>
            <a:pPr marL="1314450" lvl="1"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62753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a:t>
            </a:r>
            <a:r>
              <a:rPr lang="en-GB" sz="5400" b="1" dirty="0">
                <a:solidFill>
                  <a:schemeClr val="tx1"/>
                </a:solidFill>
                <a:latin typeface="+mn-lt"/>
              </a:rPr>
              <a:t>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Using Increment and Decrement Operators with Characters</a:t>
            </a:r>
          </a:p>
          <a:p>
            <a:pPr marL="1314450" lvl="1" indent="-685800" rtl="0">
              <a:spcBef>
                <a:spcPts val="1200"/>
              </a:spcBef>
              <a:spcAft>
                <a:spcPts val="600"/>
              </a:spcAft>
              <a:buFont typeface="Wingdings" panose="05000000000000000000" pitchFamily="2" charset="2"/>
              <a:buChar char="q"/>
            </a:pPr>
            <a:r>
              <a:rPr lang="en-GB" sz="5400" dirty="0"/>
              <a:t>Example displaying the Roman alphabet.</a:t>
            </a:r>
          </a:p>
          <a:p>
            <a:pPr lvl="1" indent="0" rtl="0">
              <a:spcBef>
                <a:spcPts val="1200"/>
              </a:spcBef>
              <a:spcAft>
                <a:spcPts val="600"/>
              </a:spcAft>
              <a:buNone/>
            </a:pP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4200" b="1" dirty="0">
                <a:solidFill>
                  <a:schemeClr val="accent1">
                    <a:lumMod val="75000"/>
                  </a:schemeClr>
                </a:solidFill>
                <a:latin typeface="Cascadia Mono" panose="020B0609020000020004" pitchFamily="49" charset="0"/>
                <a:cs typeface="Cascadia Mono" panose="020B0609020000020004" pitchFamily="49" charset="0"/>
              </a:rPr>
              <a:t>("Roman alphabet: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for (char c = 'A'; c &lt;= 'Z';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c++</a:t>
            </a:r>
            <a:r>
              <a:rPr lang="en-GB" sz="4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4200" b="1" dirty="0">
                <a:solidFill>
                  <a:schemeClr val="accent1">
                    <a:lumMod val="75000"/>
                  </a:schemeClr>
                </a:solidFill>
                <a:latin typeface="Cascadia Mono" panose="020B0609020000020004" pitchFamily="49" charset="0"/>
                <a:cs typeface="Cascadia Mono" panose="020B0609020000020004" pitchFamily="49" charset="0"/>
              </a:rPr>
              <a:t>(c);</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a:p>
            <a:pPr marL="1314450" lvl="1"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95230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a:t>
            </a:r>
            <a:r>
              <a:rPr lang="en-GB" sz="5400" b="1" dirty="0">
                <a:solidFill>
                  <a:schemeClr val="tx1"/>
                </a:solidFill>
                <a:latin typeface="+mn-lt"/>
              </a:rPr>
              <a:t>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Unicode Representation</a:t>
            </a:r>
          </a:p>
          <a:p>
            <a:pPr marL="1314450" lvl="1" indent="-685800" rtl="0">
              <a:spcBef>
                <a:spcPts val="1200"/>
              </a:spcBef>
              <a:spcAft>
                <a:spcPts val="600"/>
              </a:spcAft>
              <a:buFont typeface="Wingdings" panose="05000000000000000000" pitchFamily="2" charset="2"/>
              <a:buChar char="q"/>
            </a:pPr>
            <a:r>
              <a:rPr lang="en-GB" sz="5400" dirty="0"/>
              <a:t>Java uses Unicode, allowing strings to store text in various international scripts.</a:t>
            </a:r>
          </a:p>
          <a:p>
            <a:pPr marL="1314450" lvl="1" indent="-685800" rtl="0">
              <a:spcBef>
                <a:spcPts val="1200"/>
              </a:spcBef>
              <a:spcAft>
                <a:spcPts val="600"/>
              </a:spcAft>
              <a:buFont typeface="Wingdings" panose="05000000000000000000" pitchFamily="2" charset="2"/>
              <a:buChar char="q"/>
            </a:pPr>
            <a:r>
              <a:rPr lang="en-GB" sz="5400" dirty="0"/>
              <a:t>Characters are represented by “code units”.</a:t>
            </a:r>
          </a:p>
          <a:p>
            <a:pPr marL="1314450" lvl="1" indent="-685800" rtl="0">
              <a:spcBef>
                <a:spcPts val="1200"/>
              </a:spcBef>
              <a:spcAft>
                <a:spcPts val="600"/>
              </a:spcAft>
              <a:buFont typeface="Wingdings" panose="05000000000000000000" pitchFamily="2" charset="2"/>
              <a:buChar char="q"/>
            </a:pPr>
            <a:r>
              <a:rPr lang="en-GB" sz="5400" dirty="0"/>
              <a:t>Learn more about Unicode at </a:t>
            </a:r>
            <a:r>
              <a:rPr lang="en-GB" sz="5400" dirty="0">
                <a:hlinkClick r:id="rId4"/>
              </a:rPr>
              <a:t>unicode.org</a:t>
            </a:r>
            <a:r>
              <a:rPr lang="en-GB" sz="5400" dirty="0"/>
              <a:t>.</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a:p>
            <a:pPr marL="1314450" lvl="1"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7980129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a:t>
            </a:r>
            <a:r>
              <a:rPr lang="en-GB" sz="5400" b="1" dirty="0">
                <a:solidFill>
                  <a:schemeClr val="tx1"/>
                </a:solidFill>
                <a:latin typeface="+mn-lt"/>
              </a:rPr>
              <a:t>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Displaying the Greek Alphabet</a:t>
            </a:r>
          </a:p>
          <a:p>
            <a:pPr marL="1314450" lvl="1" indent="-685800" rtl="0">
              <a:spcBef>
                <a:spcPts val="1200"/>
              </a:spcBef>
              <a:spcAft>
                <a:spcPts val="600"/>
              </a:spcAft>
              <a:buFont typeface="Wingdings" panose="05000000000000000000" pitchFamily="2" charset="2"/>
              <a:buChar char="q"/>
            </a:pPr>
            <a:r>
              <a:rPr lang="en-GB" sz="5400" dirty="0"/>
              <a:t>Unicode code units for uppercase Greek letters run from 913 to 937.</a:t>
            </a:r>
          </a:p>
          <a:p>
            <a:pPr marL="1314450" lvl="1" indent="-685800" rtl="0">
              <a:spcBef>
                <a:spcPts val="1200"/>
              </a:spcBef>
              <a:spcAft>
                <a:spcPts val="600"/>
              </a:spcAft>
              <a:buFont typeface="Wingdings" panose="05000000000000000000" pitchFamily="2" charset="2"/>
              <a:buChar char="q"/>
            </a:pPr>
            <a:r>
              <a:rPr lang="en-GB" sz="5400" dirty="0"/>
              <a:t>Example using type casting to display Greek alphabet:</a:t>
            </a:r>
          </a:p>
          <a:p>
            <a:pPr lvl="1" indent="0" rtl="0">
              <a:spcBef>
                <a:spcPts val="1200"/>
              </a:spcBef>
              <a:spcAft>
                <a:spcPts val="600"/>
              </a:spcAft>
              <a:buNone/>
            </a:pP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4200" b="1" dirty="0">
                <a:solidFill>
                  <a:schemeClr val="accent1">
                    <a:lumMod val="75000"/>
                  </a:schemeClr>
                </a:solidFill>
                <a:latin typeface="Cascadia Mono" panose="020B0609020000020004" pitchFamily="49" charset="0"/>
                <a:cs typeface="Cascadia Mono" panose="020B0609020000020004" pitchFamily="49" charset="0"/>
              </a:rPr>
              <a:t>("Greek alphabet: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for (int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i</a:t>
            </a:r>
            <a:r>
              <a:rPr lang="en-GB" sz="4200" b="1" dirty="0">
                <a:solidFill>
                  <a:schemeClr val="accent1">
                    <a:lumMod val="75000"/>
                  </a:schemeClr>
                </a:solidFill>
                <a:latin typeface="Cascadia Mono" panose="020B0609020000020004" pitchFamily="49" charset="0"/>
                <a:cs typeface="Cascadia Mono" panose="020B0609020000020004" pitchFamily="49" charset="0"/>
              </a:rPr>
              <a:t> = 913;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i</a:t>
            </a:r>
            <a:r>
              <a:rPr lang="en-GB" sz="4200" b="1" dirty="0">
                <a:solidFill>
                  <a:schemeClr val="accent1">
                    <a:lumMod val="75000"/>
                  </a:schemeClr>
                </a:solidFill>
                <a:latin typeface="Cascadia Mono" panose="020B0609020000020004" pitchFamily="49" charset="0"/>
                <a:cs typeface="Cascadia Mono" panose="020B0609020000020004" pitchFamily="49" charset="0"/>
              </a:rPr>
              <a:t> &lt;= 937;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i</a:t>
            </a:r>
            <a:r>
              <a:rPr lang="en-GB" sz="4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4200" b="1" dirty="0">
                <a:solidFill>
                  <a:schemeClr val="accent1">
                    <a:lumMod val="75000"/>
                  </a:schemeClr>
                </a:solidFill>
                <a:latin typeface="Cascadia Mono" panose="020B0609020000020004" pitchFamily="49" charset="0"/>
                <a:cs typeface="Cascadia Mono" panose="020B0609020000020004" pitchFamily="49" charset="0"/>
              </a:rPr>
              <a:t>((char)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i</a:t>
            </a: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4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42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a:p>
            <a:pPr lvl="1" indent="0" rtl="0">
              <a:spcBef>
                <a:spcPts val="1200"/>
              </a:spcBef>
              <a:spcAft>
                <a:spcPts val="600"/>
              </a:spcAft>
              <a:buNone/>
            </a:pPr>
            <a:endParaRPr lang="en-GB" sz="5400" dirty="0"/>
          </a:p>
          <a:p>
            <a:pPr marL="1314450" lvl="1"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719110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dirty="0"/>
              <a:t>Strings are immutable</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11330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Introduction to String Immutability</a:t>
            </a:r>
          </a:p>
          <a:p>
            <a:pPr marL="1314450" lvl="1" indent="-685800" rtl="0">
              <a:spcBef>
                <a:spcPts val="1200"/>
              </a:spcBef>
              <a:spcAft>
                <a:spcPts val="600"/>
              </a:spcAft>
              <a:buFont typeface="Wingdings" panose="05000000000000000000" pitchFamily="2" charset="2"/>
              <a:buChar char="q"/>
            </a:pPr>
            <a:r>
              <a:rPr lang="en-GB" sz="5400" dirty="0"/>
              <a:t>Strings in Java are immutable.</a:t>
            </a:r>
          </a:p>
          <a:p>
            <a:pPr marL="1314450" lvl="1" indent="-685800" rtl="0">
              <a:spcBef>
                <a:spcPts val="1200"/>
              </a:spcBef>
              <a:spcAft>
                <a:spcPts val="600"/>
              </a:spcAft>
              <a:buFont typeface="Wingdings" panose="05000000000000000000" pitchFamily="2" charset="2"/>
              <a:buChar char="q"/>
            </a:pPr>
            <a:r>
              <a:rPr lang="en-GB" sz="5400" dirty="0"/>
              <a:t>Once created, a string cannot be changed.</a:t>
            </a: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038601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Methods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toUpperCase</a:t>
            </a:r>
            <a:r>
              <a:rPr lang="en-GB" sz="4200" b="1" dirty="0">
                <a:solidFill>
                  <a:schemeClr val="accent1">
                    <a:lumMod val="75000"/>
                  </a:schemeClr>
                </a:solidFill>
                <a:latin typeface="Cascadia Mono" panose="020B0609020000020004" pitchFamily="49" charset="0"/>
                <a:cs typeface="Cascadia Mono" panose="020B0609020000020004" pitchFamily="49" charset="0"/>
              </a:rPr>
              <a:t> and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toLowerCase</a:t>
            </a:r>
            <a:endParaRPr lang="en-GB" sz="42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r>
              <a:rPr lang="en-GB" sz="5400" dirty="0"/>
              <a:t>Methods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toUpperCase</a:t>
            </a: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and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toLowerCase</a:t>
            </a:r>
            <a:r>
              <a:rPr lang="en-GB" sz="42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do not modify the original string.</a:t>
            </a:r>
          </a:p>
          <a:p>
            <a:pPr marL="1314450" lvl="1" indent="-685800" rtl="0">
              <a:spcBef>
                <a:spcPts val="1200"/>
              </a:spcBef>
              <a:spcAft>
                <a:spcPts val="600"/>
              </a:spcAft>
              <a:buFont typeface="Wingdings" panose="05000000000000000000" pitchFamily="2" charset="2"/>
              <a:buChar char="q"/>
            </a:pPr>
            <a:r>
              <a:rPr lang="en-GB" sz="5400" dirty="0"/>
              <a:t>They return a new string with the modified case.</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name = "Alan Turing";</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upperName</a:t>
            </a:r>
            <a:r>
              <a:rPr lang="en-GB" sz="3800" b="1" dirty="0">
                <a:solidFill>
                  <a:schemeClr val="accent1">
                    <a:lumMod val="75000"/>
                  </a:schemeClr>
                </a:solidFill>
                <a:latin typeface="Cascadia Mono" panose="020B0609020000020004" pitchFamily="49" charset="0"/>
                <a:cs typeface="Cascadia Mono" panose="020B0609020000020004" pitchFamily="49" charset="0"/>
              </a:rPr>
              <a:t>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name.toUpperCase</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upperName</a:t>
            </a:r>
            <a:r>
              <a:rPr lang="en-GB" sz="3800" b="1" dirty="0">
                <a:solidFill>
                  <a:schemeClr val="accent1">
                    <a:lumMod val="75000"/>
                  </a:schemeClr>
                </a:solidFill>
                <a:latin typeface="Cascadia Mono" panose="020B0609020000020004" pitchFamily="49" charset="0"/>
                <a:cs typeface="Cascadia Mono" panose="020B0609020000020004" pitchFamily="49" charset="0"/>
              </a:rPr>
              <a:t> is "ALAN TURING"</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name remains "Alan Turing"</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83443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The replace Method</a:t>
            </a:r>
          </a:p>
          <a:p>
            <a:pPr marL="1314450" lvl="1" indent="-685800" rtl="0">
              <a:spcBef>
                <a:spcPts val="1200"/>
              </a:spcBef>
              <a:spcAft>
                <a:spcPts val="600"/>
              </a:spcAft>
              <a:buFont typeface="Wingdings" panose="05000000000000000000" pitchFamily="2" charset="2"/>
              <a:buChar char="q"/>
            </a:pPr>
            <a:r>
              <a:rPr lang="en-GB" sz="5400" dirty="0"/>
              <a:t>The replace method substitutes parts of the string with a new substring.</a:t>
            </a:r>
          </a:p>
          <a:p>
            <a:pPr marL="1314450" lvl="1" indent="-685800" rtl="0">
              <a:spcBef>
                <a:spcPts val="1200"/>
              </a:spcBef>
              <a:spcAft>
                <a:spcPts val="600"/>
              </a:spcAft>
              <a:buFont typeface="Wingdings" panose="05000000000000000000" pitchFamily="2" charset="2"/>
              <a:buChar char="q"/>
            </a:pPr>
            <a:r>
              <a:rPr lang="en-GB" sz="5400" dirty="0"/>
              <a:t>Returns a new string, does not alter the original.</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text = "Computer Science is fun!";</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text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text.replace</a:t>
            </a:r>
            <a:r>
              <a:rPr lang="en-GB" sz="3800" b="1" dirty="0">
                <a:solidFill>
                  <a:schemeClr val="accent1">
                    <a:lumMod val="75000"/>
                  </a:schemeClr>
                </a:solidFill>
                <a:latin typeface="Cascadia Mono" panose="020B0609020000020004" pitchFamily="49" charset="0"/>
                <a:cs typeface="Cascadia Mono" panose="020B0609020000020004" pitchFamily="49" charset="0"/>
              </a:rPr>
              <a:t>("Computer Science", "CS");</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text is now "CS is fun!"</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1460486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2136804" y="8784887"/>
            <a:ext cx="21558638" cy="3733800"/>
          </a:xfrm>
        </p:spPr>
        <p:txBody>
          <a:bodyPr/>
          <a:lstStyle/>
          <a:p>
            <a:r>
              <a:rPr lang="en-US" sz="7200" dirty="0">
                <a:solidFill>
                  <a:schemeClr val="accent6">
                    <a:lumMod val="75000"/>
                  </a:schemeClr>
                </a:solidFill>
              </a:rPr>
              <a:t>Object-oriented programming</a:t>
            </a:r>
            <a:r>
              <a:rPr lang="en-US" sz="7200" b="0" dirty="0">
                <a:solidFill>
                  <a:schemeClr val="accent6">
                    <a:lumMod val="75000"/>
                  </a:schemeClr>
                </a:solidFill>
              </a:rPr>
              <a:t> (</a:t>
            </a:r>
            <a:r>
              <a:rPr lang="en-US" sz="7200" dirty="0">
                <a:solidFill>
                  <a:schemeClr val="accent6">
                    <a:lumMod val="75000"/>
                  </a:schemeClr>
                </a:solidFill>
              </a:rPr>
              <a:t>oop152</a:t>
            </a:r>
            <a:r>
              <a:rPr lang="en-US" sz="7200" b="0" dirty="0">
                <a:solidFill>
                  <a:schemeClr val="accent6">
                    <a:lumMod val="75000"/>
                  </a:schemeClr>
                </a:solidFill>
              </a:rPr>
              <a:t>)</a:t>
            </a:r>
            <a:endParaRPr lang="en-US" sz="7200" dirty="0">
              <a:solidFill>
                <a:schemeClr val="accent6">
                  <a:lumMod val="75000"/>
                </a:schemeClr>
              </a:solidFill>
            </a:endParaRPr>
          </a:p>
        </p:txBody>
      </p:sp>
      <p:pic>
        <p:nvPicPr>
          <p:cNvPr id="1028" name="Picture 4" descr="Classes and Objects in Java - Fundamentals of OOPs - DataFlair">
            <a:extLst>
              <a:ext uri="{FF2B5EF4-FFF2-40B4-BE49-F238E27FC236}">
                <a16:creationId xmlns:a16="http://schemas.microsoft.com/office/drawing/2014/main" id="{BC82DEFB-3E20-E863-D5DE-23457D788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127" y="884749"/>
            <a:ext cx="17872364" cy="852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Importance of Assignments</a:t>
            </a:r>
          </a:p>
          <a:p>
            <a:pPr marL="1314450" lvl="1" indent="-685800" rtl="0">
              <a:spcBef>
                <a:spcPts val="1200"/>
              </a:spcBef>
              <a:spcAft>
                <a:spcPts val="600"/>
              </a:spcAft>
              <a:buFont typeface="Wingdings" panose="05000000000000000000" pitchFamily="2" charset="2"/>
              <a:buChar char="q"/>
            </a:pPr>
            <a:r>
              <a:rPr lang="en-GB" sz="5400" dirty="0"/>
              <a:t>When using string methods that return a new string, assignment is crucial.</a:t>
            </a:r>
          </a:p>
          <a:p>
            <a:pPr marL="1314450" lvl="1" indent="-685800" rtl="0">
              <a:spcBef>
                <a:spcPts val="1200"/>
              </a:spcBef>
              <a:spcAft>
                <a:spcPts val="600"/>
              </a:spcAft>
              <a:buFont typeface="Wingdings" panose="05000000000000000000" pitchFamily="2" charset="2"/>
              <a:buChar char="q"/>
            </a:pPr>
            <a:r>
              <a:rPr lang="en-GB" sz="5400" dirty="0"/>
              <a:t>If the return value is not assigned to a variable, the original string remains unchanged.</a:t>
            </a:r>
          </a:p>
          <a:p>
            <a:pPr marL="1314450" lvl="1" indent="-685800" rtl="0">
              <a:spcBef>
                <a:spcPts val="1200"/>
              </a:spcBef>
              <a:spcAft>
                <a:spcPts val="600"/>
              </a:spcAft>
              <a:buFont typeface="Wingdings" panose="05000000000000000000" pitchFamily="2" charset="2"/>
              <a:buChar char="q"/>
            </a:pPr>
            <a:r>
              <a:rPr lang="en-GB" sz="5400" dirty="0"/>
              <a:t>Always save the result to maintain changes.</a:t>
            </a: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355780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String traversal</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22484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Introduction to String Traversal</a:t>
            </a:r>
          </a:p>
          <a:p>
            <a:pPr marL="1314450" lvl="1" indent="-685800" rtl="0">
              <a:spcBef>
                <a:spcPts val="1200"/>
              </a:spcBef>
              <a:spcAft>
                <a:spcPts val="600"/>
              </a:spcAft>
              <a:buFont typeface="Wingdings" panose="05000000000000000000" pitchFamily="2" charset="2"/>
              <a:buChar char="q"/>
            </a:pPr>
            <a:r>
              <a:rPr lang="en-GB" sz="5400" dirty="0"/>
              <a:t>Traverse each character in a string using a for loop.</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fruit = "banana";</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for (int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 0;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&lt;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fruit.length</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char letter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fruit.charAt</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(letter);</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2850690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Using String Methods</a:t>
            </a:r>
          </a:p>
          <a:p>
            <a:pPr marL="1314450" lvl="1" indent="-685800" rtl="0">
              <a:spcBef>
                <a:spcPts val="1200"/>
              </a:spcBef>
              <a:spcAft>
                <a:spcPts val="600"/>
              </a:spcAft>
              <a:buFont typeface="Wingdings" panose="05000000000000000000" pitchFamily="2" charset="2"/>
              <a:buChar char="q"/>
            </a:pPr>
            <a:r>
              <a:rPr lang="en-GB" sz="3800" b="1" dirty="0">
                <a:solidFill>
                  <a:schemeClr val="accent1">
                    <a:lumMod val="75000"/>
                  </a:schemeClr>
                </a:solidFill>
                <a:latin typeface="Cascadia Mono" panose="020B0609020000020004" pitchFamily="49" charset="0"/>
                <a:cs typeface="Cascadia Mono" panose="020B0609020000020004" pitchFamily="49" charset="0"/>
              </a:rPr>
              <a:t>length() </a:t>
            </a:r>
            <a:r>
              <a:rPr lang="en-GB" sz="5400" dirty="0"/>
              <a:t>method returns the number of characters in the string.</a:t>
            </a:r>
          </a:p>
          <a:p>
            <a:pPr marL="1314450" lvl="1" indent="-685800" rtl="0">
              <a:spcBef>
                <a:spcPts val="1200"/>
              </a:spcBef>
              <a:spcAft>
                <a:spcPts val="600"/>
              </a:spcAft>
              <a:buFont typeface="Wingdings" panose="05000000000000000000" pitchFamily="2" charset="2"/>
              <a:buChar char="q"/>
            </a:pPr>
            <a:r>
              <a:rPr lang="en-GB" sz="5400" dirty="0"/>
              <a:t>Always invoke </a:t>
            </a:r>
            <a:r>
              <a:rPr lang="en-GB" sz="3800" b="1" dirty="0">
                <a:solidFill>
                  <a:schemeClr val="accent1">
                    <a:lumMod val="75000"/>
                  </a:schemeClr>
                </a:solidFill>
                <a:latin typeface="Cascadia Mono" panose="020B0609020000020004" pitchFamily="49" charset="0"/>
                <a:cs typeface="Cascadia Mono" panose="020B0609020000020004" pitchFamily="49" charset="0"/>
              </a:rPr>
              <a:t>length() </a:t>
            </a:r>
            <a:r>
              <a:rPr lang="en-GB" sz="5400" dirty="0"/>
              <a:t>with an empty argument list </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5400" dirty="0"/>
              <a:t>.</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971852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Loop Condition</a:t>
            </a:r>
          </a:p>
          <a:p>
            <a:pPr marL="1314450" lvl="1" indent="-685800" rtl="0">
              <a:spcBef>
                <a:spcPts val="1200"/>
              </a:spcBef>
              <a:spcAft>
                <a:spcPts val="600"/>
              </a:spcAft>
              <a:buFont typeface="Wingdings" panose="05000000000000000000" pitchFamily="2" charset="2"/>
              <a:buChar char="q"/>
            </a:pPr>
            <a:r>
              <a:rPr lang="en-GB" sz="5400" dirty="0"/>
              <a:t>The loop runs while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&lt;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fruit.length</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r>
              <a:rPr lang="en-GB" sz="5400" dirty="0"/>
              <a:t>Stops when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5400" dirty="0"/>
              <a:t> equals the length of the string, avoiding out-of-bounds errors.</a:t>
            </a: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288276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Enhanced For Loop Limitation</a:t>
            </a:r>
          </a:p>
          <a:p>
            <a:pPr marL="1314450" lvl="1" indent="-685800" rtl="0">
              <a:spcBef>
                <a:spcPts val="1200"/>
              </a:spcBef>
              <a:spcAft>
                <a:spcPts val="600"/>
              </a:spcAft>
              <a:buFont typeface="Wingdings" panose="05000000000000000000" pitchFamily="2" charset="2"/>
              <a:buChar char="q"/>
            </a:pPr>
            <a:r>
              <a:rPr lang="en-GB" sz="5400" dirty="0"/>
              <a:t>Enhanced for loops do not directly support strings.</a:t>
            </a:r>
          </a:p>
          <a:p>
            <a:pPr marL="1314450" lvl="1" indent="-685800" rtl="0">
              <a:spcBef>
                <a:spcPts val="1200"/>
              </a:spcBef>
              <a:spcAft>
                <a:spcPts val="600"/>
              </a:spcAft>
              <a:buFont typeface="Wingdings" panose="05000000000000000000" pitchFamily="2" charset="2"/>
              <a:buChar char="q"/>
            </a:pPr>
            <a:r>
              <a:rPr lang="en-GB" sz="5400" dirty="0"/>
              <a:t>Convert the string to a character array to use in an enhanced for loop.</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for (char letter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fruit.toCharArray</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(letter);</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6881544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Accessing the Last Character</a:t>
            </a:r>
          </a:p>
          <a:p>
            <a:pPr marL="1314450" lvl="1" indent="-685800" rtl="0">
              <a:spcBef>
                <a:spcPts val="1200"/>
              </a:spcBef>
              <a:spcAft>
                <a:spcPts val="600"/>
              </a:spcAft>
              <a:buFont typeface="Wingdings" panose="05000000000000000000" pitchFamily="2" charset="2"/>
              <a:buChar char="q"/>
            </a:pPr>
            <a:r>
              <a:rPr lang="en-GB" sz="5400" dirty="0"/>
              <a:t>Accessing the last character requires adjusting the index by subtracting one.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int length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fruit.length</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char last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fruit.charAt</a:t>
            </a:r>
            <a:r>
              <a:rPr lang="en-GB" sz="3800" b="1" dirty="0">
                <a:solidFill>
                  <a:schemeClr val="accent1">
                    <a:lumMod val="75000"/>
                  </a:schemeClr>
                </a:solidFill>
                <a:latin typeface="Cascadia Mono" panose="020B0609020000020004" pitchFamily="49" charset="0"/>
                <a:cs typeface="Cascadia Mono" panose="020B0609020000020004" pitchFamily="49" charset="0"/>
              </a:rPr>
              <a:t>(length - 1); // correct</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828168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StringIndexOutOfBoundsException</a:t>
            </a:r>
          </a:p>
          <a:p>
            <a:pPr marL="1314450" lvl="1" indent="-685800" rtl="0">
              <a:spcBef>
                <a:spcPts val="1200"/>
              </a:spcBef>
              <a:spcAft>
                <a:spcPts val="600"/>
              </a:spcAft>
              <a:buFont typeface="Wingdings" panose="05000000000000000000" pitchFamily="2" charset="2"/>
              <a:buChar char="q"/>
            </a:pPr>
            <a:r>
              <a:rPr lang="en-GB" sz="5400" dirty="0"/>
              <a:t>Accessing beyond the string length throws an exception.</a:t>
            </a:r>
          </a:p>
          <a:p>
            <a:pPr lvl="1" indent="0" rtl="0">
              <a:spcBef>
                <a:spcPts val="1200"/>
              </a:spcBef>
              <a:spcAft>
                <a:spcPts val="600"/>
              </a:spcAft>
              <a:buNone/>
            </a:pPr>
            <a:endParaRPr lang="en-GB" sz="5400" dirty="0"/>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char last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fruit.charAt</a:t>
            </a:r>
            <a:r>
              <a:rPr lang="en-GB" sz="3800" b="1" dirty="0">
                <a:solidFill>
                  <a:schemeClr val="accent1">
                    <a:lumMod val="75000"/>
                  </a:schemeClr>
                </a:solidFill>
                <a:latin typeface="Cascadia Mono" panose="020B0609020000020004" pitchFamily="49" charset="0"/>
                <a:cs typeface="Cascadia Mono" panose="020B0609020000020004" pitchFamily="49" charset="0"/>
              </a:rPr>
              <a:t>(length); // throws StringIndexOutOfBoundsException</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2730863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Reversing a String</a:t>
            </a:r>
          </a:p>
          <a:p>
            <a:pPr marL="1314450" lvl="1" indent="-685800" rtl="0">
              <a:spcBef>
                <a:spcPts val="1200"/>
              </a:spcBef>
              <a:spcAft>
                <a:spcPts val="600"/>
              </a:spcAft>
              <a:buFont typeface="Wingdings" panose="05000000000000000000" pitchFamily="2" charset="2"/>
              <a:buChar char="q"/>
            </a:pPr>
            <a:r>
              <a:rPr lang="en-GB" sz="5400" dirty="0"/>
              <a:t>Reverse a string by appending characters in reverse order</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public static String reverse(String s)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String r =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for (int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s.length</a:t>
            </a:r>
            <a:r>
              <a:rPr lang="en-GB" sz="3800" b="1" dirty="0">
                <a:solidFill>
                  <a:schemeClr val="accent1">
                    <a:lumMod val="75000"/>
                  </a:schemeClr>
                </a:solidFill>
                <a:latin typeface="Cascadia Mono" panose="020B0609020000020004" pitchFamily="49" charset="0"/>
                <a:cs typeface="Cascadia Mono" panose="020B0609020000020004" pitchFamily="49" charset="0"/>
              </a:rPr>
              <a:t>() - 1;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&gt;= 0;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r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s.charAt</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return r;</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5400" dirty="0"/>
              <a:t>Result of </a:t>
            </a:r>
            <a:r>
              <a:rPr lang="en-GB" sz="3800" b="1" dirty="0">
                <a:solidFill>
                  <a:schemeClr val="accent1">
                    <a:lumMod val="75000"/>
                  </a:schemeClr>
                </a:solidFill>
                <a:latin typeface="Cascadia Mono" panose="020B0609020000020004" pitchFamily="49" charset="0"/>
                <a:cs typeface="Cascadia Mono" panose="020B0609020000020004" pitchFamily="49" charset="0"/>
              </a:rPr>
              <a:t>reverse("banana") </a:t>
            </a:r>
            <a:r>
              <a:rPr lang="en-GB" sz="5400" dirty="0"/>
              <a:t>is </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ananab</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8608484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substrings</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4902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814736" y="3518534"/>
            <a:ext cx="21558638" cy="3733800"/>
          </a:xfrm>
        </p:spPr>
        <p:txBody>
          <a:bodyPr/>
          <a:lstStyle/>
          <a:p>
            <a:r>
              <a:rPr lang="en-US" sz="4400" b="1" u="sng" dirty="0">
                <a:solidFill>
                  <a:schemeClr val="accent1">
                    <a:lumMod val="40000"/>
                    <a:lumOff val="60000"/>
                  </a:schemeClr>
                </a:solidFill>
              </a:rPr>
              <a:t>Access</a:t>
            </a:r>
            <a:r>
              <a:rPr lang="en-US" sz="4400" b="0" dirty="0">
                <a:solidFill>
                  <a:schemeClr val="accent1">
                    <a:lumMod val="40000"/>
                    <a:lumOff val="60000"/>
                  </a:schemeClr>
                </a:solidFill>
              </a:rPr>
              <a:t>: </a:t>
            </a:r>
            <a:r>
              <a:rPr lang="en-US" sz="4400" b="0" dirty="0">
                <a:solidFill>
                  <a:srgbClr val="FFC000"/>
                </a:solidFill>
              </a:rPr>
              <a:t>Books</a:t>
            </a:r>
            <a:r>
              <a:rPr lang="en-US" sz="4400" b="0" dirty="0">
                <a:solidFill>
                  <a:schemeClr val="accent1">
                    <a:lumMod val="40000"/>
                    <a:lumOff val="60000"/>
                  </a:schemeClr>
                </a:solidFill>
              </a:rPr>
              <a:t> / </a:t>
            </a:r>
            <a:r>
              <a:rPr lang="en-US" sz="4400" dirty="0">
                <a:solidFill>
                  <a:schemeClr val="accent6">
                    <a:lumMod val="75000"/>
                  </a:schemeClr>
                </a:solidFill>
              </a:rPr>
              <a:t>Eclipse ide</a:t>
            </a:r>
            <a:r>
              <a:rPr lang="en-US" sz="4400" b="0" dirty="0">
                <a:solidFill>
                  <a:schemeClr val="accent6">
                    <a:lumMod val="75000"/>
                  </a:schemeClr>
                </a:solidFill>
              </a:rPr>
              <a:t> </a:t>
            </a:r>
            <a:r>
              <a:rPr lang="en-US" sz="4400" b="0" dirty="0">
                <a:solidFill>
                  <a:schemeClr val="accent1">
                    <a:lumMod val="40000"/>
                    <a:lumOff val="60000"/>
                  </a:schemeClr>
                </a:solidFill>
              </a:rPr>
              <a:t>/ </a:t>
            </a:r>
            <a:r>
              <a:rPr lang="en-US" sz="4400" b="0" dirty="0">
                <a:solidFill>
                  <a:schemeClr val="accent2">
                    <a:lumMod val="60000"/>
                    <a:lumOff val="40000"/>
                  </a:schemeClr>
                </a:solidFill>
              </a:rPr>
              <a:t>MS office…etc</a:t>
            </a:r>
            <a:r>
              <a:rPr lang="en-US" sz="4400" b="0" dirty="0">
                <a:solidFill>
                  <a:schemeClr val="accent1">
                    <a:lumMod val="40000"/>
                    <a:lumOff val="60000"/>
                  </a:schemeClr>
                </a:solidFill>
              </a:rPr>
              <a:t>.</a:t>
            </a:r>
            <a:endParaRPr lang="en-US" sz="4400" dirty="0">
              <a:solidFill>
                <a:schemeClr val="accent1">
                  <a:lumMod val="40000"/>
                  <a:lumOff val="60000"/>
                </a:schemeClr>
              </a:solidFill>
            </a:endParaRPr>
          </a:p>
        </p:txBody>
      </p:sp>
    </p:spTree>
    <p:extLst>
      <p:ext uri="{BB962C8B-B14F-4D97-AF65-F5344CB8AC3E}">
        <p14:creationId xmlns:p14="http://schemas.microsoft.com/office/powerpoint/2010/main" val="68111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GB"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Substrings in Java:</a:t>
            </a:r>
          </a:p>
          <a:p>
            <a:pPr marL="1314450" lvl="1" indent="-685800" rtl="0">
              <a:spcBef>
                <a:spcPts val="1200"/>
              </a:spcBef>
              <a:spcAft>
                <a:spcPts val="600"/>
              </a:spcAft>
              <a:buFont typeface="Wingdings" panose="05000000000000000000" pitchFamily="2" charset="2"/>
              <a:buChar char="q"/>
            </a:pPr>
            <a:r>
              <a:rPr lang="en-GB" sz="5400" dirty="0"/>
              <a:t>The </a:t>
            </a:r>
            <a:r>
              <a:rPr lang="en-GB" sz="3800" b="1" dirty="0">
                <a:solidFill>
                  <a:schemeClr val="accent1">
                    <a:lumMod val="75000"/>
                  </a:schemeClr>
                </a:solidFill>
                <a:latin typeface="Cascadia Mono" panose="020B0609020000020004" pitchFamily="49" charset="0"/>
                <a:cs typeface="Cascadia Mono" panose="020B0609020000020004" pitchFamily="49" charset="0"/>
              </a:rPr>
              <a:t>substring </a:t>
            </a:r>
            <a:r>
              <a:rPr lang="en-GB" sz="5400" dirty="0"/>
              <a:t>method generates a new string by extracting characters from an existing string, starting from a specified index.</a:t>
            </a:r>
          </a:p>
          <a:p>
            <a:pPr lvl="1" indent="0" rtl="0">
              <a:spcBef>
                <a:spcPts val="1200"/>
              </a:spcBef>
              <a:spcAft>
                <a:spcPts val="600"/>
              </a:spcAft>
              <a:buNone/>
            </a:pPr>
            <a:r>
              <a:rPr lang="en-GB" sz="5400" dirty="0"/>
              <a:t>Examples:</a:t>
            </a:r>
          </a:p>
          <a:p>
            <a:pPr marL="1200150" lvl="1" indent="-571500" rtl="0">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(0) </a:t>
            </a:r>
            <a:r>
              <a:rPr lang="en-GB" sz="5400" dirty="0"/>
              <a:t>returns the entire string </a:t>
            </a:r>
            <a:r>
              <a:rPr lang="en-GB" sz="3800" b="1" dirty="0">
                <a:solidFill>
                  <a:schemeClr val="accent1">
                    <a:lumMod val="75000"/>
                  </a:schemeClr>
                </a:solidFill>
                <a:latin typeface="Cascadia Mono" panose="020B0609020000020004" pitchFamily="49" charset="0"/>
                <a:cs typeface="Cascadia Mono" panose="020B0609020000020004" pitchFamily="49" charset="0"/>
              </a:rPr>
              <a:t>"banana".</a:t>
            </a:r>
          </a:p>
          <a:p>
            <a:pPr marL="1200150" lvl="1" indent="-571500" rtl="0">
              <a:lnSpc>
                <a:spcPct val="120000"/>
              </a:lnSpc>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(2) </a:t>
            </a:r>
            <a:r>
              <a:rPr lang="en-GB" sz="5400" dirty="0"/>
              <a:t>removes the first two characters, returning </a:t>
            </a:r>
            <a:r>
              <a:rPr lang="en-GB" sz="3800" b="1" dirty="0">
                <a:solidFill>
                  <a:schemeClr val="accent1">
                    <a:lumMod val="75000"/>
                  </a:schemeClr>
                </a:solidFill>
                <a:latin typeface="Cascadia Mono" panose="020B0609020000020004" pitchFamily="49" charset="0"/>
                <a:cs typeface="Cascadia Mono" panose="020B0609020000020004" pitchFamily="49" charset="0"/>
              </a:rPr>
              <a:t>"nana".</a:t>
            </a:r>
          </a:p>
          <a:p>
            <a:pPr marL="1200150" lvl="1" indent="-571500" rtl="0">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(6) </a:t>
            </a:r>
            <a:r>
              <a:rPr lang="en-GB" sz="5400" dirty="0"/>
              <a:t>yields an empty string </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5400" dirty="0"/>
              <a:t> since the index equals the string length.</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0382651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Substrings in Java:</a:t>
            </a:r>
          </a:p>
          <a:p>
            <a:pPr lvl="1" indent="0" rtl="0">
              <a:spcBef>
                <a:spcPts val="1200"/>
              </a:spcBef>
              <a:spcAft>
                <a:spcPts val="600"/>
              </a:spcAft>
              <a:buNone/>
            </a:pPr>
            <a:r>
              <a:rPr lang="en-GB" sz="5400" dirty="0"/>
              <a:t>Examples Code: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fruit = "banana";</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(0));  // Output: banana</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(2));  // Output: nana</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(6));  // Output: ""</a:t>
            </a:r>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8829620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Visualization:</a:t>
            </a:r>
          </a:p>
          <a:p>
            <a:pPr marL="1314450" lvl="1" indent="-685800" rtl="0">
              <a:spcBef>
                <a:spcPts val="1200"/>
              </a:spcBef>
              <a:spcAft>
                <a:spcPts val="600"/>
              </a:spcAft>
              <a:buFont typeface="Wingdings" panose="05000000000000000000" pitchFamily="2" charset="2"/>
              <a:buChar char="q"/>
            </a:pPr>
            <a:r>
              <a:rPr lang="en-GB" sz="5400" dirty="0"/>
              <a:t>Imagine a state diagram (Figure 9.1) showing a string of six characters to understand substring positions.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4" name="Picture 3">
            <a:extLst>
              <a:ext uri="{FF2B5EF4-FFF2-40B4-BE49-F238E27FC236}">
                <a16:creationId xmlns:a16="http://schemas.microsoft.com/office/drawing/2014/main" id="{17361BF7-32D6-6311-FDCA-EAC12611116A}"/>
              </a:ext>
            </a:extLst>
          </p:cNvPr>
          <p:cNvPicPr>
            <a:picLocks noChangeAspect="1"/>
          </p:cNvPicPr>
          <p:nvPr/>
        </p:nvPicPr>
        <p:blipFill>
          <a:blip r:embed="rId4"/>
          <a:stretch>
            <a:fillRect/>
          </a:stretch>
        </p:blipFill>
        <p:spPr>
          <a:xfrm>
            <a:off x="9751732" y="8224980"/>
            <a:ext cx="11887199" cy="3762089"/>
          </a:xfrm>
          <a:prstGeom prst="rect">
            <a:avLst/>
          </a:prstGeom>
        </p:spPr>
      </p:pic>
    </p:spTree>
    <p:extLst>
      <p:ext uri="{BB962C8B-B14F-4D97-AF65-F5344CB8AC3E}">
        <p14:creationId xmlns:p14="http://schemas.microsoft.com/office/powerpoint/2010/main" val="7314702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dirty="0"/>
          </a:p>
          <a:p>
            <a:pPr marL="685800" indent="-685800" rtl="0">
              <a:spcBef>
                <a:spcPts val="1200"/>
              </a:spcBef>
              <a:spcAft>
                <a:spcPts val="600"/>
              </a:spcAft>
              <a:buFont typeface="Arial" panose="020B0604020202020204" pitchFamily="34" charset="0"/>
              <a:buChar char="•"/>
            </a:pPr>
            <a:r>
              <a:rPr lang="en-GB" sz="5400" dirty="0"/>
              <a:t>Method Overloading:</a:t>
            </a:r>
          </a:p>
          <a:p>
            <a:pPr marL="1314450" lvl="1" indent="-685800" rtl="0">
              <a:spcBef>
                <a:spcPts val="1200"/>
              </a:spcBef>
              <a:spcAft>
                <a:spcPts val="600"/>
              </a:spcAft>
              <a:buFont typeface="Wingdings" panose="05000000000000000000" pitchFamily="2" charset="2"/>
              <a:buChar char="q"/>
            </a:pPr>
            <a:r>
              <a:rPr lang="en-GB" sz="5400" dirty="0"/>
              <a:t>The</a:t>
            </a:r>
            <a:r>
              <a:rPr lang="en-GB" sz="3800" b="1" dirty="0">
                <a:solidFill>
                  <a:schemeClr val="accent1">
                    <a:lumMod val="75000"/>
                  </a:schemeClr>
                </a:solidFill>
                <a:latin typeface="Cascadia Mono" panose="020B0609020000020004" pitchFamily="49" charset="0"/>
                <a:cs typeface="Cascadia Mono" panose="020B0609020000020004" pitchFamily="49" charset="0"/>
              </a:rPr>
              <a:t> substring </a:t>
            </a:r>
            <a:r>
              <a:rPr lang="en-GB" sz="5400" dirty="0"/>
              <a:t>method is overloaded; it can take different numbers of arguments.</a:t>
            </a:r>
          </a:p>
          <a:p>
            <a:pPr marL="1314450" lvl="1" indent="-685800" rtl="0">
              <a:spcBef>
                <a:spcPts val="1200"/>
              </a:spcBef>
              <a:spcAft>
                <a:spcPts val="600"/>
              </a:spcAft>
              <a:buFont typeface="Wingdings" panose="05000000000000000000" pitchFamily="2" charset="2"/>
              <a:buChar char="q"/>
            </a:pPr>
            <a:r>
              <a:rPr lang="en-GB" sz="5400" dirty="0"/>
              <a:t>With two arguments, the indices represent the start (inclusive) and end (exclusive).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7761464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dirty="0"/>
          </a:p>
          <a:p>
            <a:pPr marL="685800" indent="-685800" rtl="0">
              <a:spcBef>
                <a:spcPts val="1200"/>
              </a:spcBef>
              <a:spcAft>
                <a:spcPts val="600"/>
              </a:spcAft>
              <a:buFont typeface="Arial" panose="020B0604020202020204" pitchFamily="34" charset="0"/>
              <a:buChar char="•"/>
            </a:pPr>
            <a:r>
              <a:rPr lang="en-GB" sz="5400" dirty="0"/>
              <a:t>Examples with Two Arguments:</a:t>
            </a:r>
          </a:p>
          <a:p>
            <a:pPr marL="1314450" lvl="1" indent="-685800" rtl="0">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(0, 3) </a:t>
            </a:r>
            <a:r>
              <a:rPr lang="en-GB" sz="5400" dirty="0"/>
              <a:t>extracts characters from index 0 to 2, returning "ban".</a:t>
            </a:r>
          </a:p>
          <a:p>
            <a:pPr marL="1314450" lvl="1" indent="-685800" rtl="0">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(2, 5) </a:t>
            </a:r>
            <a:r>
              <a:rPr lang="en-GB" sz="5400" dirty="0"/>
              <a:t>extracts characters from index 2 to 4, returning "nan".</a:t>
            </a:r>
          </a:p>
          <a:p>
            <a:pPr marL="1314450" lvl="1" indent="-685800" rtl="0">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(6, 6) </a:t>
            </a:r>
            <a:r>
              <a:rPr lang="en-GB" sz="5400" dirty="0"/>
              <a:t>returns an empty string as start and end are the same.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7887793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dirty="0"/>
          </a:p>
          <a:p>
            <a:pPr marL="685800" indent="-685800" rtl="0">
              <a:spcBef>
                <a:spcPts val="1200"/>
              </a:spcBef>
              <a:spcAft>
                <a:spcPts val="600"/>
              </a:spcAft>
              <a:buFont typeface="Arial" panose="020B0604020202020204" pitchFamily="34" charset="0"/>
              <a:buChar char="•"/>
            </a:pPr>
            <a:r>
              <a:rPr lang="en-GB" sz="5400" dirty="0"/>
              <a:t>Examples with Two Arguments: Code:</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(0, 3));  // Output: ban</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(2, 5));  // Output: nan</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(6, 6));  // Output: ""</a:t>
            </a:r>
          </a:p>
          <a:p>
            <a:pPr marL="685800" indent="-685800" rtl="0">
              <a:spcBef>
                <a:spcPts val="1200"/>
              </a:spcBef>
              <a:spcAft>
                <a:spcPts val="600"/>
              </a:spcAft>
              <a:buFont typeface="Arial" panose="020B0604020202020204" pitchFamily="34" charset="0"/>
              <a:buChar char="•"/>
            </a:pPr>
            <a:r>
              <a:rPr lang="en-GB" sz="5400" dirty="0"/>
              <a:t>Common Usage:</a:t>
            </a:r>
          </a:p>
          <a:p>
            <a:pPr marL="1314450" lvl="1" indent="-685800" rtl="0">
              <a:spcBef>
                <a:spcPts val="1200"/>
              </a:spcBef>
              <a:spcAft>
                <a:spcPts val="600"/>
              </a:spcAft>
              <a:buFont typeface="Arial" panose="020B0604020202020204" pitchFamily="34" charset="0"/>
              <a:buChar char="•"/>
            </a:pPr>
            <a:r>
              <a:rPr lang="en-GB" sz="5400" dirty="0"/>
              <a:t>To select a substring of length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len</a:t>
            </a:r>
            <a:r>
              <a:rPr lang="en-GB" sz="5400" dirty="0"/>
              <a:t> starting at index </a:t>
            </a:r>
            <a:r>
              <a:rPr lang="en-GB" sz="3800" b="1" dirty="0">
                <a:solidFill>
                  <a:schemeClr val="accent1">
                    <a:lumMod val="75000"/>
                  </a:schemeClr>
                </a:solidFill>
                <a:latin typeface="Cascadia Mono" panose="020B0609020000020004" pitchFamily="49" charset="0"/>
                <a:cs typeface="Cascadia Mono" panose="020B0609020000020004" pitchFamily="49" charset="0"/>
              </a:rPr>
              <a:t>i: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fruit.substring</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a:t>
            </a:r>
            <a:r>
              <a:rPr lang="en-GB" sz="3800" b="1" dirty="0">
                <a:solidFill>
                  <a:schemeClr val="accent1">
                    <a:lumMod val="75000"/>
                  </a:schemeClr>
                </a:solidFill>
                <a:latin typeface="Cascadia Mono" panose="020B0609020000020004" pitchFamily="49" charset="0"/>
                <a:cs typeface="Cascadia Mono" panose="020B0609020000020004" pitchFamily="49" charset="0"/>
              </a:rPr>
              <a:t>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len</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4933414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err="1"/>
              <a:t>Indexof</a:t>
            </a:r>
            <a:r>
              <a:rPr lang="en-US" b="0" dirty="0"/>
              <a:t> method</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90614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The </a:t>
            </a:r>
            <a:r>
              <a:rPr lang="en-GB" sz="5400" dirty="0" err="1"/>
              <a:t>indexOf</a:t>
            </a:r>
            <a:r>
              <a:rPr lang="en-GB" sz="5400" dirty="0"/>
              <a:t> Method</a:t>
            </a:r>
          </a:p>
          <a:p>
            <a:pPr marL="1314450" lvl="1" indent="-685800" rtl="0">
              <a:spcBef>
                <a:spcPts val="1200"/>
              </a:spcBef>
              <a:spcAft>
                <a:spcPts val="600"/>
              </a:spcAft>
              <a:buFont typeface="Wingdings" panose="05000000000000000000" pitchFamily="2" charset="2"/>
              <a:buChar char="q"/>
            </a:pPr>
            <a:r>
              <a:rPr lang="en-GB" sz="5400" dirty="0"/>
              <a:t>The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 method </a:t>
            </a:r>
            <a:r>
              <a:rPr lang="en-GB" sz="5400" dirty="0"/>
              <a:t>is used to search for a character or substring within a string.</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23134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Finding the First Occurrence:</a:t>
            </a:r>
          </a:p>
          <a:p>
            <a:pPr marL="1314450" lvl="1" indent="-685800" rtl="0">
              <a:spcBef>
                <a:spcPts val="1200"/>
              </a:spcBef>
              <a:spcAft>
                <a:spcPts val="600"/>
              </a:spcAft>
              <a:buFont typeface="Wingdings" panose="05000000000000000000" pitchFamily="2" charset="2"/>
              <a:buChar char="q"/>
            </a:pPr>
            <a:r>
              <a:rPr lang="en-GB" sz="5400" dirty="0"/>
              <a:t>Returns the index of the first appearance of a specified character.</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fruit = "banana";</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int index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('a');  // Returns 1</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612170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Using Starting Index:</a:t>
            </a:r>
          </a:p>
          <a:p>
            <a:pPr marL="1314450" lvl="1" indent="-685800" rtl="0">
              <a:spcBef>
                <a:spcPts val="1200"/>
              </a:spcBef>
              <a:spcAft>
                <a:spcPts val="600"/>
              </a:spcAft>
              <a:buFont typeface="Wingdings" panose="05000000000000000000" pitchFamily="2" charset="2"/>
              <a:buChar char="q"/>
            </a:pPr>
            <a:r>
              <a:rPr lang="en-GB" sz="5400" dirty="0"/>
              <a:t>A second version of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indexOf</a:t>
            </a:r>
            <a:r>
              <a:rPr lang="en-GB" sz="5400" dirty="0"/>
              <a:t> starts the search from a specified index.</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int index =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('a', 2);  // Starts at index 2, returns 3</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4126324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a:r>
              <a:rPr lang="en-GB" b="1" dirty="0">
                <a:solidFill>
                  <a:srgbClr val="131516"/>
                </a:solidFill>
                <a:latin typeface="system-ui"/>
              </a:rPr>
              <a:t>PRESCRIBED Textbook</a:t>
            </a:r>
            <a:endParaRPr lang="en-GB" b="1" i="0" dirty="0">
              <a:solidFill>
                <a:srgbClr val="131516"/>
              </a:solidFill>
              <a:effectLst/>
              <a:latin typeface="system-ui"/>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
        <p:nvSpPr>
          <p:cNvPr id="4" name="Title 1">
            <a:extLst>
              <a:ext uri="{FF2B5EF4-FFF2-40B4-BE49-F238E27FC236}">
                <a16:creationId xmlns:a16="http://schemas.microsoft.com/office/drawing/2014/main" id="{1464074A-B134-E012-7614-58BFC4E0ED16}"/>
              </a:ext>
            </a:extLst>
          </p:cNvPr>
          <p:cNvSpPr>
            <a:spLocks noGrp="1"/>
          </p:cNvSpPr>
          <p:nvPr>
            <p:ph type="body" sz="quarter" idx="11"/>
          </p:nvPr>
        </p:nvSpPr>
        <p:spPr>
          <a:xfrm>
            <a:off x="1771650" y="3713163"/>
            <a:ext cx="21005800" cy="9577387"/>
          </a:xfrm>
        </p:spPr>
        <p:txBody>
          <a:bodyPr/>
          <a:lstStyle/>
          <a:p>
            <a:r>
              <a:rPr sz="6600" dirty="0"/>
              <a:t>Think Java: How to Think Like a Computer Scientist</a:t>
            </a:r>
            <a:r>
              <a:rPr lang="en-GB" sz="6600" dirty="0"/>
              <a:t> Downey, A.B. and Mayfield, C. (2019) Version 6.1.3</a:t>
            </a:r>
          </a:p>
          <a:p>
            <a:endParaRPr dirty="0"/>
          </a:p>
        </p:txBody>
      </p:sp>
    </p:spTree>
    <p:extLst>
      <p:ext uri="{BB962C8B-B14F-4D97-AF65-F5344CB8AC3E}">
        <p14:creationId xmlns:p14="http://schemas.microsoft.com/office/powerpoint/2010/main" val="10427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Handling Multiple Occurrences:</a:t>
            </a:r>
          </a:p>
          <a:p>
            <a:pPr marL="1314450" lvl="1" indent="-685800" rtl="0">
              <a:spcBef>
                <a:spcPts val="1200"/>
              </a:spcBef>
              <a:spcAft>
                <a:spcPts val="600"/>
              </a:spcAft>
              <a:buFont typeface="Wingdings" panose="05000000000000000000" pitchFamily="2" charset="2"/>
              <a:buChar char="q"/>
            </a:pPr>
            <a:r>
              <a:rPr lang="en-GB" sz="5400" dirty="0"/>
              <a:t>To find subsequent appearances, adjust the starting index.</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('a', 5);  // Returns 5</a:t>
            </a: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909275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Character Not Found:</a:t>
            </a:r>
          </a:p>
          <a:p>
            <a:pPr marL="1314450" lvl="1" indent="-685800" rtl="0">
              <a:spcBef>
                <a:spcPts val="1200"/>
              </a:spcBef>
              <a:spcAft>
                <a:spcPts val="600"/>
              </a:spcAft>
              <a:buFont typeface="Wingdings" panose="05000000000000000000" pitchFamily="2" charset="2"/>
              <a:buChar char="q"/>
            </a:pPr>
            <a:r>
              <a:rPr lang="en-GB" sz="5400" dirty="0"/>
              <a:t>If the character or substring is not found,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returns </a:t>
            </a:r>
            <a:r>
              <a:rPr lang="en-GB" sz="3800" b="1" dirty="0">
                <a:solidFill>
                  <a:schemeClr val="accent1">
                    <a:lumMod val="75000"/>
                  </a:schemeClr>
                </a:solidFill>
                <a:latin typeface="Cascadia Mono" panose="020B0609020000020004" pitchFamily="49" charset="0"/>
                <a:cs typeface="Cascadia Mono" panose="020B0609020000020004" pitchFamily="49" charset="0"/>
              </a:rPr>
              <a:t>-1.</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('z');  // Returns -1 since 'z' is not in "banana"</a:t>
            </a:r>
          </a:p>
          <a:p>
            <a:pPr lvl="1" indent="0" rtl="0">
              <a:spcBef>
                <a:spcPts val="1200"/>
              </a:spcBef>
              <a:spcAft>
                <a:spcPts val="600"/>
              </a:spcAft>
              <a:buNone/>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9937904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Searching for Substrings:</a:t>
            </a:r>
          </a:p>
          <a:p>
            <a:pPr marL="1314450" lvl="1" indent="-685800" rtl="0">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indexOf</a:t>
            </a:r>
            <a:r>
              <a:rPr lang="en-GB" sz="5400" dirty="0"/>
              <a:t> can also search for substrings, not just single characters.</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("nan");  // Returns 2</a:t>
            </a:r>
          </a:p>
          <a:p>
            <a:pPr lvl="1" indent="0" rtl="0">
              <a:spcBef>
                <a:spcPts val="1200"/>
              </a:spcBef>
              <a:spcAft>
                <a:spcPts val="600"/>
              </a:spcAft>
              <a:buNone/>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0917313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Searching for Substrings:</a:t>
            </a:r>
          </a:p>
          <a:p>
            <a:pPr marL="1314450" lvl="1" indent="-685800" rtl="0">
              <a:spcBef>
                <a:spcPts val="1200"/>
              </a:spcBef>
              <a:spcAft>
                <a:spcPts val="600"/>
              </a:spcAft>
              <a:buFont typeface="Wingdings" panose="05000000000000000000" pitchFamily="2" charset="2"/>
              <a:buChar char="q"/>
            </a:pPr>
            <a:r>
              <a:rPr lang="en-GB" sz="3800" b="1" dirty="0" err="1">
                <a:solidFill>
                  <a:schemeClr val="accent1">
                    <a:lumMod val="75000"/>
                  </a:schemeClr>
                </a:solidFill>
                <a:latin typeface="Cascadia Mono" panose="020B0609020000020004" pitchFamily="49" charset="0"/>
                <a:cs typeface="Cascadia Mono" panose="020B0609020000020004" pitchFamily="49" charset="0"/>
              </a:rPr>
              <a:t>indexOf</a:t>
            </a:r>
            <a:r>
              <a:rPr lang="en-GB" sz="5400" dirty="0"/>
              <a:t> can also search for substrings, not just single characters.</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3800" b="1" dirty="0" err="1">
                <a:solidFill>
                  <a:schemeClr val="accent1">
                    <a:lumMod val="75000"/>
                  </a:schemeClr>
                </a:solidFill>
                <a:latin typeface="Cascadia Mono" panose="020B0609020000020004" pitchFamily="49" charset="0"/>
                <a:cs typeface="Cascadia Mono" panose="020B0609020000020004" pitchFamily="49" charset="0"/>
              </a:rPr>
              <a:t>fruit.indexOf</a:t>
            </a:r>
            <a:r>
              <a:rPr lang="en-GB" sz="3800" b="1" dirty="0">
                <a:solidFill>
                  <a:schemeClr val="accent1">
                    <a:lumMod val="75000"/>
                  </a:schemeClr>
                </a:solidFill>
                <a:latin typeface="Cascadia Mono" panose="020B0609020000020004" pitchFamily="49" charset="0"/>
                <a:cs typeface="Cascadia Mono" panose="020B0609020000020004" pitchFamily="49" charset="0"/>
              </a:rPr>
              <a:t>("nan");  // Returns 2</a:t>
            </a:r>
          </a:p>
          <a:p>
            <a:pPr lvl="1" indent="0" rtl="0">
              <a:spcBef>
                <a:spcPts val="1200"/>
              </a:spcBef>
              <a:spcAft>
                <a:spcPts val="600"/>
              </a:spcAft>
              <a:buNone/>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9984004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String comparison</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401599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Introduction to String Comparison</a:t>
            </a:r>
          </a:p>
          <a:p>
            <a:pPr marL="1314450" lvl="1" indent="-685800" rtl="0">
              <a:spcBef>
                <a:spcPts val="1200"/>
              </a:spcBef>
              <a:spcAft>
                <a:spcPts val="600"/>
              </a:spcAft>
              <a:buFont typeface="Wingdings" panose="05000000000000000000" pitchFamily="2" charset="2"/>
              <a:buChar char="q"/>
            </a:pPr>
            <a:r>
              <a:rPr lang="en-GB" sz="5400" dirty="0"/>
              <a:t>Comparing strings using</a:t>
            </a:r>
            <a:r>
              <a:rPr lang="en-GB" sz="3800" b="1" dirty="0">
                <a:solidFill>
                  <a:schemeClr val="accent1">
                    <a:lumMod val="75000"/>
                  </a:schemeClr>
                </a:solidFill>
                <a:latin typeface="Cascadia Mono" panose="020B0609020000020004" pitchFamily="49" charset="0"/>
                <a:cs typeface="Cascadia Mono" panose="020B0609020000020004" pitchFamily="49" charset="0"/>
              </a:rPr>
              <a:t> == </a:t>
            </a:r>
            <a:r>
              <a:rPr lang="en-GB" sz="5400" dirty="0"/>
              <a:t>and </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checks reference equality, not content.</a:t>
            </a:r>
          </a:p>
          <a:p>
            <a:pPr marL="1314450" lvl="1" indent="-685800" rtl="0">
              <a:spcBef>
                <a:spcPts val="1200"/>
              </a:spcBef>
              <a:spcAft>
                <a:spcPts val="600"/>
              </a:spcAft>
              <a:buFont typeface="Wingdings" panose="05000000000000000000" pitchFamily="2" charset="2"/>
              <a:buChar char="q"/>
            </a:pPr>
            <a:r>
              <a:rPr lang="en-GB" sz="5400" dirty="0"/>
              <a:t>This method can lead to incorrect results if strings with the same content are located at different memory addresses.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9237663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Example of Incorrect String Comparison</a:t>
            </a:r>
          </a:p>
          <a:p>
            <a:pPr lvl="1" indent="0" rtl="0">
              <a:spcBef>
                <a:spcPts val="1200"/>
              </a:spcBef>
              <a:spcAft>
                <a:spcPts val="600"/>
              </a:spcAft>
              <a:buNone/>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name1 = "Alan Turing";</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name2 = "Ada Lovelace";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if (name1 == name2) {                 // Incorrect approach</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("The names are the same.");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831658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Correct Method Using </a:t>
            </a:r>
            <a:r>
              <a:rPr lang="en-GB" sz="3800" b="1" dirty="0">
                <a:solidFill>
                  <a:schemeClr val="accent1">
                    <a:lumMod val="75000"/>
                  </a:schemeClr>
                </a:solidFill>
                <a:latin typeface="Cascadia Mono" panose="020B0609020000020004" pitchFamily="49" charset="0"/>
                <a:cs typeface="Cascadia Mono" panose="020B0609020000020004" pitchFamily="49" charset="0"/>
              </a:rPr>
              <a:t>.equals()</a:t>
            </a:r>
          </a:p>
          <a:p>
            <a:pPr marL="1314450" lvl="1" indent="-685800" rtl="0">
              <a:spcBef>
                <a:spcPts val="1200"/>
              </a:spcBef>
              <a:spcAft>
                <a:spcPts val="600"/>
              </a:spcAft>
              <a:buFont typeface="Wingdings" panose="05000000000000000000" pitchFamily="2" charset="2"/>
              <a:buChar char="q"/>
            </a:pPr>
            <a:r>
              <a:rPr lang="en-GB" sz="5400" dirty="0"/>
              <a:t>Use </a:t>
            </a:r>
            <a:r>
              <a:rPr lang="en-GB" sz="3800" b="1" dirty="0">
                <a:solidFill>
                  <a:schemeClr val="accent1">
                    <a:lumMod val="75000"/>
                  </a:schemeClr>
                </a:solidFill>
                <a:latin typeface="Cascadia Mono" panose="020B0609020000020004" pitchFamily="49" charset="0"/>
                <a:cs typeface="Cascadia Mono" panose="020B0609020000020004" pitchFamily="49" charset="0"/>
              </a:rPr>
              <a:t>.equals() </a:t>
            </a:r>
            <a:r>
              <a:rPr lang="en-GB" sz="5400" dirty="0"/>
              <a:t>to compare the content of strings.</a:t>
            </a:r>
          </a:p>
          <a:p>
            <a:pPr marL="1314450" lvl="1" indent="-685800" rtl="0">
              <a:spcBef>
                <a:spcPts val="1200"/>
              </a:spcBef>
              <a:spcAft>
                <a:spcPts val="600"/>
              </a:spcAft>
              <a:buFont typeface="Wingdings" panose="05000000000000000000" pitchFamily="2" charset="2"/>
              <a:buChar char="q"/>
            </a:pPr>
            <a:r>
              <a:rPr lang="en-GB" sz="5400" dirty="0"/>
              <a:t>Returns true if strings are character-wise equal.</a:t>
            </a:r>
          </a:p>
          <a:p>
            <a:pPr marL="1314450" lvl="1" indent="-685800" rtl="0">
              <a:spcBef>
                <a:spcPts val="1200"/>
              </a:spcBef>
              <a:spcAft>
                <a:spcPts val="600"/>
              </a:spcAft>
              <a:buFont typeface="Wingdings" panose="05000000000000000000" pitchFamily="2" charset="2"/>
              <a:buChar char="q"/>
            </a:pPr>
            <a:r>
              <a:rPr lang="en-GB" sz="5400" dirty="0"/>
              <a:t>Example</a:t>
            </a: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if (name1.equals(name2))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("The names are the same.");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943215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Determining Lexicographical Order with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compareTo</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3800" b="1" dirty="0" err="1">
                <a:solidFill>
                  <a:schemeClr val="accent1">
                    <a:lumMod val="75000"/>
                  </a:schemeClr>
                </a:solidFill>
                <a:latin typeface="Cascadia Mono" panose="020B0609020000020004" pitchFamily="49" charset="0"/>
                <a:cs typeface="Cascadia Mono" panose="020B0609020000020004" pitchFamily="49" charset="0"/>
              </a:rPr>
              <a:t>compareTo</a:t>
            </a: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evaluates the alphabetical order of strings.</a:t>
            </a:r>
          </a:p>
          <a:p>
            <a:pPr marL="1314450" lvl="1" indent="-685800" rtl="0">
              <a:spcBef>
                <a:spcPts val="1200"/>
              </a:spcBef>
              <a:spcAft>
                <a:spcPts val="600"/>
              </a:spcAft>
              <a:buFont typeface="Wingdings" panose="05000000000000000000" pitchFamily="2" charset="2"/>
              <a:buChar char="q"/>
            </a:pPr>
            <a:r>
              <a:rPr lang="en-GB" sz="5400" dirty="0"/>
              <a:t>Returns 0 if strings are identical, a negative number if the first string comes before the second, and a positive number otherwise.</a:t>
            </a:r>
          </a:p>
          <a:p>
            <a:pPr lvl="1" indent="0" rtl="0">
              <a:spcBef>
                <a:spcPts val="1200"/>
              </a:spcBef>
              <a:spcAft>
                <a:spcPts val="600"/>
              </a:spcAft>
              <a:buNone/>
            </a:pP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837805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Determining Lexicographical Order with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compareTo</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r>
              <a:rPr lang="en-GB" sz="5400" dirty="0"/>
              <a:t>Example – Code:</a:t>
            </a:r>
            <a:endParaRPr lang="en-GB" sz="38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int diff = name1.compareTo(name2);</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if (diff == 0)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("The names are the same.");</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else if (diff &lt; 0)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("name1 comes before name2.");</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else {</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800" b="1" dirty="0">
                <a:solidFill>
                  <a:schemeClr val="accent1">
                    <a:lumMod val="75000"/>
                  </a:schemeClr>
                </a:solidFill>
                <a:latin typeface="Cascadia Mono" panose="020B0609020000020004" pitchFamily="49" charset="0"/>
                <a:cs typeface="Cascadia Mono" panose="020B0609020000020004" pitchFamily="49" charset="0"/>
              </a:rPr>
              <a:t>("name2 comes before name1.");</a:t>
            </a:r>
          </a:p>
          <a:p>
            <a:pPr lvl="1" indent="0" rtl="0">
              <a:spcBef>
                <a:spcPts val="1200"/>
              </a:spcBef>
              <a:spcAft>
                <a:spcPts val="600"/>
              </a:spcAft>
              <a:buNone/>
            </a:pPr>
            <a:r>
              <a:rPr lang="en-GB" sz="38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6348902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GB" dirty="0"/>
              <a:t>Topic 2 </a:t>
            </a:r>
            <a:br>
              <a:rPr lang="en-GB" dirty="0"/>
            </a:br>
            <a:r>
              <a:rPr lang="en-GB" dirty="0"/>
              <a:t>More complex methods </a:t>
            </a: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7739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Case Sensitivity</a:t>
            </a:r>
          </a:p>
          <a:p>
            <a:pPr marL="1314450" lvl="1" indent="-685800" rtl="0">
              <a:spcBef>
                <a:spcPts val="1200"/>
              </a:spcBef>
              <a:spcAft>
                <a:spcPts val="600"/>
              </a:spcAft>
              <a:buFont typeface="Wingdings" panose="05000000000000000000" pitchFamily="2" charset="2"/>
              <a:buChar char="q"/>
            </a:pPr>
            <a:r>
              <a:rPr lang="en-GB" sz="5400" dirty="0"/>
              <a:t>Both .</a:t>
            </a:r>
            <a:r>
              <a:rPr lang="en-GB" sz="3500" b="1" dirty="0">
                <a:solidFill>
                  <a:schemeClr val="accent1">
                    <a:lumMod val="75000"/>
                  </a:schemeClr>
                </a:solidFill>
                <a:latin typeface="Cascadia Mono" panose="020B0609020000020004" pitchFamily="49" charset="0"/>
                <a:cs typeface="Cascadia Mono" panose="020B0609020000020004" pitchFamily="49" charset="0"/>
              </a:rPr>
              <a:t>equals() </a:t>
            </a:r>
            <a:r>
              <a:rPr lang="en-GB" sz="5400" dirty="0"/>
              <a:t>and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compareTo</a:t>
            </a: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are case-sensitive.</a:t>
            </a:r>
          </a:p>
          <a:p>
            <a:pPr marL="1314450" lvl="1" indent="-685800" rtl="0">
              <a:spcBef>
                <a:spcPts val="1200"/>
              </a:spcBef>
              <a:spcAft>
                <a:spcPts val="600"/>
              </a:spcAft>
              <a:buFont typeface="Wingdings" panose="05000000000000000000" pitchFamily="2" charset="2"/>
              <a:buChar char="q"/>
            </a:pPr>
            <a:r>
              <a:rPr lang="en-GB" sz="3500" b="1" dirty="0">
                <a:solidFill>
                  <a:schemeClr val="accent1">
                    <a:lumMod val="75000"/>
                  </a:schemeClr>
                </a:solidFill>
                <a:latin typeface="Cascadia Mono" panose="020B0609020000020004" pitchFamily="49" charset="0"/>
                <a:cs typeface="Cascadia Mono" panose="020B0609020000020004" pitchFamily="49" charset="0"/>
              </a:rPr>
              <a:t>"Ada" </a:t>
            </a:r>
            <a:r>
              <a:rPr lang="en-GB" sz="5400" dirty="0"/>
              <a:t>is considered different from </a:t>
            </a:r>
            <a:r>
              <a:rPr lang="en-GB" sz="3500" b="1" dirty="0">
                <a:solidFill>
                  <a:schemeClr val="accent1">
                    <a:lumMod val="75000"/>
                  </a:schemeClr>
                </a:solidFill>
                <a:latin typeface="Cascadia Mono" panose="020B0609020000020004" pitchFamily="49" charset="0"/>
                <a:cs typeface="Cascadia Mono" panose="020B0609020000020004" pitchFamily="49" charset="0"/>
              </a:rPr>
              <a:t>"</a:t>
            </a:r>
            <a:r>
              <a:rPr lang="en-GB" sz="3500" b="1" dirty="0" err="1">
                <a:solidFill>
                  <a:schemeClr val="accent1">
                    <a:lumMod val="75000"/>
                  </a:schemeClr>
                </a:solidFill>
                <a:latin typeface="Cascadia Mono" panose="020B0609020000020004" pitchFamily="49" charset="0"/>
                <a:cs typeface="Cascadia Mono" panose="020B0609020000020004" pitchFamily="49" charset="0"/>
              </a:rPr>
              <a:t>ada</a:t>
            </a: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and comes before it in lexicographical order.</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6477909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Additional Notes:</a:t>
            </a:r>
          </a:p>
          <a:p>
            <a:pPr marL="1314450" lvl="1" indent="-685800" rtl="0">
              <a:spcBef>
                <a:spcPts val="1200"/>
              </a:spcBef>
              <a:spcAft>
                <a:spcPts val="600"/>
              </a:spcAft>
              <a:buFont typeface="Wingdings" panose="05000000000000000000" pitchFamily="2" charset="2"/>
              <a:buChar char="q"/>
            </a:pPr>
            <a:r>
              <a:rPr lang="en-GB" sz="5400" dirty="0"/>
              <a:t>It's important to use the correct method for string comparison based on whether you need to check for equality or order.</a:t>
            </a:r>
          </a:p>
          <a:p>
            <a:pPr marL="1314450" lvl="1" indent="-685800" rtl="0">
              <a:spcBef>
                <a:spcPts val="1200"/>
              </a:spcBef>
              <a:spcAft>
                <a:spcPts val="600"/>
              </a:spcAft>
              <a:buFont typeface="Wingdings" panose="05000000000000000000" pitchFamily="2" charset="2"/>
              <a:buChar char="q"/>
            </a:pPr>
            <a:r>
              <a:rPr lang="en-GB" sz="5400" dirty="0"/>
              <a:t>Remember that string comparison methods are sensitive to case unless otherwise handled.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302251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String formatting</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237990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Introduction to String Formatting</a:t>
            </a:r>
          </a:p>
          <a:p>
            <a:pPr marL="1314450" lvl="1" indent="-685800" rtl="0">
              <a:spcBef>
                <a:spcPts val="1200"/>
              </a:spcBef>
              <a:spcAft>
                <a:spcPts val="600"/>
              </a:spcAft>
              <a:buFont typeface="Wingdings" panose="05000000000000000000" pitchFamily="2" charset="2"/>
              <a:buChar char="q"/>
            </a:pPr>
            <a:r>
              <a:rPr lang="en-GB" sz="5400" dirty="0"/>
              <a:t>Use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String.format</a:t>
            </a: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to create formatted strings without immediately displaying them.</a:t>
            </a:r>
          </a:p>
          <a:p>
            <a:pPr marL="685800" indent="-685800" rtl="0">
              <a:spcBef>
                <a:spcPts val="1200"/>
              </a:spcBef>
              <a:spcAft>
                <a:spcPts val="600"/>
              </a:spcAft>
              <a:buFont typeface="Arial" panose="020B0604020202020204" pitchFamily="34" charset="0"/>
              <a:buChar char="•"/>
            </a:pPr>
            <a:r>
              <a:rPr lang="en-GB" sz="5400" dirty="0"/>
              <a:t>Purpose of String Formatting</a:t>
            </a:r>
          </a:p>
          <a:p>
            <a:pPr marL="1314450" lvl="1" indent="-685800" rtl="0">
              <a:spcBef>
                <a:spcPts val="1200"/>
              </a:spcBef>
              <a:spcAft>
                <a:spcPts val="600"/>
              </a:spcAft>
              <a:buFont typeface="Wingdings" panose="05000000000000000000" pitchFamily="2" charset="2"/>
              <a:buChar char="q"/>
            </a:pPr>
            <a:r>
              <a:rPr lang="en-GB" sz="5400" dirty="0"/>
              <a:t>Useful for generating strings for later use, not just for immediate output.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104201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Strings</a:t>
            </a:r>
            <a:endParaRPr lang="en-GB" sz="5400" b="1" dirty="0">
              <a:solidFill>
                <a:srgbClr val="FF0000"/>
              </a:solidFill>
            </a:endParaRPr>
          </a:p>
          <a:p>
            <a:pPr marL="685800" indent="-685800" rtl="0">
              <a:spcBef>
                <a:spcPts val="1200"/>
              </a:spcBef>
              <a:spcAft>
                <a:spcPts val="600"/>
              </a:spcAft>
              <a:buFont typeface="Arial" panose="020B0604020202020204" pitchFamily="34" charset="0"/>
              <a:buChar char="•"/>
            </a:pPr>
            <a:r>
              <a:rPr lang="en-GB" sz="5400" dirty="0"/>
              <a:t>Example: Time Formatting Method</a:t>
            </a:r>
          </a:p>
          <a:p>
            <a:pPr marL="1314450" lvl="1" indent="-685800" rtl="0">
              <a:spcBef>
                <a:spcPts val="1200"/>
              </a:spcBef>
              <a:spcAft>
                <a:spcPts val="600"/>
              </a:spcAft>
              <a:buFont typeface="Wingdings" panose="05000000000000000000" pitchFamily="2" charset="2"/>
              <a:buChar char="q"/>
            </a:pPr>
            <a:r>
              <a:rPr lang="en-GB" sz="5400" dirty="0"/>
              <a:t>Converts </a:t>
            </a:r>
            <a:r>
              <a:rPr lang="en-GB" sz="3500" b="1" dirty="0">
                <a:solidFill>
                  <a:schemeClr val="accent1">
                    <a:lumMod val="75000"/>
                  </a:schemeClr>
                </a:solidFill>
                <a:latin typeface="Cascadia Mono" panose="020B0609020000020004" pitchFamily="49" charset="0"/>
                <a:cs typeface="Cascadia Mono" panose="020B0609020000020004" pitchFamily="49" charset="0"/>
              </a:rPr>
              <a:t>24-hour time </a:t>
            </a:r>
            <a:r>
              <a:rPr lang="en-GB" sz="5400" dirty="0"/>
              <a:t>into a </a:t>
            </a:r>
            <a:r>
              <a:rPr lang="en-GB" sz="3500" b="1" dirty="0">
                <a:solidFill>
                  <a:schemeClr val="accent1">
                    <a:lumMod val="75000"/>
                  </a:schemeClr>
                </a:solidFill>
                <a:latin typeface="Cascadia Mono" panose="020B0609020000020004" pitchFamily="49" charset="0"/>
                <a:cs typeface="Cascadia Mono" panose="020B0609020000020004" pitchFamily="49" charset="0"/>
              </a:rPr>
              <a:t>12-hour format string</a:t>
            </a:r>
            <a:r>
              <a:rPr lang="en-GB" sz="5400" dirty="0"/>
              <a:t>.</a:t>
            </a:r>
          </a:p>
          <a:p>
            <a:pPr marL="1314450" lvl="1" indent="-685800" rtl="0">
              <a:spcBef>
                <a:spcPts val="1200"/>
              </a:spcBef>
              <a:spcAft>
                <a:spcPts val="600"/>
              </a:spcAft>
              <a:buFont typeface="Wingdings" panose="05000000000000000000" pitchFamily="2" charset="2"/>
              <a:buChar char="q"/>
            </a:pPr>
            <a:r>
              <a:rPr lang="en-GB" sz="5400" dirty="0"/>
              <a:t>Returns formatted time as a string without displaying it.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3519223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40000" lnSpcReduction="20000"/>
          </a:bodyPr>
          <a:lstStyle/>
          <a:p>
            <a:pPr rtl="0">
              <a:spcBef>
                <a:spcPts val="1200"/>
              </a:spcBef>
              <a:spcAft>
                <a:spcPts val="600"/>
              </a:spcAft>
            </a:pPr>
            <a:r>
              <a:rPr lang="en-GB" sz="126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13500" dirty="0"/>
              <a:t>Example Code: Time Formatting Method</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public static String </a:t>
            </a:r>
            <a:r>
              <a:rPr lang="en-GB" sz="6400" b="1" dirty="0" err="1">
                <a:solidFill>
                  <a:schemeClr val="accent1">
                    <a:lumMod val="75000"/>
                  </a:schemeClr>
                </a:solidFill>
                <a:latin typeface="Cascadia Mono" panose="020B0609020000020004" pitchFamily="49" charset="0"/>
                <a:cs typeface="Cascadia Mono" panose="020B0609020000020004" pitchFamily="49" charset="0"/>
              </a:rPr>
              <a:t>timeString</a:t>
            </a:r>
            <a:r>
              <a:rPr lang="en-GB" sz="6400" b="1" dirty="0">
                <a:solidFill>
                  <a:schemeClr val="accent1">
                    <a:lumMod val="75000"/>
                  </a:schemeClr>
                </a:solidFill>
                <a:latin typeface="Cascadia Mono" panose="020B0609020000020004" pitchFamily="49" charset="0"/>
                <a:cs typeface="Cascadia Mono" panose="020B0609020000020004" pitchFamily="49" charset="0"/>
              </a:rPr>
              <a:t>(int hour, int minute)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String </a:t>
            </a:r>
            <a:r>
              <a:rPr lang="en-GB" sz="6400" b="1" dirty="0" err="1">
                <a:solidFill>
                  <a:schemeClr val="accent1">
                    <a:lumMod val="75000"/>
                  </a:schemeClr>
                </a:solidFill>
                <a:latin typeface="Cascadia Mono" panose="020B0609020000020004" pitchFamily="49" charset="0"/>
                <a:cs typeface="Cascadia Mono" panose="020B0609020000020004" pitchFamily="49" charset="0"/>
              </a:rPr>
              <a:t>ampm</a:t>
            </a:r>
            <a:r>
              <a:rPr lang="en-GB" sz="64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if (hour &lt; 12)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a:t>
            </a:r>
            <a:r>
              <a:rPr lang="en-GB" sz="6400" b="1" dirty="0" err="1">
                <a:solidFill>
                  <a:schemeClr val="accent1">
                    <a:lumMod val="75000"/>
                  </a:schemeClr>
                </a:solidFill>
                <a:latin typeface="Cascadia Mono" panose="020B0609020000020004" pitchFamily="49" charset="0"/>
                <a:cs typeface="Cascadia Mono" panose="020B0609020000020004" pitchFamily="49" charset="0"/>
              </a:rPr>
              <a:t>ampm</a:t>
            </a:r>
            <a:r>
              <a:rPr lang="en-GB" sz="6400" b="1" dirty="0">
                <a:solidFill>
                  <a:schemeClr val="accent1">
                    <a:lumMod val="75000"/>
                  </a:schemeClr>
                </a:solidFill>
                <a:latin typeface="Cascadia Mono" panose="020B0609020000020004" pitchFamily="49" charset="0"/>
                <a:cs typeface="Cascadia Mono" panose="020B0609020000020004" pitchFamily="49" charset="0"/>
              </a:rPr>
              <a:t> = "AM";</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if (hour == 0)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hour = 12;  // midnight</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 else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a:t>
            </a:r>
            <a:r>
              <a:rPr lang="en-GB" sz="6400" b="1" dirty="0" err="1">
                <a:solidFill>
                  <a:schemeClr val="accent1">
                    <a:lumMod val="75000"/>
                  </a:schemeClr>
                </a:solidFill>
                <a:latin typeface="Cascadia Mono" panose="020B0609020000020004" pitchFamily="49" charset="0"/>
                <a:cs typeface="Cascadia Mono" panose="020B0609020000020004" pitchFamily="49" charset="0"/>
              </a:rPr>
              <a:t>ampm</a:t>
            </a:r>
            <a:r>
              <a:rPr lang="en-GB" sz="6400" b="1" dirty="0">
                <a:solidFill>
                  <a:schemeClr val="accent1">
                    <a:lumMod val="75000"/>
                  </a:schemeClr>
                </a:solidFill>
                <a:latin typeface="Cascadia Mono" panose="020B0609020000020004" pitchFamily="49" charset="0"/>
                <a:cs typeface="Cascadia Mono" panose="020B0609020000020004" pitchFamily="49" charset="0"/>
              </a:rPr>
              <a:t> = "PM";</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hour = hour - 12;</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return </a:t>
            </a:r>
            <a:r>
              <a:rPr lang="en-GB" sz="6400" b="1" dirty="0" err="1">
                <a:solidFill>
                  <a:schemeClr val="accent1">
                    <a:lumMod val="75000"/>
                  </a:schemeClr>
                </a:solidFill>
                <a:latin typeface="Cascadia Mono" panose="020B0609020000020004" pitchFamily="49" charset="0"/>
                <a:cs typeface="Cascadia Mono" panose="020B0609020000020004" pitchFamily="49" charset="0"/>
              </a:rPr>
              <a:t>String.format</a:t>
            </a:r>
            <a:r>
              <a:rPr lang="en-GB" sz="6400" b="1" dirty="0">
                <a:solidFill>
                  <a:schemeClr val="accent1">
                    <a:lumMod val="75000"/>
                  </a:schemeClr>
                </a:solidFill>
                <a:latin typeface="Cascadia Mono" panose="020B0609020000020004" pitchFamily="49" charset="0"/>
                <a:cs typeface="Cascadia Mono" panose="020B0609020000020004" pitchFamily="49" charset="0"/>
              </a:rPr>
              <a:t>("%02d:%02d %s", hour, minute, </a:t>
            </a:r>
            <a:r>
              <a:rPr lang="en-GB" sz="6400" b="1" dirty="0" err="1">
                <a:solidFill>
                  <a:schemeClr val="accent1">
                    <a:lumMod val="75000"/>
                  </a:schemeClr>
                </a:solidFill>
                <a:latin typeface="Cascadia Mono" panose="020B0609020000020004" pitchFamily="49" charset="0"/>
                <a:cs typeface="Cascadia Mono" panose="020B0609020000020004" pitchFamily="49" charset="0"/>
              </a:rPr>
              <a:t>ampm</a:t>
            </a:r>
            <a:r>
              <a:rPr lang="en-GB" sz="64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112122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71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latin typeface="Brandon Grotesque Light"/>
              </a:rPr>
              <a:t>Explanation Code: Time Formatting Method</a:t>
            </a:r>
          </a:p>
          <a:p>
            <a:pPr marL="1314450" lvl="1" indent="-685800" rtl="0">
              <a:spcBef>
                <a:spcPts val="1200"/>
              </a:spcBef>
              <a:spcAft>
                <a:spcPts val="600"/>
              </a:spcAft>
              <a:buFont typeface="Wingdings" panose="05000000000000000000" pitchFamily="2" charset="2"/>
              <a:buChar char="q"/>
            </a:pPr>
            <a:r>
              <a:rPr lang="en-GB" sz="5400" dirty="0">
                <a:latin typeface="Brandon Grotesque Light"/>
              </a:rPr>
              <a:t>Checks if the hour is less than 12 to determine AM/PM.</a:t>
            </a:r>
          </a:p>
          <a:p>
            <a:pPr marL="1314450" lvl="1" indent="-685800" rtl="0">
              <a:spcBef>
                <a:spcPts val="1200"/>
              </a:spcBef>
              <a:spcAft>
                <a:spcPts val="600"/>
              </a:spcAft>
              <a:buFont typeface="Wingdings" panose="05000000000000000000" pitchFamily="2" charset="2"/>
              <a:buChar char="q"/>
            </a:pPr>
            <a:r>
              <a:rPr lang="en-GB" sz="5400" dirty="0">
                <a:latin typeface="Brandon Grotesque Light"/>
              </a:rPr>
              <a:t>Adjusts hour for AM/PM format and returns formatted string.</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2253024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71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latin typeface="Brandon Grotesque Light"/>
              </a:rPr>
              <a:t>Format Specifier</a:t>
            </a:r>
          </a:p>
          <a:p>
            <a:pPr marL="1371600" lvl="1" indent="-742950" rtl="0">
              <a:spcBef>
                <a:spcPts val="1200"/>
              </a:spcBef>
              <a:spcAft>
                <a:spcPts val="600"/>
              </a:spcAft>
              <a:buFont typeface="Wingdings" panose="05000000000000000000" pitchFamily="2" charset="2"/>
              <a:buChar char="q"/>
            </a:pPr>
            <a:r>
              <a:rPr lang="en-GB" b="1" dirty="0">
                <a:solidFill>
                  <a:schemeClr val="accent1">
                    <a:lumMod val="75000"/>
                  </a:schemeClr>
                </a:solidFill>
                <a:latin typeface="Cascadia Mono" panose="020B0609020000020004" pitchFamily="49" charset="0"/>
                <a:cs typeface="Cascadia Mono" panose="020B0609020000020004" pitchFamily="49" charset="0"/>
              </a:rPr>
              <a:t>%02d </a:t>
            </a:r>
            <a:r>
              <a:rPr lang="en-GB" sz="5400" dirty="0">
                <a:latin typeface="Brandon Grotesque Light"/>
              </a:rPr>
              <a:t>ensures two-digit integers padded with zeros.</a:t>
            </a:r>
          </a:p>
          <a:p>
            <a:pPr marL="1543050" lvl="1" indent="-914400" rtl="0">
              <a:spcBef>
                <a:spcPts val="1200"/>
              </a:spcBef>
              <a:spcAft>
                <a:spcPts val="600"/>
              </a:spcAft>
              <a:buFont typeface="Wingdings" panose="05000000000000000000" pitchFamily="2" charset="2"/>
              <a:buChar char="q"/>
            </a:pPr>
            <a:r>
              <a:rPr lang="en-GB" sz="5400" dirty="0">
                <a:latin typeface="Brandon Grotesque Light"/>
              </a:rPr>
              <a:t>Formats numbers to represent time </a:t>
            </a:r>
            <a:r>
              <a:rPr lang="en-GB" b="1" dirty="0">
                <a:solidFill>
                  <a:schemeClr val="accent1">
                    <a:lumMod val="75000"/>
                  </a:schemeClr>
                </a:solidFill>
                <a:latin typeface="Cascadia Mono" panose="020B0609020000020004" pitchFamily="49" charset="0"/>
                <a:cs typeface="Cascadia Mono" panose="020B0609020000020004" pitchFamily="49" charset="0"/>
              </a:rPr>
              <a:t>(e.g., "07:05 PM").</a:t>
            </a:r>
          </a:p>
          <a:p>
            <a:pPr marL="685800" indent="-685800" rtl="0">
              <a:spcBef>
                <a:spcPts val="1200"/>
              </a:spcBef>
              <a:spcAft>
                <a:spcPts val="600"/>
              </a:spcAft>
              <a:buFont typeface="Arial" panose="020B0604020202020204" pitchFamily="34" charset="0"/>
              <a:buChar char="•"/>
            </a:pPr>
            <a:r>
              <a:rPr lang="en-GB" sz="5400" dirty="0">
                <a:latin typeface="Brandon Grotesque Light"/>
              </a:rPr>
              <a:t>Comparison with </a:t>
            </a:r>
            <a:r>
              <a:rPr lang="en-GB" b="1" dirty="0" err="1">
                <a:solidFill>
                  <a:schemeClr val="accent1">
                    <a:lumMod val="75000"/>
                  </a:schemeClr>
                </a:solidFill>
                <a:latin typeface="Cascadia Mono" panose="020B0609020000020004" pitchFamily="49" charset="0"/>
                <a:cs typeface="Cascadia Mono" panose="020B0609020000020004" pitchFamily="49" charset="0"/>
              </a:rPr>
              <a:t>System.out.printf</a:t>
            </a:r>
            <a:endParaRPr lang="en-GB" b="1" dirty="0">
              <a:solidFill>
                <a:schemeClr val="accent1">
                  <a:lumMod val="75000"/>
                </a:schemeClr>
              </a:solidFill>
              <a:latin typeface="Cascadia Mono" panose="020B0609020000020004" pitchFamily="49" charset="0"/>
              <a:cs typeface="Cascadia Mono" panose="020B0609020000020004" pitchFamily="49" charset="0"/>
            </a:endParaRPr>
          </a:p>
          <a:p>
            <a:pPr marL="1314450" lvl="1" indent="-685800" rtl="0">
              <a:spcBef>
                <a:spcPts val="1200"/>
              </a:spcBef>
              <a:spcAft>
                <a:spcPts val="600"/>
              </a:spcAft>
              <a:buFont typeface="Wingdings" panose="05000000000000000000" pitchFamily="2" charset="2"/>
              <a:buChar char="q"/>
            </a:pPr>
            <a:r>
              <a:rPr lang="en-GB" sz="5400" dirty="0">
                <a:latin typeface="Brandon Grotesque Light"/>
              </a:rPr>
              <a:t>Similar arguments: a format specifier and values.</a:t>
            </a:r>
          </a:p>
          <a:p>
            <a:pPr marL="1314450" lvl="1" indent="-685800" rtl="0">
              <a:spcBef>
                <a:spcPts val="1200"/>
              </a:spcBef>
              <a:spcAft>
                <a:spcPts val="600"/>
              </a:spcAft>
              <a:buFont typeface="Wingdings" panose="05000000000000000000" pitchFamily="2" charset="2"/>
              <a:buChar char="q"/>
            </a:pPr>
            <a:r>
              <a:rPr lang="en-GB" b="1" dirty="0" err="1">
                <a:solidFill>
                  <a:schemeClr val="accent1">
                    <a:lumMod val="75000"/>
                  </a:schemeClr>
                </a:solidFill>
                <a:latin typeface="Cascadia Mono" panose="020B0609020000020004" pitchFamily="49" charset="0"/>
                <a:cs typeface="Cascadia Mono" panose="020B0609020000020004" pitchFamily="49" charset="0"/>
              </a:rPr>
              <a:t>System.out.printf</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latin typeface="Brandon Grotesque Light"/>
              </a:rPr>
              <a:t>displays on screen, </a:t>
            </a:r>
            <a:r>
              <a:rPr lang="en-GB" b="1" dirty="0" err="1">
                <a:solidFill>
                  <a:schemeClr val="accent1">
                    <a:lumMod val="75000"/>
                  </a:schemeClr>
                </a:solidFill>
                <a:latin typeface="Cascadia Mono" panose="020B0609020000020004" pitchFamily="49" charset="0"/>
                <a:cs typeface="Cascadia Mono" panose="020B0609020000020004" pitchFamily="49" charset="0"/>
              </a:rPr>
              <a:t>String.format</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latin typeface="Brandon Grotesque Light"/>
              </a:rPr>
              <a:t>does not.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79537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71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latin typeface="Brandon Grotesque Light"/>
              </a:rPr>
              <a:t>Practical Use Case</a:t>
            </a:r>
          </a:p>
          <a:p>
            <a:pPr marL="1314450" lvl="1" indent="-685800" rtl="0">
              <a:spcBef>
                <a:spcPts val="1200"/>
              </a:spcBef>
              <a:spcAft>
                <a:spcPts val="600"/>
              </a:spcAft>
              <a:buFont typeface="Wingdings" panose="05000000000000000000" pitchFamily="2" charset="2"/>
              <a:buChar char="q"/>
            </a:pPr>
            <a:r>
              <a:rPr lang="en-GB" sz="5400" dirty="0">
                <a:latin typeface="Brandon Grotesque Light"/>
              </a:rPr>
              <a:t>Example: </a:t>
            </a:r>
            <a:r>
              <a:rPr lang="en-GB" b="1" dirty="0" err="1">
                <a:solidFill>
                  <a:schemeClr val="accent1">
                    <a:lumMod val="75000"/>
                  </a:schemeClr>
                </a:solidFill>
                <a:latin typeface="Cascadia Mono" panose="020B0609020000020004" pitchFamily="49" charset="0"/>
                <a:cs typeface="Cascadia Mono" panose="020B0609020000020004" pitchFamily="49" charset="0"/>
              </a:rPr>
              <a:t>timeString</a:t>
            </a:r>
            <a:r>
              <a:rPr lang="en-GB" b="1" dirty="0">
                <a:solidFill>
                  <a:schemeClr val="accent1">
                    <a:lumMod val="75000"/>
                  </a:schemeClr>
                </a:solidFill>
                <a:latin typeface="Cascadia Mono" panose="020B0609020000020004" pitchFamily="49" charset="0"/>
                <a:cs typeface="Cascadia Mono" panose="020B0609020000020004" pitchFamily="49" charset="0"/>
              </a:rPr>
              <a:t>(19, 5) returns "07:05 PM".</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0314288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wrapper class</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243900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rgbClr val="000000"/>
                </a:solidFill>
                <a:latin typeface="+mn-lt"/>
              </a:rPr>
              <a:t>methods</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algn="l"/>
            <a:r>
              <a:rPr lang="en-GB" sz="5400" b="1" dirty="0">
                <a:solidFill>
                  <a:srgbClr val="333333"/>
                </a:solidFill>
                <a:latin typeface="adobe-clean"/>
              </a:rPr>
              <a:t>OUTCOMES</a:t>
            </a:r>
          </a:p>
          <a:p>
            <a:pPr algn="l"/>
            <a:endParaRPr lang="en-GB" sz="5400" b="1" dirty="0"/>
          </a:p>
          <a:p>
            <a:pPr marL="685800" indent="-685800" rtl="0">
              <a:spcBef>
                <a:spcPts val="1200"/>
              </a:spcBef>
              <a:spcAft>
                <a:spcPts val="600"/>
              </a:spcAft>
              <a:buFont typeface="Arial" panose="020B0604020202020204" pitchFamily="34" charset="0"/>
              <a:buChar char="•"/>
            </a:pPr>
            <a:r>
              <a:rPr lang="en-GB" sz="5400" dirty="0"/>
              <a:t>Arrays</a:t>
            </a:r>
          </a:p>
          <a:p>
            <a:pPr marL="685800" indent="-685800" rtl="0">
              <a:spcBef>
                <a:spcPts val="1200"/>
              </a:spcBef>
              <a:spcAft>
                <a:spcPts val="600"/>
              </a:spcAft>
              <a:buFont typeface="Arial" panose="020B0604020202020204" pitchFamily="34" charset="0"/>
              <a:buChar char="•"/>
            </a:pPr>
            <a:r>
              <a:rPr lang="en-GB" sz="5400" b="1" dirty="0"/>
              <a:t>Strings</a:t>
            </a:r>
            <a:endParaRPr lang="en-ZA" b="1" dirty="0"/>
          </a:p>
          <a:p>
            <a:pPr rtl="0">
              <a:spcBef>
                <a:spcPts val="1200"/>
              </a:spcBef>
              <a:spcAft>
                <a:spcPts val="600"/>
              </a:spcAft>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534828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Definition: Classes that provide a way to use primitive types as objects.</a:t>
            </a:r>
          </a:p>
          <a:p>
            <a:pPr marL="685800" indent="-685800" rtl="0">
              <a:spcBef>
                <a:spcPts val="1200"/>
              </a:spcBef>
              <a:spcAft>
                <a:spcPts val="600"/>
              </a:spcAft>
              <a:buFont typeface="Arial" panose="020B0604020202020204" pitchFamily="34" charset="0"/>
              <a:buChar char="•"/>
            </a:pPr>
            <a:r>
              <a:rPr lang="en-GB" sz="5400" dirty="0"/>
              <a:t>Primitive Type Limitation: Primitive values like </a:t>
            </a:r>
            <a:r>
              <a:rPr lang="en-GB" b="1" dirty="0">
                <a:solidFill>
                  <a:schemeClr val="accent1">
                    <a:lumMod val="75000"/>
                  </a:schemeClr>
                </a:solidFill>
                <a:latin typeface="Cascadia Mono" panose="020B0609020000020004" pitchFamily="49" charset="0"/>
                <a:cs typeface="Cascadia Mono" panose="020B0609020000020004" pitchFamily="49" charset="0"/>
              </a:rPr>
              <a:t>int, double, </a:t>
            </a:r>
            <a:r>
              <a:rPr lang="en-GB" sz="5400" dirty="0"/>
              <a:t>and </a:t>
            </a:r>
            <a:r>
              <a:rPr lang="en-GB" b="1" dirty="0">
                <a:solidFill>
                  <a:schemeClr val="accent1">
                    <a:lumMod val="75000"/>
                  </a:schemeClr>
                </a:solidFill>
                <a:latin typeface="Cascadia Mono" panose="020B0609020000020004" pitchFamily="49" charset="0"/>
                <a:cs typeface="Cascadia Mono" panose="020B0609020000020004" pitchFamily="49" charset="0"/>
              </a:rPr>
              <a:t>char</a:t>
            </a:r>
            <a:r>
              <a:rPr lang="en-GB" sz="5400" dirty="0"/>
              <a:t> cannot have methods called directly on them.</a:t>
            </a:r>
          </a:p>
          <a:p>
            <a:pPr marL="1314450" lvl="1" indent="-685800" rtl="0">
              <a:spcBef>
                <a:spcPts val="1200"/>
              </a:spcBef>
              <a:spcAft>
                <a:spcPts val="600"/>
              </a:spcAft>
              <a:buFont typeface="Wingdings" panose="05000000000000000000" pitchFamily="2" charset="2"/>
              <a:buChar char="q"/>
            </a:pPr>
            <a:r>
              <a:rPr lang="en-GB" sz="5400" dirty="0"/>
              <a:t>Example: Calling </a:t>
            </a:r>
            <a:r>
              <a:rPr lang="en-GB" b="1" dirty="0">
                <a:solidFill>
                  <a:schemeClr val="accent1">
                    <a:lumMod val="75000"/>
                  </a:schemeClr>
                </a:solidFill>
                <a:latin typeface="Cascadia Mono" panose="020B0609020000020004" pitchFamily="49" charset="0"/>
                <a:cs typeface="Cascadia Mono" panose="020B0609020000020004" pitchFamily="49" charset="0"/>
              </a:rPr>
              <a:t>equals </a:t>
            </a:r>
            <a:r>
              <a:rPr lang="en-GB" sz="5400" dirty="0"/>
              <a:t>on an</a:t>
            </a:r>
            <a:r>
              <a:rPr lang="en-GB" b="1" dirty="0">
                <a:solidFill>
                  <a:schemeClr val="accent1">
                    <a:lumMod val="75000"/>
                  </a:schemeClr>
                </a:solidFill>
                <a:latin typeface="Cascadia Mono" panose="020B0609020000020004" pitchFamily="49" charset="0"/>
                <a:cs typeface="Cascadia Mono" panose="020B0609020000020004" pitchFamily="49" charset="0"/>
              </a:rPr>
              <a:t> int </a:t>
            </a:r>
            <a:r>
              <a:rPr lang="en-GB" sz="5400" dirty="0"/>
              <a:t>results in a compiler error.</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int </a:t>
            </a:r>
            <a:r>
              <a:rPr lang="en-GB" b="1" dirty="0" err="1">
                <a:solidFill>
                  <a:schemeClr val="accent1">
                    <a:lumMod val="75000"/>
                  </a:schemeClr>
                </a:solidFill>
                <a:latin typeface="Cascadia Mono" panose="020B0609020000020004" pitchFamily="49" charset="0"/>
                <a:cs typeface="Cascadia Mono" panose="020B0609020000020004" pitchFamily="49" charset="0"/>
              </a:rPr>
              <a:t>i</a:t>
            </a:r>
            <a:r>
              <a:rPr lang="en-GB" b="1" dirty="0">
                <a:solidFill>
                  <a:schemeClr val="accent1">
                    <a:lumMod val="75000"/>
                  </a:schemeClr>
                </a:solidFill>
                <a:latin typeface="Cascadia Mono" panose="020B0609020000020004" pitchFamily="49" charset="0"/>
                <a:cs typeface="Cascadia Mono" panose="020B0609020000020004" pitchFamily="49" charset="0"/>
              </a:rPr>
              <a:t> = 5;</a:t>
            </a:r>
          </a:p>
          <a:p>
            <a:pPr lvl="1" indent="0" rtl="0">
              <a:spcBef>
                <a:spcPts val="1200"/>
              </a:spcBef>
              <a:spcAft>
                <a:spcPts val="600"/>
              </a:spcAft>
              <a:buNone/>
            </a:pPr>
            <a:r>
              <a:rPr lang="en-GB"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b="1" dirty="0">
                <a:solidFill>
                  <a:schemeClr val="accent1">
                    <a:lumMod val="75000"/>
                  </a:schemeClr>
                </a:solidFill>
                <a:latin typeface="Cascadia Mono" panose="020B0609020000020004" pitchFamily="49" charset="0"/>
                <a:cs typeface="Cascadia Mono" panose="020B0609020000020004" pitchFamily="49" charset="0"/>
              </a:rPr>
              <a:t>(</a:t>
            </a:r>
            <a:r>
              <a:rPr lang="en-GB" b="1" dirty="0" err="1">
                <a:solidFill>
                  <a:schemeClr val="accent1">
                    <a:lumMod val="75000"/>
                  </a:schemeClr>
                </a:solidFill>
                <a:latin typeface="Cascadia Mono" panose="020B0609020000020004" pitchFamily="49" charset="0"/>
                <a:cs typeface="Cascadia Mono" panose="020B0609020000020004" pitchFamily="49" charset="0"/>
              </a:rPr>
              <a:t>i.equals</a:t>
            </a:r>
            <a:r>
              <a:rPr lang="en-GB" b="1" dirty="0">
                <a:solidFill>
                  <a:schemeClr val="accent1">
                    <a:lumMod val="75000"/>
                  </a:schemeClr>
                </a:solidFill>
                <a:latin typeface="Cascadia Mono" panose="020B0609020000020004" pitchFamily="49" charset="0"/>
                <a:cs typeface="Cascadia Mono" panose="020B0609020000020004" pitchFamily="49" charset="0"/>
              </a:rPr>
              <a:t>(5));  // compiler error</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1305138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Usage of Wrapper Classes:</a:t>
            </a:r>
          </a:p>
          <a:p>
            <a:pPr marL="1314450" lvl="1" indent="-685800" rtl="0">
              <a:spcBef>
                <a:spcPts val="1200"/>
              </a:spcBef>
              <a:spcAft>
                <a:spcPts val="600"/>
              </a:spcAft>
              <a:buFont typeface="Wingdings" panose="05000000000000000000" pitchFamily="2" charset="2"/>
              <a:buChar char="q"/>
            </a:pPr>
            <a:r>
              <a:rPr lang="en-GB" b="1" dirty="0">
                <a:solidFill>
                  <a:schemeClr val="accent1">
                    <a:lumMod val="75000"/>
                  </a:schemeClr>
                </a:solidFill>
                <a:latin typeface="Cascadia Mono" panose="020B0609020000020004" pitchFamily="49" charset="0"/>
                <a:cs typeface="Cascadia Mono" panose="020B0609020000020004" pitchFamily="49" charset="0"/>
              </a:rPr>
              <a:t>Integer </a:t>
            </a:r>
            <a:r>
              <a:rPr lang="en-GB" sz="5400" dirty="0"/>
              <a:t>for </a:t>
            </a:r>
            <a:r>
              <a:rPr lang="en-GB" b="1" dirty="0">
                <a:solidFill>
                  <a:schemeClr val="accent1">
                    <a:lumMod val="75000"/>
                  </a:schemeClr>
                </a:solidFill>
                <a:latin typeface="Cascadia Mono" panose="020B0609020000020004" pitchFamily="49" charset="0"/>
                <a:cs typeface="Cascadia Mono" panose="020B0609020000020004" pitchFamily="49" charset="0"/>
              </a:rPr>
              <a:t>int</a:t>
            </a:r>
            <a:r>
              <a:rPr lang="en-GB" sz="5400" dirty="0"/>
              <a:t>,</a:t>
            </a:r>
            <a:r>
              <a:rPr lang="en-GB" b="1" dirty="0">
                <a:solidFill>
                  <a:schemeClr val="accent1">
                    <a:lumMod val="75000"/>
                  </a:schemeClr>
                </a:solidFill>
                <a:latin typeface="Cascadia Mono" panose="020B0609020000020004" pitchFamily="49" charset="0"/>
                <a:cs typeface="Cascadia Mono" panose="020B0609020000020004" pitchFamily="49" charset="0"/>
              </a:rPr>
              <a:t> Character </a:t>
            </a:r>
            <a:r>
              <a:rPr lang="en-GB" sz="5400" dirty="0"/>
              <a:t>for </a:t>
            </a:r>
            <a:r>
              <a:rPr lang="en-GB" b="1" dirty="0">
                <a:solidFill>
                  <a:schemeClr val="accent1">
                    <a:lumMod val="75000"/>
                  </a:schemeClr>
                </a:solidFill>
                <a:latin typeface="Cascadia Mono" panose="020B0609020000020004" pitchFamily="49" charset="0"/>
                <a:cs typeface="Cascadia Mono" panose="020B0609020000020004" pitchFamily="49" charset="0"/>
              </a:rPr>
              <a:t>char</a:t>
            </a:r>
            <a:r>
              <a:rPr lang="en-GB" sz="5400" dirty="0"/>
              <a:t>, and other classes like </a:t>
            </a:r>
            <a:r>
              <a:rPr lang="en-GB" b="1" dirty="0">
                <a:solidFill>
                  <a:schemeClr val="accent1">
                    <a:lumMod val="75000"/>
                  </a:schemeClr>
                </a:solidFill>
                <a:latin typeface="Cascadia Mono" panose="020B0609020000020004" pitchFamily="49" charset="0"/>
                <a:cs typeface="Cascadia Mono" panose="020B0609020000020004" pitchFamily="49" charset="0"/>
              </a:rPr>
              <a:t>Boolean</a:t>
            </a:r>
            <a:r>
              <a:rPr lang="en-GB" sz="5400" dirty="0"/>
              <a:t>, </a:t>
            </a:r>
            <a:r>
              <a:rPr lang="en-GB" b="1" dirty="0">
                <a:solidFill>
                  <a:schemeClr val="accent1">
                    <a:lumMod val="75000"/>
                  </a:schemeClr>
                </a:solidFill>
                <a:latin typeface="Cascadia Mono" panose="020B0609020000020004" pitchFamily="49" charset="0"/>
                <a:cs typeface="Cascadia Mono" panose="020B0609020000020004" pitchFamily="49" charset="0"/>
              </a:rPr>
              <a:t>Long</a:t>
            </a:r>
            <a:r>
              <a:rPr lang="en-GB" sz="5400" dirty="0"/>
              <a:t>, and </a:t>
            </a:r>
            <a:r>
              <a:rPr lang="en-GB" b="1" dirty="0">
                <a:solidFill>
                  <a:schemeClr val="accent1">
                    <a:lumMod val="75000"/>
                  </a:schemeClr>
                </a:solidFill>
                <a:latin typeface="Cascadia Mono" panose="020B0609020000020004" pitchFamily="49" charset="0"/>
                <a:cs typeface="Cascadia Mono" panose="020B0609020000020004" pitchFamily="49" charset="0"/>
              </a:rPr>
              <a:t>Double.</a:t>
            </a:r>
          </a:p>
          <a:p>
            <a:pPr marL="1314450" lvl="1" indent="-685800" rtl="0">
              <a:spcBef>
                <a:spcPts val="1200"/>
              </a:spcBef>
              <a:spcAft>
                <a:spcPts val="600"/>
              </a:spcAft>
              <a:buFont typeface="Wingdings" panose="05000000000000000000" pitchFamily="2" charset="2"/>
              <a:buChar char="q"/>
            </a:pPr>
            <a:r>
              <a:rPr lang="en-GB" sz="5400" dirty="0"/>
              <a:t>Part of the </a:t>
            </a:r>
            <a:r>
              <a:rPr lang="en-GB" b="1" dirty="0" err="1">
                <a:solidFill>
                  <a:schemeClr val="accent1">
                    <a:lumMod val="75000"/>
                  </a:schemeClr>
                </a:solidFill>
                <a:latin typeface="Cascadia Mono" panose="020B0609020000020004" pitchFamily="49" charset="0"/>
                <a:cs typeface="Cascadia Mono" panose="020B0609020000020004" pitchFamily="49" charset="0"/>
              </a:rPr>
              <a:t>java.lang</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package, automatically available without import.</a:t>
            </a:r>
          </a:p>
          <a:p>
            <a:pPr marL="1314450" lvl="1" indent="-685800" rtl="0">
              <a:spcBef>
                <a:spcPts val="1200"/>
              </a:spcBef>
              <a:spcAft>
                <a:spcPts val="600"/>
              </a:spcAft>
              <a:buFont typeface="Wingdings" panose="05000000000000000000" pitchFamily="2" charset="2"/>
              <a:buChar char="q"/>
            </a:pPr>
            <a:r>
              <a:rPr lang="en-GB" sz="5400" dirty="0"/>
              <a:t>Define constants like </a:t>
            </a:r>
            <a:r>
              <a:rPr lang="en-GB" b="1" dirty="0">
                <a:solidFill>
                  <a:schemeClr val="accent1">
                    <a:lumMod val="75000"/>
                  </a:schemeClr>
                </a:solidFill>
                <a:latin typeface="Cascadia Mono" panose="020B0609020000020004" pitchFamily="49" charset="0"/>
                <a:cs typeface="Cascadia Mono" panose="020B0609020000020004" pitchFamily="49" charset="0"/>
              </a:rPr>
              <a:t>MIN_VALUE </a:t>
            </a:r>
            <a:r>
              <a:rPr lang="en-GB" sz="5400" dirty="0"/>
              <a:t>and </a:t>
            </a:r>
            <a:r>
              <a:rPr lang="en-GB" b="1" dirty="0">
                <a:solidFill>
                  <a:schemeClr val="accent1">
                    <a:lumMod val="75000"/>
                  </a:schemeClr>
                </a:solidFill>
                <a:latin typeface="Cascadia Mono" panose="020B0609020000020004" pitchFamily="49" charset="0"/>
                <a:cs typeface="Cascadia Mono" panose="020B0609020000020004" pitchFamily="49" charset="0"/>
              </a:rPr>
              <a:t>MAX_VALUE:</a:t>
            </a:r>
          </a:p>
          <a:p>
            <a:pPr lvl="2" indent="0" rtl="0">
              <a:spcBef>
                <a:spcPts val="1200"/>
              </a:spcBef>
              <a:spcAft>
                <a:spcPts val="600"/>
              </a:spcAft>
              <a:buNone/>
            </a:pPr>
            <a:r>
              <a:rPr lang="en-GB" b="1" dirty="0" err="1">
                <a:solidFill>
                  <a:schemeClr val="accent1">
                    <a:lumMod val="75000"/>
                  </a:schemeClr>
                </a:solidFill>
                <a:latin typeface="Cascadia Mono" panose="020B0609020000020004" pitchFamily="49" charset="0"/>
                <a:cs typeface="Cascadia Mono" panose="020B0609020000020004" pitchFamily="49" charset="0"/>
              </a:rPr>
              <a:t>Integer.MIN_VALUE</a:t>
            </a:r>
            <a:r>
              <a:rPr lang="en-GB" b="1" dirty="0">
                <a:solidFill>
                  <a:schemeClr val="accent1">
                    <a:lumMod val="75000"/>
                  </a:schemeClr>
                </a:solidFill>
                <a:latin typeface="Cascadia Mono" panose="020B0609020000020004" pitchFamily="49" charset="0"/>
                <a:cs typeface="Cascadia Mono" panose="020B0609020000020004" pitchFamily="49" charset="0"/>
              </a:rPr>
              <a:t> is -2147483648.</a:t>
            </a:r>
          </a:p>
          <a:p>
            <a:pPr lvl="2" indent="0" rtl="0">
              <a:spcBef>
                <a:spcPts val="1200"/>
              </a:spcBef>
              <a:spcAft>
                <a:spcPts val="600"/>
              </a:spcAft>
              <a:buNone/>
            </a:pPr>
            <a:r>
              <a:rPr lang="en-GB" b="1" dirty="0" err="1">
                <a:solidFill>
                  <a:schemeClr val="accent1">
                    <a:lumMod val="75000"/>
                  </a:schemeClr>
                </a:solidFill>
                <a:latin typeface="Cascadia Mono" panose="020B0609020000020004" pitchFamily="49" charset="0"/>
                <a:cs typeface="Cascadia Mono" panose="020B0609020000020004" pitchFamily="49" charset="0"/>
              </a:rPr>
              <a:t>Integer.MAX_VALUE</a:t>
            </a:r>
            <a:r>
              <a:rPr lang="en-GB" b="1" dirty="0">
                <a:solidFill>
                  <a:schemeClr val="accent1">
                    <a:lumMod val="75000"/>
                  </a:schemeClr>
                </a:solidFill>
                <a:latin typeface="Cascadia Mono" panose="020B0609020000020004" pitchFamily="49" charset="0"/>
                <a:cs typeface="Cascadia Mono" panose="020B0609020000020004" pitchFamily="49" charset="0"/>
              </a:rPr>
              <a:t> is 2147483647.</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983691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Methods in Wrapper Classes:</a:t>
            </a:r>
          </a:p>
          <a:p>
            <a:pPr marL="1314450" lvl="1" indent="-685800" rtl="0">
              <a:spcBef>
                <a:spcPts val="1200"/>
              </a:spcBef>
              <a:spcAft>
                <a:spcPts val="600"/>
              </a:spcAft>
              <a:buFont typeface="Wingdings" panose="05000000000000000000" pitchFamily="2" charset="2"/>
              <a:buChar char="q"/>
            </a:pPr>
            <a:r>
              <a:rPr lang="en-GB" sz="5400" dirty="0"/>
              <a:t>Convert strings to other types using methods like </a:t>
            </a:r>
            <a:r>
              <a:rPr lang="en-GB" b="1" dirty="0" err="1">
                <a:solidFill>
                  <a:schemeClr val="accent1">
                    <a:lumMod val="75000"/>
                  </a:schemeClr>
                </a:solidFill>
                <a:latin typeface="Cascadia Mono" panose="020B0609020000020004" pitchFamily="49" charset="0"/>
                <a:cs typeface="Cascadia Mono" panose="020B0609020000020004" pitchFamily="49" charset="0"/>
              </a:rPr>
              <a:t>Integer.parseInt</a:t>
            </a:r>
            <a:r>
              <a:rPr lang="en-GB" sz="5400" dirty="0"/>
              <a:t>:</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String str = "12345";</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int </a:t>
            </a:r>
            <a:r>
              <a:rPr lang="en-GB" b="1" dirty="0" err="1">
                <a:solidFill>
                  <a:schemeClr val="accent1">
                    <a:lumMod val="75000"/>
                  </a:schemeClr>
                </a:solidFill>
                <a:latin typeface="Cascadia Mono" panose="020B0609020000020004" pitchFamily="49" charset="0"/>
                <a:cs typeface="Cascadia Mono" panose="020B0609020000020004" pitchFamily="49" charset="0"/>
              </a:rPr>
              <a:t>num</a:t>
            </a:r>
            <a:r>
              <a:rPr lang="en-GB" b="1" dirty="0">
                <a:solidFill>
                  <a:schemeClr val="accent1">
                    <a:lumMod val="75000"/>
                  </a:schemeClr>
                </a:solidFill>
                <a:latin typeface="Cascadia Mono" panose="020B0609020000020004" pitchFamily="49" charset="0"/>
                <a:cs typeface="Cascadia Mono" panose="020B0609020000020004" pitchFamily="49" charset="0"/>
              </a:rPr>
              <a:t> = </a:t>
            </a:r>
            <a:r>
              <a:rPr lang="en-GB" b="1" dirty="0" err="1">
                <a:solidFill>
                  <a:schemeClr val="accent1">
                    <a:lumMod val="75000"/>
                  </a:schemeClr>
                </a:solidFill>
                <a:latin typeface="Cascadia Mono" panose="020B0609020000020004" pitchFamily="49" charset="0"/>
                <a:cs typeface="Cascadia Mono" panose="020B0609020000020004" pitchFamily="49" charset="0"/>
              </a:rPr>
              <a:t>Integer.parseInt</a:t>
            </a:r>
            <a:r>
              <a:rPr lang="en-GB" b="1" dirty="0">
                <a:solidFill>
                  <a:schemeClr val="accent1">
                    <a:lumMod val="75000"/>
                  </a:schemeClr>
                </a:solidFill>
                <a:latin typeface="Cascadia Mono" panose="020B0609020000020004" pitchFamily="49" charset="0"/>
                <a:cs typeface="Cascadia Mono" panose="020B0609020000020004" pitchFamily="49" charset="0"/>
              </a:rPr>
              <a:t>(str);</a:t>
            </a:r>
          </a:p>
          <a:p>
            <a:pPr marL="1314450" lvl="1" indent="-685800" rtl="0">
              <a:spcBef>
                <a:spcPts val="1200"/>
              </a:spcBef>
              <a:spcAft>
                <a:spcPts val="600"/>
              </a:spcAft>
              <a:buFont typeface="Wingdings" panose="05000000000000000000" pitchFamily="2" charset="2"/>
              <a:buChar char="q"/>
            </a:pPr>
            <a:r>
              <a:rPr lang="en-GB" sz="5400" dirty="0"/>
              <a:t>The </a:t>
            </a:r>
            <a:r>
              <a:rPr lang="en-GB" b="1" dirty="0" err="1">
                <a:solidFill>
                  <a:schemeClr val="accent1">
                    <a:lumMod val="75000"/>
                  </a:schemeClr>
                </a:solidFill>
                <a:latin typeface="Cascadia Mono" panose="020B0609020000020004" pitchFamily="49" charset="0"/>
                <a:cs typeface="Cascadia Mono" panose="020B0609020000020004" pitchFamily="49" charset="0"/>
              </a:rPr>
              <a:t>toString</a:t>
            </a:r>
            <a:r>
              <a:rPr lang="en-GB" sz="5400" dirty="0"/>
              <a:t> method converts values back to strings</a:t>
            </a:r>
          </a:p>
          <a:p>
            <a:pPr lvl="1" indent="0" rtl="0">
              <a:spcBef>
                <a:spcPts val="1200"/>
              </a:spcBef>
              <a:spcAft>
                <a:spcPts val="600"/>
              </a:spcAft>
              <a:buNone/>
            </a:pPr>
            <a:r>
              <a:rPr lang="sv-SE" b="1" dirty="0">
                <a:solidFill>
                  <a:schemeClr val="accent1">
                    <a:lumMod val="75000"/>
                  </a:schemeClr>
                </a:solidFill>
                <a:latin typeface="Cascadia Mono" panose="020B0609020000020004" pitchFamily="49" charset="0"/>
                <a:cs typeface="Cascadia Mono" panose="020B0609020000020004" pitchFamily="49" charset="0"/>
              </a:rPr>
              <a:t>int num = 12345;</a:t>
            </a:r>
          </a:p>
          <a:p>
            <a:pPr lvl="1" indent="0" rtl="0">
              <a:spcBef>
                <a:spcPts val="1200"/>
              </a:spcBef>
              <a:spcAft>
                <a:spcPts val="600"/>
              </a:spcAft>
              <a:buNone/>
            </a:pPr>
            <a:r>
              <a:rPr lang="sv-SE" b="1" dirty="0">
                <a:solidFill>
                  <a:schemeClr val="accent1">
                    <a:lumMod val="75000"/>
                  </a:schemeClr>
                </a:solidFill>
                <a:latin typeface="Cascadia Mono" panose="020B0609020000020004" pitchFamily="49" charset="0"/>
                <a:cs typeface="Cascadia Mono" panose="020B0609020000020004" pitchFamily="49" charset="0"/>
              </a:rPr>
              <a:t>String str = Integer.toString(num);  // "12345"</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9163903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GB" dirty="0"/>
              <a:t>command-line arguments</a:t>
            </a: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38296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Introduction to Command-Line Arguments</a:t>
            </a:r>
          </a:p>
          <a:p>
            <a:pPr marL="1314450" lvl="1" indent="-685800" rtl="0">
              <a:spcBef>
                <a:spcPts val="1200"/>
              </a:spcBef>
              <a:spcAft>
                <a:spcPts val="600"/>
              </a:spcAft>
              <a:buFont typeface="Wingdings" panose="05000000000000000000" pitchFamily="2" charset="2"/>
              <a:buChar char="q"/>
            </a:pP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array in </a:t>
            </a:r>
            <a:r>
              <a:rPr lang="en-GB" b="1" dirty="0">
                <a:solidFill>
                  <a:schemeClr val="accent1">
                    <a:lumMod val="75000"/>
                  </a:schemeClr>
                </a:solidFill>
                <a:latin typeface="Cascadia Mono" panose="020B0609020000020004" pitchFamily="49" charset="0"/>
                <a:cs typeface="Cascadia Mono" panose="020B0609020000020004" pitchFamily="49" charset="0"/>
              </a:rPr>
              <a:t>main </a:t>
            </a:r>
            <a:r>
              <a:rPr lang="en-GB" sz="5400" dirty="0"/>
              <a:t>method holds the command-line arguments.</a:t>
            </a:r>
          </a:p>
          <a:p>
            <a:pPr marL="1314450" lvl="1" indent="-685800" rtl="0">
              <a:spcBef>
                <a:spcPts val="1200"/>
              </a:spcBef>
              <a:spcAft>
                <a:spcPts val="600"/>
              </a:spcAft>
              <a:buFont typeface="Wingdings" panose="05000000000000000000" pitchFamily="2" charset="2"/>
              <a:buChar char="q"/>
            </a:pPr>
            <a:r>
              <a:rPr lang="en-GB" sz="5400" dirty="0"/>
              <a:t>Accessed similarly to any array of </a:t>
            </a:r>
            <a:r>
              <a:rPr lang="en-GB" b="1" dirty="0">
                <a:solidFill>
                  <a:schemeClr val="accent1">
                    <a:lumMod val="75000"/>
                  </a:schemeClr>
                </a:solidFill>
                <a:latin typeface="Cascadia Mono" panose="020B0609020000020004" pitchFamily="49" charset="0"/>
                <a:cs typeface="Cascadia Mono" panose="020B0609020000020004" pitchFamily="49" charset="0"/>
              </a:rPr>
              <a:t>String </a:t>
            </a:r>
            <a:r>
              <a:rPr lang="en-GB" sz="5400" dirty="0"/>
              <a:t>in Java.</a:t>
            </a:r>
          </a:p>
          <a:p>
            <a:pPr marL="1314450" lvl="1" indent="-685800" rtl="0">
              <a:spcBef>
                <a:spcPts val="1200"/>
              </a:spcBef>
              <a:spcAft>
                <a:spcPts val="600"/>
              </a:spcAft>
              <a:buFont typeface="Wingdings" panose="05000000000000000000" pitchFamily="2" charset="2"/>
              <a:buChar char="q"/>
            </a:pPr>
            <a:r>
              <a:rPr lang="en-GB" sz="5400" dirty="0"/>
              <a:t>Useful for passing parameters directly to your program.</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88199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Basic Command-Line Execution</a:t>
            </a:r>
          </a:p>
          <a:p>
            <a:pPr marL="1314450" lvl="1" indent="-685800" rtl="0">
              <a:spcBef>
                <a:spcPts val="1200"/>
              </a:spcBef>
              <a:spcAft>
                <a:spcPts val="600"/>
              </a:spcAft>
              <a:buFont typeface="Wingdings" panose="05000000000000000000" pitchFamily="2" charset="2"/>
              <a:buChar char="q"/>
            </a:pPr>
            <a:r>
              <a:rPr lang="en-GB" sz="5400" dirty="0"/>
              <a:t>Running a simple program with no command-line arguments:</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public class Max {</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b="1" dirty="0">
                <a:solidFill>
                  <a:schemeClr val="accent1">
                    <a:lumMod val="75000"/>
                  </a:schemeClr>
                </a:solidFill>
                <a:latin typeface="Cascadia Mono" panose="020B0609020000020004" pitchFamily="49" charset="0"/>
                <a:cs typeface="Cascadia Mono" panose="020B0609020000020004" pitchFamily="49" charset="0"/>
              </a:rPr>
              <a:t>(</a:t>
            </a:r>
            <a:r>
              <a:rPr lang="en-GB" b="1" dirty="0" err="1">
                <a:solidFill>
                  <a:schemeClr val="accent1">
                    <a:lumMod val="75000"/>
                  </a:schemeClr>
                </a:solidFill>
                <a:latin typeface="Cascadia Mono" panose="020B0609020000020004" pitchFamily="49" charset="0"/>
                <a:cs typeface="Cascadia Mono" panose="020B0609020000020004" pitchFamily="49" charset="0"/>
              </a:rPr>
              <a:t>Arrays.toString</a:t>
            </a:r>
            <a:r>
              <a:rPr lang="en-GB" b="1" dirty="0">
                <a:solidFill>
                  <a:schemeClr val="accent1">
                    <a:lumMod val="75000"/>
                  </a:schemeClr>
                </a:solidFill>
                <a:latin typeface="Cascadia Mono" panose="020B0609020000020004" pitchFamily="49" charset="0"/>
                <a:cs typeface="Cascadia Mono" panose="020B0609020000020004" pitchFamily="49" charset="0"/>
              </a:rPr>
              <a:t>(</a:t>
            </a: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249857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Basic Command-Line Execution</a:t>
            </a:r>
          </a:p>
          <a:p>
            <a:pPr marL="1314450" lvl="1" indent="-685800" rtl="0">
              <a:spcBef>
                <a:spcPts val="1200"/>
              </a:spcBef>
              <a:spcAft>
                <a:spcPts val="600"/>
              </a:spcAft>
              <a:buFont typeface="Wingdings" panose="05000000000000000000" pitchFamily="2" charset="2"/>
              <a:buChar char="q"/>
            </a:pPr>
            <a:r>
              <a:rPr lang="en-GB" sz="5400" dirty="0"/>
              <a:t>Command to run the program:</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java Max</a:t>
            </a:r>
          </a:p>
          <a:p>
            <a:pPr marL="1314450" lvl="1" indent="-685800" rtl="0">
              <a:spcBef>
                <a:spcPts val="1200"/>
              </a:spcBef>
              <a:spcAft>
                <a:spcPts val="600"/>
              </a:spcAft>
              <a:buFont typeface="Wingdings" panose="05000000000000000000" pitchFamily="2" charset="2"/>
              <a:buChar char="q"/>
            </a:pPr>
            <a:r>
              <a:rPr lang="en-GB" sz="5400" dirty="0"/>
              <a:t>Output for no arguments: [] (empty array).</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316418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Passing Arguments via Command-Line</a:t>
            </a:r>
          </a:p>
          <a:p>
            <a:pPr marL="1314450" lvl="1" indent="-685800" rtl="0">
              <a:spcBef>
                <a:spcPts val="1200"/>
              </a:spcBef>
              <a:spcAft>
                <a:spcPts val="600"/>
              </a:spcAft>
              <a:buFont typeface="Wingdings" panose="05000000000000000000" pitchFamily="2" charset="2"/>
              <a:buChar char="q"/>
            </a:pPr>
            <a:r>
              <a:rPr lang="en-GB" sz="5400" dirty="0"/>
              <a:t>Example command with arguments:</a:t>
            </a:r>
          </a:p>
          <a:p>
            <a:pPr marL="1314450" lvl="1" indent="-685800" rtl="0">
              <a:spcBef>
                <a:spcPts val="1200"/>
              </a:spcBef>
              <a:spcAft>
                <a:spcPts val="600"/>
              </a:spcAft>
              <a:buFont typeface="Wingdings" panose="05000000000000000000" pitchFamily="2" charset="2"/>
              <a:buChar char="q"/>
            </a:pPr>
            <a:r>
              <a:rPr lang="en-GB" b="1" dirty="0">
                <a:solidFill>
                  <a:schemeClr val="accent1">
                    <a:lumMod val="75000"/>
                  </a:schemeClr>
                </a:solidFill>
                <a:latin typeface="Cascadia Mono" panose="020B0609020000020004" pitchFamily="49" charset="0"/>
                <a:cs typeface="Cascadia Mono" panose="020B0609020000020004" pitchFamily="49" charset="0"/>
              </a:rPr>
              <a:t>java Max 10 -3 55 0 14</a:t>
            </a:r>
          </a:p>
          <a:p>
            <a:pPr marL="1314450" lvl="1" indent="-685800" rtl="0">
              <a:spcBef>
                <a:spcPts val="1200"/>
              </a:spcBef>
              <a:spcAft>
                <a:spcPts val="600"/>
              </a:spcAft>
              <a:buFont typeface="Wingdings" panose="05000000000000000000" pitchFamily="2" charset="2"/>
              <a:buChar char="q"/>
            </a:pPr>
            <a:r>
              <a:rPr lang="en-GB" sz="5400" dirty="0"/>
              <a:t>Output displays the arguments as a string array:</a:t>
            </a:r>
          </a:p>
          <a:p>
            <a:pPr marL="1314450" lvl="1" indent="-685800" rtl="0">
              <a:spcBef>
                <a:spcPts val="1200"/>
              </a:spcBef>
              <a:spcAft>
                <a:spcPts val="600"/>
              </a:spcAft>
              <a:buFont typeface="Wingdings" panose="05000000000000000000" pitchFamily="2" charset="2"/>
              <a:buChar char="q"/>
            </a:pPr>
            <a:r>
              <a:rPr lang="en-GB" b="1" dirty="0">
                <a:solidFill>
                  <a:schemeClr val="accent1">
                    <a:lumMod val="75000"/>
                  </a:schemeClr>
                </a:solidFill>
                <a:latin typeface="Cascadia Mono" panose="020B0609020000020004" pitchFamily="49" charset="0"/>
                <a:cs typeface="Cascadia Mono" panose="020B0609020000020004" pitchFamily="49" charset="0"/>
              </a:rPr>
              <a:t>[10, -3, 55, 0, 14]</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609873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Processing String Arguments as Integers</a:t>
            </a:r>
          </a:p>
          <a:p>
            <a:pPr marL="1314450" lvl="1" indent="-685800" rtl="0">
              <a:spcBef>
                <a:spcPts val="1200"/>
              </a:spcBef>
              <a:spcAft>
                <a:spcPts val="600"/>
              </a:spcAft>
              <a:buFont typeface="Wingdings" panose="05000000000000000000" pitchFamily="2" charset="2"/>
              <a:buChar char="q"/>
            </a:pPr>
            <a:r>
              <a:rPr lang="en-GB" sz="5400" dirty="0"/>
              <a:t>Convert command-line arguments from </a:t>
            </a:r>
            <a:r>
              <a:rPr lang="en-GB" b="1" dirty="0">
                <a:solidFill>
                  <a:schemeClr val="accent1">
                    <a:lumMod val="75000"/>
                  </a:schemeClr>
                </a:solidFill>
                <a:latin typeface="Cascadia Mono" panose="020B0609020000020004" pitchFamily="49" charset="0"/>
                <a:cs typeface="Cascadia Mono" panose="020B0609020000020004" pitchFamily="49" charset="0"/>
              </a:rPr>
              <a:t>String</a:t>
            </a:r>
            <a:r>
              <a:rPr lang="en-GB" sz="5400" dirty="0"/>
              <a:t> to </a:t>
            </a:r>
            <a:r>
              <a:rPr lang="en-GB" b="1" dirty="0">
                <a:solidFill>
                  <a:schemeClr val="accent1">
                    <a:lumMod val="75000"/>
                  </a:schemeClr>
                </a:solidFill>
                <a:latin typeface="Cascadia Mono" panose="020B0609020000020004" pitchFamily="49" charset="0"/>
                <a:cs typeface="Cascadia Mono" panose="020B0609020000020004" pitchFamily="49" charset="0"/>
              </a:rPr>
              <a:t>int</a:t>
            </a:r>
            <a:r>
              <a:rPr lang="en-GB" sz="5400" dirty="0"/>
              <a:t> to perform numerical operations.</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273325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Processing String Arguments as Integers</a:t>
            </a:r>
          </a:p>
          <a:p>
            <a:pPr marL="1314450" lvl="1" indent="-685800" rtl="0">
              <a:spcBef>
                <a:spcPts val="1200"/>
              </a:spcBef>
              <a:spcAft>
                <a:spcPts val="600"/>
              </a:spcAft>
              <a:buFont typeface="Wingdings" panose="05000000000000000000" pitchFamily="2" charset="2"/>
              <a:buChar char="q"/>
            </a:pPr>
            <a:r>
              <a:rPr lang="en-GB" sz="5400" dirty="0"/>
              <a:t>Example to find the maximum number:</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int max = </a:t>
            </a:r>
            <a:r>
              <a:rPr lang="en-GB" b="1" dirty="0" err="1">
                <a:solidFill>
                  <a:schemeClr val="accent1">
                    <a:lumMod val="75000"/>
                  </a:schemeClr>
                </a:solidFill>
                <a:latin typeface="Cascadia Mono" panose="020B0609020000020004" pitchFamily="49" charset="0"/>
                <a:cs typeface="Cascadia Mono" panose="020B0609020000020004" pitchFamily="49" charset="0"/>
              </a:rPr>
              <a:t>Integer.MIN_VALUE</a:t>
            </a:r>
            <a:r>
              <a:rPr lang="en-GB"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for (String </a:t>
            </a:r>
            <a:r>
              <a:rPr lang="en-GB" b="1" dirty="0" err="1">
                <a:solidFill>
                  <a:schemeClr val="accent1">
                    <a:lumMod val="75000"/>
                  </a:schemeClr>
                </a:solidFill>
                <a:latin typeface="Cascadia Mono" panose="020B0609020000020004" pitchFamily="49" charset="0"/>
                <a:cs typeface="Cascadia Mono" panose="020B0609020000020004" pitchFamily="49" charset="0"/>
              </a:rPr>
              <a:t>arg</a:t>
            </a:r>
            <a:r>
              <a:rPr lang="en-GB" b="1" dirty="0">
                <a:solidFill>
                  <a:schemeClr val="accent1">
                    <a:lumMod val="75000"/>
                  </a:schemeClr>
                </a:solidFill>
                <a:latin typeface="Cascadia Mono" panose="020B0609020000020004" pitchFamily="49" charset="0"/>
                <a:cs typeface="Cascadia Mono" panose="020B0609020000020004" pitchFamily="49" charset="0"/>
              </a:rPr>
              <a:t> : </a:t>
            </a: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    int value = </a:t>
            </a:r>
            <a:r>
              <a:rPr lang="en-GB" b="1" dirty="0" err="1">
                <a:solidFill>
                  <a:schemeClr val="accent1">
                    <a:lumMod val="75000"/>
                  </a:schemeClr>
                </a:solidFill>
                <a:latin typeface="Cascadia Mono" panose="020B0609020000020004" pitchFamily="49" charset="0"/>
                <a:cs typeface="Cascadia Mono" panose="020B0609020000020004" pitchFamily="49" charset="0"/>
              </a:rPr>
              <a:t>Integer.parseInt</a:t>
            </a:r>
            <a:r>
              <a:rPr lang="en-GB" b="1" dirty="0">
                <a:solidFill>
                  <a:schemeClr val="accent1">
                    <a:lumMod val="75000"/>
                  </a:schemeClr>
                </a:solidFill>
                <a:latin typeface="Cascadia Mono" panose="020B0609020000020004" pitchFamily="49" charset="0"/>
                <a:cs typeface="Cascadia Mono" panose="020B0609020000020004" pitchFamily="49" charset="0"/>
              </a:rPr>
              <a:t>(</a:t>
            </a:r>
            <a:r>
              <a:rPr lang="en-GB" b="1" dirty="0" err="1">
                <a:solidFill>
                  <a:schemeClr val="accent1">
                    <a:lumMod val="75000"/>
                  </a:schemeClr>
                </a:solidFill>
                <a:latin typeface="Cascadia Mono" panose="020B0609020000020004" pitchFamily="49" charset="0"/>
                <a:cs typeface="Cascadia Mono" panose="020B0609020000020004" pitchFamily="49" charset="0"/>
              </a:rPr>
              <a:t>arg</a:t>
            </a:r>
            <a:r>
              <a:rPr lang="en-GB"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    if (value &gt; max) {</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        max = value;</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b="1" dirty="0">
                <a:solidFill>
                  <a:schemeClr val="accent1">
                    <a:lumMod val="75000"/>
                  </a:schemeClr>
                </a:solidFill>
                <a:latin typeface="Cascadia Mono" panose="020B0609020000020004" pitchFamily="49" charset="0"/>
                <a:cs typeface="Cascadia Mono" panose="020B0609020000020004" pitchFamily="49" charset="0"/>
              </a:rPr>
              <a:t>("The max is " + max);</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334403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methods</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fontScale="85000" lnSpcReduction="20000"/>
          </a:bodyPr>
          <a:lstStyle/>
          <a:p>
            <a:pPr algn="l"/>
            <a:r>
              <a:rPr lang="en-GB" sz="5400" b="1" dirty="0">
                <a:solidFill>
                  <a:srgbClr val="333333"/>
                </a:solidFill>
                <a:latin typeface="adobe-clean"/>
              </a:rPr>
              <a:t>OUTLINE</a:t>
            </a:r>
          </a:p>
          <a:p>
            <a:pPr algn="l"/>
            <a:endParaRPr lang="en-GB" sz="5400" b="1" dirty="0"/>
          </a:p>
          <a:p>
            <a:pPr marL="571500" indent="-571500" rtl="0">
              <a:spcBef>
                <a:spcPts val="1200"/>
              </a:spcBef>
              <a:spcAft>
                <a:spcPts val="600"/>
              </a:spcAft>
              <a:buFont typeface="Arial" panose="020B0604020202020204" pitchFamily="34" charset="0"/>
              <a:buChar char="•"/>
            </a:pPr>
            <a:r>
              <a:rPr lang="en-GB" sz="5400" dirty="0"/>
              <a:t>Strings</a:t>
            </a:r>
          </a:p>
          <a:p>
            <a:pPr marL="1314450" lvl="1" indent="-685800" rtl="0">
              <a:spcBef>
                <a:spcPts val="1200"/>
              </a:spcBef>
              <a:spcAft>
                <a:spcPts val="600"/>
              </a:spcAft>
              <a:buFont typeface="Wingdings" panose="05000000000000000000" pitchFamily="2" charset="2"/>
              <a:buChar char="q"/>
            </a:pPr>
            <a:r>
              <a:rPr lang="en-GB" sz="5400" dirty="0"/>
              <a:t>Characters</a:t>
            </a:r>
          </a:p>
          <a:p>
            <a:pPr marL="1314450" lvl="1" indent="-685800" rtl="0">
              <a:spcBef>
                <a:spcPts val="1200"/>
              </a:spcBef>
              <a:spcAft>
                <a:spcPts val="600"/>
              </a:spcAft>
              <a:buFont typeface="Wingdings" panose="05000000000000000000" pitchFamily="2" charset="2"/>
              <a:buChar char="q"/>
            </a:pPr>
            <a:r>
              <a:rPr lang="en-GB" sz="5400" dirty="0"/>
              <a:t>Strings are Immutable</a:t>
            </a:r>
          </a:p>
          <a:p>
            <a:pPr marL="1314450" lvl="1" indent="-685800" rtl="0">
              <a:spcBef>
                <a:spcPts val="1200"/>
              </a:spcBef>
              <a:spcAft>
                <a:spcPts val="600"/>
              </a:spcAft>
              <a:buFont typeface="Wingdings" panose="05000000000000000000" pitchFamily="2" charset="2"/>
              <a:buChar char="q"/>
            </a:pPr>
            <a:r>
              <a:rPr lang="en-GB" sz="5400" dirty="0"/>
              <a:t>Substrings</a:t>
            </a:r>
          </a:p>
          <a:p>
            <a:pPr marL="1314450" lvl="1" indent="-685800" rtl="0">
              <a:spcBef>
                <a:spcPts val="1200"/>
              </a:spcBef>
              <a:spcAft>
                <a:spcPts val="600"/>
              </a:spcAft>
              <a:buFont typeface="Wingdings" panose="05000000000000000000" pitchFamily="2" charset="2"/>
              <a:buChar char="q"/>
            </a:pPr>
            <a:r>
              <a:rPr lang="en-GB" sz="5400" dirty="0"/>
              <a:t>The </a:t>
            </a:r>
            <a:r>
              <a:rPr lang="en-GB" sz="5400" dirty="0" err="1"/>
              <a:t>IndexOf</a:t>
            </a:r>
            <a:r>
              <a:rPr lang="en-GB" sz="5400" dirty="0"/>
              <a:t> method</a:t>
            </a:r>
          </a:p>
          <a:p>
            <a:pPr marL="1314450" lvl="1" indent="-685800" rtl="0">
              <a:spcBef>
                <a:spcPts val="1200"/>
              </a:spcBef>
              <a:spcAft>
                <a:spcPts val="600"/>
              </a:spcAft>
              <a:buFont typeface="Wingdings" panose="05000000000000000000" pitchFamily="2" charset="2"/>
              <a:buChar char="q"/>
            </a:pPr>
            <a:r>
              <a:rPr lang="en-GB" sz="5400" dirty="0"/>
              <a:t>String Comparison</a:t>
            </a:r>
          </a:p>
          <a:p>
            <a:pPr marL="1314450" lvl="1" indent="-685800" rtl="0">
              <a:spcBef>
                <a:spcPts val="1200"/>
              </a:spcBef>
              <a:spcAft>
                <a:spcPts val="600"/>
              </a:spcAft>
              <a:buFont typeface="Wingdings" panose="05000000000000000000" pitchFamily="2" charset="2"/>
              <a:buChar char="q"/>
            </a:pPr>
            <a:r>
              <a:rPr lang="en-GB" sz="5400" dirty="0"/>
              <a:t>String Formatting</a:t>
            </a:r>
          </a:p>
          <a:p>
            <a:pPr marL="1314450" lvl="1" indent="-685800" rtl="0">
              <a:spcBef>
                <a:spcPts val="1200"/>
              </a:spcBef>
              <a:spcAft>
                <a:spcPts val="600"/>
              </a:spcAft>
              <a:buFont typeface="Wingdings" panose="05000000000000000000" pitchFamily="2" charset="2"/>
              <a:buChar char="q"/>
            </a:pPr>
            <a:r>
              <a:rPr lang="en-GB" sz="5400" dirty="0"/>
              <a:t>Wrapper Classes</a:t>
            </a:r>
          </a:p>
          <a:p>
            <a:pPr marL="1314450" lvl="1" indent="-685800" rtl="0">
              <a:spcBef>
                <a:spcPts val="1200"/>
              </a:spcBef>
              <a:spcAft>
                <a:spcPts val="600"/>
              </a:spcAft>
              <a:buFont typeface="Wingdings" panose="05000000000000000000" pitchFamily="2" charset="2"/>
              <a:buChar char="q"/>
            </a:pPr>
            <a:r>
              <a:rPr lang="en-GB" sz="5400" dirty="0"/>
              <a:t>Command-Line Arguments</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741307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Processing String Arguments as Integers</a:t>
            </a:r>
          </a:p>
          <a:p>
            <a:pPr marL="1314450" lvl="1" indent="-685800" rtl="0">
              <a:spcBef>
                <a:spcPts val="1200"/>
              </a:spcBef>
              <a:spcAft>
                <a:spcPts val="600"/>
              </a:spcAft>
              <a:buFont typeface="Wingdings" panose="05000000000000000000" pitchFamily="2" charset="2"/>
              <a:buChar char="q"/>
            </a:pPr>
            <a:r>
              <a:rPr lang="en-GB" sz="5400" dirty="0"/>
              <a:t>The initial value of </a:t>
            </a:r>
            <a:r>
              <a:rPr lang="en-GB" b="1" dirty="0">
                <a:solidFill>
                  <a:schemeClr val="accent1">
                    <a:lumMod val="75000"/>
                  </a:schemeClr>
                </a:solidFill>
                <a:latin typeface="Cascadia Mono" panose="020B0609020000020004" pitchFamily="49" charset="0"/>
                <a:cs typeface="Cascadia Mono" panose="020B0609020000020004" pitchFamily="49" charset="0"/>
              </a:rPr>
              <a:t>max </a:t>
            </a:r>
            <a:r>
              <a:rPr lang="en-GB" sz="5400" dirty="0"/>
              <a:t>is </a:t>
            </a:r>
            <a:r>
              <a:rPr lang="en-GB" b="1" dirty="0" err="1">
                <a:solidFill>
                  <a:schemeClr val="accent1">
                    <a:lumMod val="75000"/>
                  </a:schemeClr>
                </a:solidFill>
                <a:latin typeface="Cascadia Mono" panose="020B0609020000020004" pitchFamily="49" charset="0"/>
                <a:cs typeface="Cascadia Mono" panose="020B0609020000020004" pitchFamily="49" charset="0"/>
              </a:rPr>
              <a:t>Integer.MIN_VALUE</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which ensures any number in </a:t>
            </a: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sz="5400" dirty="0"/>
              <a:t> is larger.</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958347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Handling Empty Arguments</a:t>
            </a:r>
          </a:p>
          <a:p>
            <a:pPr marL="1314450" lvl="1" indent="-685800" rtl="0">
              <a:spcBef>
                <a:spcPts val="1200"/>
              </a:spcBef>
              <a:spcAft>
                <a:spcPts val="600"/>
              </a:spcAft>
              <a:buFont typeface="Wingdings" panose="05000000000000000000" pitchFamily="2" charset="2"/>
              <a:buChar char="q"/>
            </a:pPr>
            <a:r>
              <a:rPr lang="en-GB" sz="5400" dirty="0"/>
              <a:t>If no arguments are passed,</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array is empty.</a:t>
            </a:r>
          </a:p>
          <a:p>
            <a:pPr marL="1314450" lvl="1" indent="-685800" rtl="0">
              <a:spcBef>
                <a:spcPts val="1200"/>
              </a:spcBef>
              <a:spcAft>
                <a:spcPts val="600"/>
              </a:spcAft>
              <a:buFont typeface="Wingdings" panose="05000000000000000000" pitchFamily="2" charset="2"/>
              <a:buChar char="q"/>
            </a:pPr>
            <a:r>
              <a:rPr lang="en-GB" sz="5400" dirty="0"/>
              <a:t>The output of </a:t>
            </a:r>
            <a:r>
              <a:rPr lang="en-GB" b="1" dirty="0">
                <a:solidFill>
                  <a:schemeClr val="accent1">
                    <a:lumMod val="75000"/>
                  </a:schemeClr>
                </a:solidFill>
                <a:latin typeface="Cascadia Mono" panose="020B0609020000020004" pitchFamily="49" charset="0"/>
                <a:cs typeface="Cascadia Mono" panose="020B0609020000020004" pitchFamily="49" charset="0"/>
              </a:rPr>
              <a:t>max</a:t>
            </a:r>
            <a:r>
              <a:rPr lang="en-GB" sz="5400" dirty="0"/>
              <a:t> in this scenario would be </a:t>
            </a:r>
            <a:r>
              <a:rPr lang="en-GB" b="1" dirty="0" err="1">
                <a:solidFill>
                  <a:schemeClr val="accent1">
                    <a:lumMod val="75000"/>
                  </a:schemeClr>
                </a:solidFill>
                <a:latin typeface="Cascadia Mono" panose="020B0609020000020004" pitchFamily="49" charset="0"/>
                <a:cs typeface="Cascadia Mono" panose="020B0609020000020004" pitchFamily="49" charset="0"/>
              </a:rPr>
              <a:t>Integer.MIN_VALUE</a:t>
            </a:r>
            <a:r>
              <a:rPr lang="en-GB" sz="5400" dirty="0"/>
              <a:t>, indicating no values were compared.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86490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DATA Structures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54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Ensure that you review the use of command-line interfaces to comfortably pass and receive data through </a:t>
            </a: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b="1" dirty="0">
                <a:solidFill>
                  <a:schemeClr val="accent1">
                    <a:lumMod val="75000"/>
                  </a:schemeClr>
                </a:solidFill>
                <a:latin typeface="Cascadia Mono" panose="020B0609020000020004" pitchFamily="49" charset="0"/>
                <a:cs typeface="Cascadia Mono" panose="020B0609020000020004" pitchFamily="49" charset="0"/>
              </a:rPr>
              <a:t>.</a:t>
            </a:r>
          </a:p>
          <a:p>
            <a:pPr marL="685800" indent="-685800" rtl="0">
              <a:spcBef>
                <a:spcPts val="1200"/>
              </a:spcBef>
              <a:spcAft>
                <a:spcPts val="600"/>
              </a:spcAft>
              <a:buFont typeface="Arial" panose="020B0604020202020204" pitchFamily="34" charset="0"/>
              <a:buChar char="•"/>
            </a:pPr>
            <a:r>
              <a:rPr lang="en-GB" sz="5400" dirty="0"/>
              <a:t>Remember that without arguments, the </a:t>
            </a:r>
            <a:r>
              <a:rPr lang="en-GB" b="1" dirty="0" err="1">
                <a:solidFill>
                  <a:schemeClr val="accent1">
                    <a:lumMod val="75000"/>
                  </a:schemeClr>
                </a:solidFill>
                <a:latin typeface="Cascadia Mono" panose="020B0609020000020004" pitchFamily="49" charset="0"/>
                <a:cs typeface="Cascadia Mono" panose="020B0609020000020004" pitchFamily="49" charset="0"/>
              </a:rPr>
              <a:t>args</a:t>
            </a:r>
            <a:r>
              <a:rPr lang="en-GB"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array is empty and needs to be checked to avoid errors when processing data.</a:t>
            </a:r>
          </a:p>
          <a:p>
            <a:pPr marL="685800" indent="-685800" rtl="0">
              <a:spcBef>
                <a:spcPts val="1200"/>
              </a:spcBef>
              <a:spcAft>
                <a:spcPts val="600"/>
              </a:spcAft>
              <a:buFont typeface="Arial" panose="020B0604020202020204" pitchFamily="34" charset="0"/>
              <a:buChar char="•"/>
            </a:pPr>
            <a:r>
              <a:rPr lang="en-GB" sz="5400" dirty="0"/>
              <a:t>The above examples demonstrate a straightforward way to process and manipulate command-line input in Java applications.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428339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GB" dirty="0"/>
              <a:t>Exercises</a:t>
            </a: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235455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structures</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Exercises:</a:t>
            </a:r>
          </a:p>
          <a:p>
            <a:pPr marL="914400" indent="-914400" rtl="0">
              <a:spcBef>
                <a:spcPts val="1200"/>
              </a:spcBef>
              <a:spcAft>
                <a:spcPts val="600"/>
              </a:spcAft>
              <a:buFont typeface="+mj-lt"/>
              <a:buAutoNum type="arabicPeriod"/>
            </a:pPr>
            <a:r>
              <a:rPr lang="en-GB" sz="5400" dirty="0"/>
              <a:t>Think about some of the choices the designers of Java made when they filled in this table. How many of the entries seem unavoidable, as if there was no other choice? How many seem like arbitrary choices from several equally reasonable possibilities? Which entries seem most problematic?</a:t>
            </a:r>
          </a:p>
          <a:p>
            <a:pPr marL="914400" indent="-914400" rtl="0">
              <a:spcBef>
                <a:spcPts val="1200"/>
              </a:spcBef>
              <a:spcAft>
                <a:spcPts val="600"/>
              </a:spcAft>
              <a:buFont typeface="+mj-lt"/>
              <a:buAutoNum type="arabicPeriod"/>
            </a:pPr>
            <a:r>
              <a:rPr lang="en-GB" sz="5400" dirty="0"/>
              <a:t>Here’s a puzzler: normally, the statement x++ is exactly equivalent to x = x + 1. But if x is a char, it’s not exactly the same! In that case, x++ is legal, but x = x + 1 causes an error. Try it out and see what the error message is, then see if you can figure out what is going on.</a:t>
            </a:r>
          </a:p>
          <a:p>
            <a:pPr marL="914400" indent="-914400" rtl="0">
              <a:spcBef>
                <a:spcPts val="1200"/>
              </a:spcBef>
              <a:spcAft>
                <a:spcPts val="600"/>
              </a:spcAft>
              <a:buFont typeface="+mj-lt"/>
              <a:buAutoNum type="arabicPeriod"/>
            </a:pPr>
            <a:r>
              <a:rPr lang="en-GB" sz="5400" dirty="0"/>
              <a:t>What happens when you add "" (the empty string) to the other types, for example, "" + 5?</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3028948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strings</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38417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i="0" dirty="0">
                <a:solidFill>
                  <a:schemeClr val="tx1"/>
                </a:solidFill>
                <a:effectLst/>
                <a:latin typeface="+mn-lt"/>
              </a:rPr>
              <a:t>Data str</a:t>
            </a:r>
            <a:r>
              <a:rPr lang="en-GB" sz="5400" b="1" dirty="0">
                <a:solidFill>
                  <a:schemeClr val="tx1"/>
                </a:solidFill>
                <a:latin typeface="+mn-lt"/>
              </a:rPr>
              <a:t>uctures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Strings:</a:t>
            </a:r>
          </a:p>
          <a:p>
            <a:pPr marL="685800" indent="-685800" rtl="0">
              <a:spcBef>
                <a:spcPts val="1200"/>
              </a:spcBef>
              <a:spcAft>
                <a:spcPts val="600"/>
              </a:spcAft>
              <a:buFont typeface="Arial" panose="020B0604020202020204" pitchFamily="34" charset="0"/>
              <a:buChar char="•"/>
            </a:pPr>
            <a:r>
              <a:rPr lang="en-GB" sz="5400" dirty="0"/>
              <a:t>Introduction to </a:t>
            </a:r>
            <a:r>
              <a:rPr lang="en-GB" sz="5400" dirty="0" err="1"/>
              <a:t>charAt</a:t>
            </a:r>
            <a:r>
              <a:rPr lang="en-GB" sz="5400" dirty="0"/>
              <a:t> Method</a:t>
            </a:r>
          </a:p>
          <a:p>
            <a:pPr marL="1314450" lvl="1" indent="-685800" rtl="0">
              <a:spcBef>
                <a:spcPts val="1200"/>
              </a:spcBef>
              <a:spcAft>
                <a:spcPts val="600"/>
              </a:spcAft>
              <a:buFont typeface="Wingdings" panose="05000000000000000000" pitchFamily="2" charset="2"/>
              <a:buChar char="q"/>
            </a:pPr>
            <a:r>
              <a:rPr lang="en-GB" sz="5400" dirty="0"/>
              <a:t>Extracts a single character from a string.</a:t>
            </a:r>
          </a:p>
          <a:p>
            <a:pPr marL="1314450" lvl="1" indent="-685800" rtl="0">
              <a:spcBef>
                <a:spcPts val="1200"/>
              </a:spcBef>
              <a:spcAft>
                <a:spcPts val="600"/>
              </a:spcAft>
              <a:buFont typeface="Wingdings" panose="05000000000000000000" pitchFamily="2" charset="2"/>
              <a:buChar char="q"/>
            </a:pPr>
            <a:r>
              <a:rPr lang="en-GB" sz="5400" dirty="0"/>
              <a:t>Returns a char, which is a primitive type for individual characters.</a:t>
            </a:r>
          </a:p>
          <a:p>
            <a:pPr marL="1314450" lvl="1" indent="-685800" rtl="0">
              <a:spcBef>
                <a:spcPts val="1200"/>
              </a:spcBef>
              <a:spcAft>
                <a:spcPts val="600"/>
              </a:spcAft>
              <a:buFont typeface="Wingdings" panose="05000000000000000000" pitchFamily="2" charset="2"/>
              <a:buChar char="q"/>
            </a:pPr>
            <a:r>
              <a:rPr lang="en-GB" sz="5400" dirty="0"/>
              <a:t>Example:</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String fruit = "banana";</a:t>
            </a:r>
          </a:p>
          <a:p>
            <a:pPr lvl="1" indent="0" rtl="0">
              <a:spcBef>
                <a:spcPts val="1200"/>
              </a:spcBef>
              <a:spcAft>
                <a:spcPts val="600"/>
              </a:spcAft>
              <a:buNone/>
            </a:pPr>
            <a:r>
              <a:rPr lang="en-GB" sz="4200" b="1" dirty="0">
                <a:solidFill>
                  <a:schemeClr val="accent1">
                    <a:lumMod val="75000"/>
                  </a:schemeClr>
                </a:solidFill>
                <a:latin typeface="Cascadia Mono" panose="020B0609020000020004" pitchFamily="49" charset="0"/>
                <a:cs typeface="Cascadia Mono" panose="020B0609020000020004" pitchFamily="49" charset="0"/>
              </a:rPr>
              <a:t>char letter = </a:t>
            </a:r>
            <a:r>
              <a:rPr lang="en-GB" sz="4200" b="1" dirty="0" err="1">
                <a:solidFill>
                  <a:schemeClr val="accent1">
                    <a:lumMod val="75000"/>
                  </a:schemeClr>
                </a:solidFill>
                <a:latin typeface="Cascadia Mono" panose="020B0609020000020004" pitchFamily="49" charset="0"/>
                <a:cs typeface="Cascadia Mono" panose="020B0609020000020004" pitchFamily="49" charset="0"/>
              </a:rPr>
              <a:t>fruit.charAt</a:t>
            </a:r>
            <a:r>
              <a:rPr lang="en-GB" sz="4200" b="1" dirty="0">
                <a:solidFill>
                  <a:schemeClr val="accent1">
                    <a:lumMod val="75000"/>
                  </a:schemeClr>
                </a:solidFill>
                <a:latin typeface="Cascadia Mono" panose="020B0609020000020004" pitchFamily="49" charset="0"/>
                <a:cs typeface="Cascadia Mono" panose="020B0609020000020004" pitchFamily="49" charset="0"/>
              </a:rPr>
              <a:t>(0);  // letter is 'b'</a:t>
            </a:r>
          </a:p>
          <a:p>
            <a:pPr marL="1314450" lvl="1" indent="-685800" rtl="0">
              <a:spcBef>
                <a:spcPts val="1200"/>
              </a:spcBef>
              <a:spcAft>
                <a:spcPts val="600"/>
              </a:spcAft>
              <a:buFont typeface="Arial" panose="020B0604020202020204" pitchFamily="34" charset="0"/>
              <a:buChar char="•"/>
            </a:pPr>
            <a:endParaRPr lang="en-GB" sz="5400" dirty="0"/>
          </a:p>
          <a:p>
            <a:pPr marL="1314450" lvl="1"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975799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A9D798-552E-412B-81A4-147A54248997}">
  <ds:schemaRefs>
    <ds:schemaRef ds:uri="http://purl.org/dc/dcmitype/"/>
    <ds:schemaRef ds:uri="http://purl.org/dc/terms/"/>
    <ds:schemaRef ds:uri="http://schemas.microsoft.com/office/infopath/2007/PartnerControls"/>
    <ds:schemaRef ds:uri="b00d9c13-3fa8-4c46-bb81-32a948587a0b"/>
    <ds:schemaRef ds:uri="http://purl.org/dc/elements/1.1/"/>
    <ds:schemaRef ds:uri="http://schemas.openxmlformats.org/package/2006/metadata/core-properties"/>
    <ds:schemaRef ds:uri="http://www.w3.org/XML/1998/namespace"/>
    <ds:schemaRef ds:uri="http://schemas.microsoft.com/office/2006/documentManagement/types"/>
    <ds:schemaRef ds:uri="278422d3-3646-4865-8717-6c44b94ebf2e"/>
    <ds:schemaRef ds:uri="http://schemas.microsoft.com/office/2006/metadata/properties"/>
  </ds:schemaRefs>
</ds:datastoreItem>
</file>

<file path=customXml/itemProps2.xml><?xml version="1.0" encoding="utf-8"?>
<ds:datastoreItem xmlns:ds="http://schemas.openxmlformats.org/officeDocument/2006/customXml" ds:itemID="{5EB146ED-9640-4E6D-A757-4DA40DB34FA8}">
  <ds:schemaRefs>
    <ds:schemaRef ds:uri="278422d3-3646-4865-8717-6c44b94ebf2e"/>
    <ds:schemaRef ds:uri="b00d9c13-3fa8-4c46-bb81-32a948587a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42CFFC2-78A8-4251-86A2-20B3A3C08C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49990</TotalTime>
  <Words>3447</Words>
  <Application>Microsoft Office PowerPoint</Application>
  <PresentationFormat>Custom</PresentationFormat>
  <Paragraphs>1047</Paragraphs>
  <Slides>75</Slides>
  <Notes>60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vt:i4>
      </vt:variant>
    </vt:vector>
  </HeadingPairs>
  <TitlesOfParts>
    <vt:vector size="87" baseType="lpstr">
      <vt:lpstr>Brandon Grotesque Light</vt:lpstr>
      <vt:lpstr>Wingdings</vt:lpstr>
      <vt:lpstr>Cascadia Mono</vt:lpstr>
      <vt:lpstr>system-ui</vt:lpstr>
      <vt:lpstr>Arial</vt:lpstr>
      <vt:lpstr>Brandon Grotesque Medium</vt:lpstr>
      <vt:lpstr>Brandon Grotesque Regular</vt:lpstr>
      <vt:lpstr>adobe-clean</vt:lpstr>
      <vt:lpstr>Raleway</vt:lpstr>
      <vt:lpstr>Helvetica Neue</vt:lpstr>
      <vt:lpstr>Brandon Grotesque Bold</vt:lpstr>
      <vt:lpstr>White</vt:lpstr>
      <vt:lpstr>PowerPoint Presentation</vt:lpstr>
      <vt:lpstr>Object-oriented programming (oop152)</vt:lpstr>
      <vt:lpstr>Access: Books / Eclipse ide / MS office…etc.</vt:lpstr>
      <vt:lpstr>PRESCRIBED Textbook</vt:lpstr>
      <vt:lpstr>Topic 2  More complex methods </vt:lpstr>
      <vt:lpstr>methods</vt:lpstr>
      <vt:lpstr>methods</vt:lpstr>
      <vt:lpstr>strings </vt:lpstr>
      <vt:lpstr>Data structures</vt:lpstr>
      <vt:lpstr>Data structures</vt:lpstr>
      <vt:lpstr>Data structures</vt:lpstr>
      <vt:lpstr>Data structures</vt:lpstr>
      <vt:lpstr>Data structures</vt:lpstr>
      <vt:lpstr>Data structures</vt:lpstr>
      <vt:lpstr>Data structures</vt:lpstr>
      <vt:lpstr>Strings are immutable </vt:lpstr>
      <vt:lpstr>Data structures</vt:lpstr>
      <vt:lpstr>Data structures</vt:lpstr>
      <vt:lpstr>Data structures</vt:lpstr>
      <vt:lpstr>Data structures</vt:lpstr>
      <vt:lpstr>String traversal </vt:lpstr>
      <vt:lpstr>Data Structures</vt:lpstr>
      <vt:lpstr>Data Structures</vt:lpstr>
      <vt:lpstr>Data Structures</vt:lpstr>
      <vt:lpstr>Data Structures</vt:lpstr>
      <vt:lpstr>Data Structures</vt:lpstr>
      <vt:lpstr>Data Structures</vt:lpstr>
      <vt:lpstr>Data Structures</vt:lpstr>
      <vt:lpstr>substrings </vt:lpstr>
      <vt:lpstr>Data structures</vt:lpstr>
      <vt:lpstr>Data structures</vt:lpstr>
      <vt:lpstr>Data structures</vt:lpstr>
      <vt:lpstr>Data structures</vt:lpstr>
      <vt:lpstr>Data structures</vt:lpstr>
      <vt:lpstr>Data structures</vt:lpstr>
      <vt:lpstr>Indexof method </vt:lpstr>
      <vt:lpstr>Data structures</vt:lpstr>
      <vt:lpstr>Data structures</vt:lpstr>
      <vt:lpstr>Data structures</vt:lpstr>
      <vt:lpstr>Data structures</vt:lpstr>
      <vt:lpstr>Data structures</vt:lpstr>
      <vt:lpstr>Data structures</vt:lpstr>
      <vt:lpstr>Data structures</vt:lpstr>
      <vt:lpstr>String comparison </vt:lpstr>
      <vt:lpstr>Data structures</vt:lpstr>
      <vt:lpstr>Data structures</vt:lpstr>
      <vt:lpstr>Data structures</vt:lpstr>
      <vt:lpstr>Data structures</vt:lpstr>
      <vt:lpstr>Data structures</vt:lpstr>
      <vt:lpstr>Data structures</vt:lpstr>
      <vt:lpstr>Data structures</vt:lpstr>
      <vt:lpstr>String formatting </vt:lpstr>
      <vt:lpstr>Data structures</vt:lpstr>
      <vt:lpstr>Data structures</vt:lpstr>
      <vt:lpstr>Data structures</vt:lpstr>
      <vt:lpstr>Data structures</vt:lpstr>
      <vt:lpstr>Data structures</vt:lpstr>
      <vt:lpstr>Data structures</vt:lpstr>
      <vt:lpstr>wrapper class </vt:lpstr>
      <vt:lpstr>DATA Structures</vt:lpstr>
      <vt:lpstr>DATA Structures</vt:lpstr>
      <vt:lpstr>DATA Structures</vt:lpstr>
      <vt:lpstr>command-line arguments  </vt:lpstr>
      <vt:lpstr>DATA Structures</vt:lpstr>
      <vt:lpstr>DATA Structures</vt:lpstr>
      <vt:lpstr>DATA Structures</vt:lpstr>
      <vt:lpstr>DATA Structures</vt:lpstr>
      <vt:lpstr>DATA Structures</vt:lpstr>
      <vt:lpstr>DATA Structures</vt:lpstr>
      <vt:lpstr>DATA Structures</vt:lpstr>
      <vt:lpstr>DATA Structures</vt:lpstr>
      <vt:lpstr>DATA Structures</vt:lpstr>
      <vt:lpstr>Exercises  </vt:lpstr>
      <vt:lpstr>Data structures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Lutho Ntlabathi (STADIO - Centurion)</cp:lastModifiedBy>
  <cp:revision>16</cp:revision>
  <cp:lastPrinted>2019-08-20T11:14:22Z</cp:lastPrinted>
  <dcterms:modified xsi:type="dcterms:W3CDTF">2025-07-08T11:35:14Z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