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820" r:id="rId5"/>
    <p:sldId id="1064" r:id="rId6"/>
    <p:sldId id="887" r:id="rId7"/>
    <p:sldId id="1421" r:id="rId8"/>
    <p:sldId id="1395" r:id="rId9"/>
    <p:sldId id="1396" r:id="rId10"/>
    <p:sldId id="1397" r:id="rId11"/>
    <p:sldId id="1398" r:id="rId12"/>
    <p:sldId id="1400" r:id="rId13"/>
    <p:sldId id="1399" r:id="rId14"/>
    <p:sldId id="1422" r:id="rId15"/>
    <p:sldId id="1401" r:id="rId16"/>
    <p:sldId id="1402" r:id="rId17"/>
    <p:sldId id="1403" r:id="rId18"/>
    <p:sldId id="1404" r:id="rId19"/>
    <p:sldId id="1405" r:id="rId20"/>
    <p:sldId id="1406" r:id="rId21"/>
    <p:sldId id="1407" r:id="rId22"/>
    <p:sldId id="1408" r:id="rId23"/>
    <p:sldId id="1423" r:id="rId24"/>
    <p:sldId id="1409" r:id="rId25"/>
    <p:sldId id="1410" r:id="rId26"/>
    <p:sldId id="1411" r:id="rId27"/>
    <p:sldId id="1412" r:id="rId28"/>
    <p:sldId id="1413" r:id="rId29"/>
    <p:sldId id="1284" r:id="rId30"/>
    <p:sldId id="1285" r:id="rId31"/>
    <p:sldId id="845" r:id="rId32"/>
  </p:sldIdLst>
  <p:sldSz cx="24384000" cy="13716000"/>
  <p:notesSz cx="6797675" cy="9926638"/>
  <p:embeddedFontLst>
    <p:embeddedFont>
      <p:font typeface="Brandon Grotesque Bold" panose="020B0803020203060202" charset="0"/>
      <p:regular r:id="rId35"/>
      <p:bold r:id="rId36"/>
      <p:italic r:id="rId37"/>
      <p:boldItalic r:id="rId38"/>
    </p:embeddedFont>
    <p:embeddedFont>
      <p:font typeface="Brandon Grotesque Light" panose="020B0303020203060202" charset="0"/>
      <p:regular r:id="rId39"/>
      <p:italic r:id="rId40"/>
    </p:embeddedFont>
    <p:embeddedFont>
      <p:font typeface="Brandon Grotesque Medium" panose="020B0603020203060202" charset="0"/>
      <p:regular r:id="rId41"/>
      <p:italic r:id="rId42"/>
    </p:embeddedFont>
    <p:embeddedFont>
      <p:font typeface="Brandon Grotesque Regular" panose="020B0503020203060202" charset="0"/>
      <p:regular r:id="rId43"/>
      <p:italic r:id="rId44"/>
    </p:embeddedFont>
    <p:embeddedFont>
      <p:font typeface="Cambria Math" panose="02040503050406030204" pitchFamily="18" charset="0"/>
      <p:regular r:id="rId45"/>
    </p:embeddedFont>
    <p:embeddedFont>
      <p:font typeface="Cascadia Mono" panose="020B0609020000020004" pitchFamily="49" charset="0"/>
      <p:regular r:id="rId46"/>
      <p:bold r:id="rId47"/>
      <p:italic r:id="rId48"/>
      <p:boldItalic r:id="rId4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B09C3-EA4A-4072-BE8B-A794D5E493FF}" v="15" dt="2024-08-20T05:05:57.38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09" autoAdjust="0"/>
  </p:normalViewPr>
  <p:slideViewPr>
    <p:cSldViewPr snapToGrid="0">
      <p:cViewPr varScale="1">
        <p:scale>
          <a:sx n="36" d="100"/>
          <a:sy n="36" d="100"/>
        </p:scale>
        <p:origin x="1075" y="4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430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60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655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900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009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9576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861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191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801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597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2440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8109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62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28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135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31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898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69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12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Benefits of Recursive Methods: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Simplifies code by reducing the need for complex loops and conditionals.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Makes it easier to solve problems that naturally fit the recursive pattern, such as tree traversals and fractal designs.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52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Recursive stack diagram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Stack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Stack diagrams represent the state of a program during method invocations.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visualizing the execution of recursive methods.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34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Stack Frames in Recursive Calls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method call creates a new frame storing parameters and variables.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Stack diagram for countdown method called with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 == 3.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82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Visualizing the Countdown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Stack grows downward, with main at the top.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Main’s frame is typically at the top and is empty if no variables are used.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Multiple frames for countdown, each showing different values of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37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Visualizing the Countdown Method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F907D6E-8E3E-9D02-5184-76A90F03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58" y="5845630"/>
            <a:ext cx="8397015" cy="71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the Base Case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base case prevents further recursive calls (e.g.,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 == 0 </a:t>
            </a:r>
            <a:r>
              <a:rPr lang="en-GB" sz="5400" dirty="0"/>
              <a:t>in countdown).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Last frame in the stack (base case) does not call the method recursively.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5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Consequences of Missing a Base Case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Without a base case, or if it's never reached, the stack grows indefinitely.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Leads to a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StackOverflowError</a:t>
            </a:r>
            <a:r>
              <a:rPr lang="en-GB" sz="5400" dirty="0"/>
              <a:t> if the stack limit is exceeded.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92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a Recursive Method without a Base Case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5400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forever(String 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forever(s);  // Causes stack overflow due to endless recursion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693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Stack Diagram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Importance of a base case in recursive functions to avoid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StackOverflowError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Stack diagrams are crucial tools for understanding recursive calls and managing program execution flow.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77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Topic 2</a:t>
            </a:r>
            <a:br>
              <a:rPr lang="en-US" b="0" dirty="0"/>
            </a:br>
            <a:r>
              <a:rPr lang="en-US" dirty="0"/>
              <a:t>More complex methods</a:t>
            </a:r>
            <a:br>
              <a:rPr lang="en-ZA" dirty="0"/>
            </a:br>
            <a:br>
              <a:rPr lang="en-GB" sz="5400" dirty="0"/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Binary numbers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Binary Numbers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Binary Number Calculation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Illustration of converting decimal numbers to binary by dividing the number by two.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Convert 23 to binary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23 / 2 = 11 remainder 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11 / 2 = 5 remainder 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 / 2 = 2 remainder 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 / 2 = 1 remainder 0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 / 2 = 0 remainder 1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Read remainders from bottom to top, 23 in binary is 10111.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6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Binary Numbers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Recursive Method to Display Binary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Explains a recursive approach to display binary representation of any positive integer.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value)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(value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(value / 2);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(value % 2);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51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Binary Numbers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Base Case: When value is zero,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does nothing.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Case: Divides value by two, calls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5400" dirty="0"/>
              <a:t> recursively, and then displays the remainder when value is divided by two.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Execution Flow: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calls build the call stack, pushing smaller divisions to the stack.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Remainders are printed in the order they are popped off the stack (from bottom to top).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6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Binary Numbers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Execution Example: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Demonstrates usage of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5400" dirty="0"/>
              <a:t> with an 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displayBinary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(23);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 // Output: 10111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744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Binary Numbers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Key Takeaway: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functions can be used effectively to compute results in reverse order, which is useful in binary number computation.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Learning recursive methods is crucial for developing a computational thinking approach, allowing concise and powerful expression of algorithms.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49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Control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</p:spPr>
            <p:txBody>
              <a:bodyPr>
                <a:normAutofit lnSpcReduction="10000"/>
              </a:bodyPr>
              <a:lstStyle/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ZA" sz="6000" b="1" dirty="0">
                    <a:solidFill>
                      <a:srgbClr val="FF0000"/>
                    </a:solidFill>
                  </a:rPr>
                  <a:t>Exercises: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Fermat’s Last Theorem says that there are no integers a, b, and c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5400" dirty="0"/>
                  <a:t> except when n ≤ 2.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endParaRPr lang="en-GB" sz="5400" dirty="0"/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Write a method named </a:t>
                </a:r>
                <a:r>
                  <a:rPr lang="en-GB" sz="5400" dirty="0" err="1"/>
                  <a:t>checkFermat</a:t>
                </a:r>
                <a:r>
                  <a:rPr lang="en-GB" sz="5400" dirty="0"/>
                  <a:t> that takes four integers as parameters – a, b, c and n – and checks to see if Fermat’s theorem holds. If n is greater than 2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5400" dirty="0"/>
                  <a:t>, the program should display “Holy smokes, Fermat was wrong!” Otherwise the program should display “No, that doesn’t work.”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endParaRPr lang="en-GB" sz="5400" dirty="0"/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Hint: You may want to use </a:t>
                </a:r>
                <a:r>
                  <a:rPr lang="en-GB" sz="5400" dirty="0" err="1"/>
                  <a:t>Math.pow</a:t>
                </a:r>
                <a:r>
                  <a:rPr lang="en-GB" sz="5400" dirty="0"/>
                  <a:t>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  <a:blipFill>
                <a:blip r:embed="rId4"/>
                <a:stretch>
                  <a:fillRect l="-2206" t="-2506" r="-1858" b="-424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Control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Recursive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Control flow constructs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Arrays and strings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Collection processing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Recursive methods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Recursion: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Recursion occurs when a method calls itself.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call to itself is with a different argument until a base case is reached.</a:t>
            </a:r>
            <a:endParaRPr lang="en-ZA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51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Countdown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countdown(int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ZA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ZA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Blastoff</a:t>
            </a: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ZA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countdown(n - 1);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ZA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582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Execution Flow for countdown(3):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Starts at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n=3</a:t>
            </a:r>
            <a:r>
              <a:rPr lang="en-GB" sz="5400" dirty="0"/>
              <a:t> and counts down to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Displays each number followed by "</a:t>
            </a:r>
            <a:r>
              <a:rPr lang="en-GB" sz="5400" dirty="0" err="1"/>
              <a:t>Blastoff</a:t>
            </a:r>
            <a:r>
              <a:rPr lang="en-GB" sz="5400" dirty="0"/>
              <a:t>!".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Output: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Blastoff</a:t>
            </a: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ZA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99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</a:t>
            </a:r>
            <a:r>
              <a:rPr lang="en-GB" sz="5400" dirty="0" err="1"/>
              <a:t>nLines</a:t>
            </a:r>
            <a:r>
              <a:rPr lang="en-GB" sz="5400" dirty="0"/>
              <a:t>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ZA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nLines</a:t>
            </a: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ZA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ZA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nLines</a:t>
            </a: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00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Recursive Method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Purpose: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Displays n newlines.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Recursively calls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nLines</a:t>
            </a:r>
            <a:r>
              <a:rPr lang="en-GB" sz="5400" dirty="0"/>
              <a:t> with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n-1</a:t>
            </a:r>
            <a:r>
              <a:rPr lang="en-GB" sz="5400" dirty="0"/>
              <a:t> until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 is 0</a:t>
            </a:r>
            <a:r>
              <a:rPr lang="en-GB" sz="5400" dirty="0"/>
              <a:t>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Advantages: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Flexible for any number of new lines compared to fixed methods.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704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www.w3.org/XML/1998/namespace"/>
    <ds:schemaRef ds:uri="http://purl.org/dc/terms/"/>
    <ds:schemaRef ds:uri="http://schemas.microsoft.com/office/2006/documentManagement/types"/>
    <ds:schemaRef ds:uri="b00d9c13-3fa8-4c46-bb81-32a948587a0b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278422d3-3646-4865-8717-6c44b94ebf2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45037</TotalTime>
  <Words>1184</Words>
  <Application>Microsoft Office PowerPoint</Application>
  <PresentationFormat>Custom</PresentationFormat>
  <Paragraphs>361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adobe-clean</vt:lpstr>
      <vt:lpstr>Cambria Math</vt:lpstr>
      <vt:lpstr>Wingdings</vt:lpstr>
      <vt:lpstr>Brandon Grotesque Regular</vt:lpstr>
      <vt:lpstr>Arial</vt:lpstr>
      <vt:lpstr>Brandon Grotesque Medium</vt:lpstr>
      <vt:lpstr>Cascadia Mono</vt:lpstr>
      <vt:lpstr>Brandon Grotesque Bold</vt:lpstr>
      <vt:lpstr>Helvetica Neue</vt:lpstr>
      <vt:lpstr>Brandon Grotesque Light</vt:lpstr>
      <vt:lpstr>White</vt:lpstr>
      <vt:lpstr>PowerPoint Presentation</vt:lpstr>
      <vt:lpstr> Topic 2 More complex methods    </vt:lpstr>
      <vt:lpstr>Control flow</vt:lpstr>
      <vt:lpstr>Recursive methods </vt:lpstr>
      <vt:lpstr>Control flow</vt:lpstr>
      <vt:lpstr>Control flow</vt:lpstr>
      <vt:lpstr>Control flow</vt:lpstr>
      <vt:lpstr>Control flow</vt:lpstr>
      <vt:lpstr>Control flow</vt:lpstr>
      <vt:lpstr>Control flow</vt:lpstr>
      <vt:lpstr>Recursive stack diagram 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Binary numbers </vt:lpstr>
      <vt:lpstr>Control flow</vt:lpstr>
      <vt:lpstr>Control flow</vt:lpstr>
      <vt:lpstr>Control flow</vt:lpstr>
      <vt:lpstr>Control flow</vt:lpstr>
      <vt:lpstr>Control flow</vt:lpstr>
      <vt:lpstr>Exercises  </vt:lpstr>
      <vt:lpstr>Control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17</cp:revision>
  <cp:lastPrinted>2019-08-20T11:14:22Z</cp:lastPrinted>
  <dcterms:modified xsi:type="dcterms:W3CDTF">2025-07-08T10:49:05Z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