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820" r:id="rId5"/>
    <p:sldId id="843" r:id="rId6"/>
    <p:sldId id="864" r:id="rId7"/>
    <p:sldId id="1210" r:id="rId8"/>
    <p:sldId id="1064" r:id="rId9"/>
    <p:sldId id="1243" r:id="rId10"/>
    <p:sldId id="1414" r:id="rId11"/>
    <p:sldId id="1423" r:id="rId12"/>
    <p:sldId id="1457" r:id="rId13"/>
    <p:sldId id="1597" r:id="rId14"/>
    <p:sldId id="1598" r:id="rId15"/>
    <p:sldId id="1599" r:id="rId16"/>
    <p:sldId id="1600" r:id="rId17"/>
    <p:sldId id="1465" r:id="rId18"/>
    <p:sldId id="1505" r:id="rId19"/>
    <p:sldId id="1601" r:id="rId20"/>
    <p:sldId id="1602" r:id="rId21"/>
    <p:sldId id="1603" r:id="rId22"/>
    <p:sldId id="1604" r:id="rId23"/>
    <p:sldId id="1605" r:id="rId24"/>
    <p:sldId id="1504" r:id="rId25"/>
    <p:sldId id="1559" r:id="rId26"/>
    <p:sldId id="1606" r:id="rId27"/>
    <p:sldId id="1607" r:id="rId28"/>
    <p:sldId id="1608" r:id="rId29"/>
    <p:sldId id="1609" r:id="rId30"/>
    <p:sldId id="1612" r:id="rId31"/>
    <p:sldId id="1284" r:id="rId32"/>
    <p:sldId id="1611" r:id="rId33"/>
    <p:sldId id="1610" r:id="rId34"/>
    <p:sldId id="1285" r:id="rId35"/>
    <p:sldId id="845" r:id="rId36"/>
  </p:sldIdLst>
  <p:sldSz cx="24384000" cy="13716000"/>
  <p:notesSz cx="6797675" cy="9926638"/>
  <p:embeddedFontLst>
    <p:embeddedFont>
      <p:font typeface="Brandon Grotesque Bold" panose="020B0803020203060202" charset="0"/>
      <p:regular r:id="rId39"/>
      <p:bold r:id="rId40"/>
      <p:italic r:id="rId41"/>
      <p:boldItalic r:id="rId42"/>
    </p:embeddedFont>
    <p:embeddedFont>
      <p:font typeface="Brandon Grotesque Light" panose="020B0303020203060202" charset="0"/>
      <p:regular r:id="rId43"/>
      <p:italic r:id="rId44"/>
    </p:embeddedFont>
    <p:embeddedFont>
      <p:font typeface="Brandon Grotesque Medium" panose="020B0603020203060202" charset="0"/>
      <p:regular r:id="rId45"/>
      <p:italic r:id="rId46"/>
    </p:embeddedFont>
    <p:embeddedFont>
      <p:font typeface="Brandon Grotesque Regular" panose="020B0503020203060202" charset="0"/>
      <p:regular r:id="rId47"/>
      <p:italic r:id="rId48"/>
    </p:embeddedFont>
    <p:embeddedFont>
      <p:font typeface="Cascadia Mono" panose="020B0609020000020004" pitchFamily="49" charset="0"/>
      <p:regular r:id="rId49"/>
      <p:bold r:id="rId50"/>
      <p:italic r:id="rId51"/>
      <p:boldItalic r:id="rId52"/>
    </p:embeddedFont>
    <p:embeddedFont>
      <p:font typeface="Raleway" pitchFamily="2" charset="0"/>
      <p:regular r:id="rId53"/>
      <p:bold r:id="rId54"/>
      <p:italic r:id="rId55"/>
      <p:boldItalic r:id="rId56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8640" userDrawn="1">
          <p15:clr>
            <a:srgbClr val="A4A3A4"/>
          </p15:clr>
        </p15:guide>
        <p15:guide id="3" pos="1058" userDrawn="1">
          <p15:clr>
            <a:srgbClr val="A4A3A4"/>
          </p15:clr>
        </p15:guide>
        <p15:guide id="4" pos="14302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8" orient="horz" pos="2279" userDrawn="1">
          <p15:clr>
            <a:srgbClr val="A4A3A4"/>
          </p15:clr>
        </p15:guide>
        <p15:guide id="9" orient="horz" pos="6371">
          <p15:clr>
            <a:srgbClr val="A4A3A4"/>
          </p15:clr>
        </p15:guide>
        <p15:guide id="10" pos="14316">
          <p15:clr>
            <a:srgbClr val="A4A3A4"/>
          </p15:clr>
        </p15:guide>
        <p15:guide id="11" pos="1089">
          <p15:clr>
            <a:srgbClr val="A4A3A4"/>
          </p15:clr>
        </p15:guide>
        <p15:guide id="12" pos="13109">
          <p15:clr>
            <a:srgbClr val="A4A3A4"/>
          </p15:clr>
        </p15:guide>
        <p15:guide id="13" pos="15359">
          <p15:clr>
            <a:srgbClr val="A4A3A4"/>
          </p15:clr>
        </p15:guide>
        <p15:guide id="14" orient="horz" pos="953">
          <p15:clr>
            <a:srgbClr val="A4A3A4"/>
          </p15:clr>
        </p15:guide>
        <p15:guide id="15" orient="horz" pos="8075">
          <p15:clr>
            <a:srgbClr val="A4A3A4"/>
          </p15:clr>
        </p15:guide>
        <p15:guide id="16" orient="horz" pos="1385">
          <p15:clr>
            <a:srgbClr val="A4A3A4"/>
          </p15:clr>
        </p15:guide>
        <p15:guide id="17" orient="horz" pos="5852">
          <p15:clr>
            <a:srgbClr val="A4A3A4"/>
          </p15:clr>
        </p15:guide>
        <p15:guide id="18" pos="12593">
          <p15:clr>
            <a:srgbClr val="A4A3A4"/>
          </p15:clr>
        </p15:guide>
        <p15:guide id="19" pos="1090">
          <p15:clr>
            <a:srgbClr val="A4A3A4"/>
          </p15:clr>
        </p15:guide>
        <p15:guide id="20" pos="14424">
          <p15:clr>
            <a:srgbClr val="A4A3A4"/>
          </p15:clr>
        </p15:guide>
        <p15:guide id="21" pos="14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ra Totaram - EXCO Embury - EHO" initials="ST-EE-E" lastIdx="13" clrIdx="0"/>
  <p:cmAuthor id="2" name="Samara Totaram - EXCO Embury - EHO" initials="ST-EE-E [2]" lastIdx="2" clrIdx="1"/>
  <p:cmAuthor id="3" name="Microsoft Office User" initials="" lastIdx="0" clrIdx="2"/>
  <p:cmAuthor id="4" name="Samara Totaram - Stadio Holdings CFO" initials="ST-SHC" lastIdx="4" clrIdx="3"/>
  <p:cmAuthor id="5" name="Kate Ridge - Stadio Holdings" initials="KR-SH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A23"/>
    <a:srgbClr val="D3D3D3"/>
    <a:srgbClr val="55585B"/>
    <a:srgbClr val="1779A0"/>
    <a:srgbClr val="207DA0"/>
    <a:srgbClr val="98C93C"/>
    <a:srgbClr val="FFCF00"/>
    <a:srgbClr val="0083CA"/>
    <a:srgbClr val="AB2940"/>
    <a:srgbClr val="9A9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809" autoAdjust="0"/>
  </p:normalViewPr>
  <p:slideViewPr>
    <p:cSldViewPr snapToGrid="0">
      <p:cViewPr varScale="1">
        <p:scale>
          <a:sx n="41" d="100"/>
          <a:sy n="41" d="100"/>
        </p:scale>
        <p:origin x="691" y="72"/>
      </p:cViewPr>
      <p:guideLst>
        <p:guide pos="7680"/>
        <p:guide orient="horz" pos="8640"/>
        <p:guide pos="1058"/>
        <p:guide pos="14302"/>
        <p:guide orient="horz"/>
        <p:guide orient="horz" pos="2279"/>
        <p:guide orient="horz" pos="6371"/>
        <p:guide pos="14316"/>
        <p:guide pos="1089"/>
        <p:guide pos="13109"/>
        <p:guide pos="15359"/>
        <p:guide orient="horz" pos="953"/>
        <p:guide orient="horz" pos="8075"/>
        <p:guide orient="horz" pos="1385"/>
        <p:guide orient="horz" pos="5852"/>
        <p:guide pos="12593"/>
        <p:guide pos="1090"/>
        <p:guide pos="14424"/>
        <p:guide pos="142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4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46" Type="http://schemas.openxmlformats.org/officeDocument/2006/relationships/font" Target="fonts/font8.fntdata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CC2CF-7A2B-6945-8CB4-8AA155CAC64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1BD19-606C-7941-9945-65FADD20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16700" cy="37226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4182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65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98205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2463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59785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77904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4592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97002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8407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57409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5520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14823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96267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03480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488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168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8917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8763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1079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7422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3085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633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S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ody Level One…"/>
          <p:cNvSpPr txBox="1">
            <a:spLocks noGrp="1"/>
          </p:cNvSpPr>
          <p:nvPr>
            <p:ph type="body" idx="10"/>
          </p:nvPr>
        </p:nvSpPr>
        <p:spPr>
          <a:xfrm>
            <a:off x="1688880" y="8730208"/>
            <a:ext cx="21003065" cy="64807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endParaRPr lang="en-US" sz="3200" b="0">
              <a:solidFill>
                <a:srgbClr val="9BA0A6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688880" y="8010128"/>
            <a:ext cx="21003065" cy="86409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 baseline="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r>
              <a:rPr lang="en-US" sz="4000" b="0">
                <a:solidFill>
                  <a:srgbClr val="9BA0A6"/>
                </a:solidFill>
                <a:latin typeface="Brandon Grotesque Regular"/>
                <a:cs typeface="Brandon Grotesque Regular"/>
              </a:rPr>
              <a:t>Presentation Headline</a:t>
            </a: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1678" y="3499506"/>
            <a:ext cx="10518760" cy="475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4959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/>
          <p:cNvSpPr>
            <a:spLocks noGrp="1"/>
          </p:cNvSpPr>
          <p:nvPr>
            <p:ph type="pic" idx="13"/>
          </p:nvPr>
        </p:nvSpPr>
        <p:spPr>
          <a:xfrm>
            <a:off x="-73025" y="0"/>
            <a:ext cx="24457025" cy="1375707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1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6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6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mage"/>
          <p:cNvSpPr>
            <a:spLocks noGrp="1"/>
          </p:cNvSpPr>
          <p:nvPr>
            <p:ph type="pic" idx="13"/>
          </p:nvPr>
        </p:nvSpPr>
        <p:spPr>
          <a:xfrm>
            <a:off x="1587" y="-95156"/>
            <a:ext cx="24553167" cy="1381115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4" name="Thank you"/>
          <p:cNvSpPr txBox="1"/>
          <p:nvPr userDrawn="1"/>
        </p:nvSpPr>
        <p:spPr>
          <a:xfrm>
            <a:off x="7416988" y="3257600"/>
            <a:ext cx="9550025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THANK YOU</a:t>
            </a:r>
          </a:p>
        </p:txBody>
      </p:sp>
      <p:sp>
        <p:nvSpPr>
          <p:cNvPr id="6" name="Re a leboga"/>
          <p:cNvSpPr txBox="1"/>
          <p:nvPr userDrawn="1"/>
        </p:nvSpPr>
        <p:spPr>
          <a:xfrm>
            <a:off x="6934151" y="6348526"/>
            <a:ext cx="10515699" cy="228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RE A LEBOGA</a:t>
            </a:r>
          </a:p>
        </p:txBody>
      </p:sp>
      <p:sp>
        <p:nvSpPr>
          <p:cNvPr id="7" name="Enkosi"/>
          <p:cNvSpPr txBox="1"/>
          <p:nvPr userDrawn="1"/>
        </p:nvSpPr>
        <p:spPr>
          <a:xfrm>
            <a:off x="9091716" y="5072321"/>
            <a:ext cx="6200569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ENKOSI</a:t>
            </a:r>
          </a:p>
        </p:txBody>
      </p:sp>
      <p:sp>
        <p:nvSpPr>
          <p:cNvPr id="8" name="Dankie"/>
          <p:cNvSpPr txBox="1"/>
          <p:nvPr userDrawn="1"/>
        </p:nvSpPr>
        <p:spPr>
          <a:xfrm>
            <a:off x="9041779" y="8679965"/>
            <a:ext cx="6300443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DANKIE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d background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3272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4"/>
            <a:ext cx="24384002" cy="137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Col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Rectangle 30"/>
          <p:cNvGrpSpPr/>
          <p:nvPr userDrawn="1"/>
        </p:nvGrpSpPr>
        <p:grpSpPr>
          <a:xfrm>
            <a:off x="1714509" y="2316732"/>
            <a:ext cx="20980402" cy="738662"/>
            <a:chOff x="0" y="1518"/>
            <a:chExt cx="20980400" cy="738661"/>
          </a:xfrm>
        </p:grpSpPr>
        <p:sp>
          <p:nvSpPr>
            <p:cNvPr id="21" name="Rectangle"/>
            <p:cNvSpPr/>
            <p:nvPr/>
          </p:nvSpPr>
          <p:spPr>
            <a:xfrm rot="10800000" flipH="1">
              <a:off x="0" y="288291"/>
              <a:ext cx="20980399" cy="165097"/>
            </a:xfrm>
            <a:prstGeom prst="rect">
              <a:avLst/>
            </a:prstGeom>
            <a:solidFill>
              <a:srgbClr val="53575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 b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" name="Text"/>
            <p:cNvSpPr txBox="1"/>
            <p:nvPr/>
          </p:nvSpPr>
          <p:spPr>
            <a:xfrm rot="10800000">
              <a:off x="0" y="1518"/>
              <a:ext cx="20980400" cy="738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defRPr sz="3600" b="0">
                  <a:solidFill>
                    <a:srgbClr val="53575B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6076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2" name="Rectangle 41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1" name="Rectangle 50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771376" y="3712577"/>
            <a:ext cx="21005800" cy="9577388"/>
          </a:xfrm>
        </p:spPr>
        <p:txBody>
          <a:bodyPr lIns="0" tIns="0" rIns="0" bIns="0"/>
          <a:lstStyle>
            <a:lvl1pPr marL="0" marR="0" indent="0" algn="l" defTabSz="3578225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baseline="0"/>
            </a:lvl1pPr>
          </a:lstStyle>
          <a:p>
            <a:r>
              <a:rPr lang="en-US"/>
              <a:t>Place copy 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4358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756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_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800" b="0" i="0" u="none" strike="noStrike" cap="all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Brandon Grotesque Bold"/>
                <a:ea typeface="+mn-ea"/>
                <a:cs typeface="Brandon Grotesque Bold"/>
                <a:sym typeface="Helvetica Neue Medium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2430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425" y="-630832"/>
            <a:ext cx="26628850" cy="14978172"/>
          </a:xfrm>
          <a:prstGeom prst="rect">
            <a:avLst/>
          </a:prstGeom>
        </p:spPr>
      </p:pic>
      <p:pic>
        <p:nvPicPr>
          <p:cNvPr id="8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0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49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2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56860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24384001" cy="13716000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37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5533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 &amp;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4098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2" r:id="rId2"/>
    <p:sldLayoutId id="2147483703" r:id="rId3"/>
    <p:sldLayoutId id="2147483701" r:id="rId4"/>
    <p:sldLayoutId id="2147483718" r:id="rId5"/>
    <p:sldLayoutId id="2147483721" r:id="rId6"/>
    <p:sldLayoutId id="2147483712" r:id="rId7"/>
    <p:sldLayoutId id="2147483716" r:id="rId8"/>
    <p:sldLayoutId id="2147483704" r:id="rId9"/>
    <p:sldLayoutId id="2147483722" r:id="rId10"/>
    <p:sldLayoutId id="2147483711" r:id="rId11"/>
    <p:sldLayoutId id="2147483713" r:id="rId12"/>
    <p:sldLayoutId id="2147483723" r:id="rId13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0" baseline="0">
          <a:ln>
            <a:noFill/>
          </a:ln>
          <a:solidFill>
            <a:srgbClr val="55585B"/>
          </a:solidFill>
          <a:uFillTx/>
          <a:latin typeface="+mj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l" defTabSz="3578225" latinLnBrk="0">
        <a:lnSpc>
          <a:spcPct val="110000"/>
        </a:lnSpc>
        <a:spcBef>
          <a:spcPts val="1200"/>
        </a:spcBef>
        <a:spcAft>
          <a:spcPts val="600"/>
        </a:spcAft>
        <a:buClrTx/>
        <a:buSzPct val="125000"/>
        <a:buFontTx/>
        <a:buNone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Regular"/>
          <a:ea typeface="Helvetica Neue"/>
          <a:cs typeface="Brandon Grotesque Regular"/>
          <a:sym typeface="Helvetica Neue"/>
        </a:defRPr>
      </a:lvl1pPr>
      <a:lvl2pPr marL="628650" marR="0" indent="-463550" algn="l" defTabSz="825500" latinLnBrk="0">
        <a:lnSpc>
          <a:spcPct val="110000"/>
        </a:lnSpc>
        <a:spcBef>
          <a:spcPts val="600"/>
        </a:spcBef>
        <a:spcAft>
          <a:spcPts val="4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2pPr>
      <a:lvl3pPr marL="1428750" marR="0" indent="-533400" algn="l" defTabSz="1790700" latinLnBrk="0">
        <a:lnSpc>
          <a:spcPct val="110000"/>
        </a:lnSpc>
        <a:spcBef>
          <a:spcPts val="200"/>
        </a:spcBef>
        <a:spcAft>
          <a:spcPts val="8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3pPr>
      <a:lvl4pPr marL="2324100" marR="0" indent="-53975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4pPr>
      <a:lvl5pPr marL="3175000" marR="0" indent="-63500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690467" y="8010128"/>
            <a:ext cx="21003065" cy="864096"/>
          </a:xfrm>
        </p:spPr>
        <p:txBody>
          <a:bodyPr/>
          <a:lstStyle/>
          <a:p>
            <a:r>
              <a:rPr lang="en-US" b="1" dirty="0"/>
              <a:t>OOP152 – OBJECT-ORIENTED PROGRAMMING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1042DE35-7AB1-45E7-893C-96913BB74A66}"/>
              </a:ext>
            </a:extLst>
          </p:cNvPr>
          <p:cNvSpPr txBox="1">
            <a:spLocks/>
          </p:cNvSpPr>
          <p:nvPr/>
        </p:nvSpPr>
        <p:spPr>
          <a:xfrm>
            <a:off x="10833895" y="12025834"/>
            <a:ext cx="2713033" cy="86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3578225" latinLnBrk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Tx/>
              <a:buSzPct val="125000"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Regular"/>
                <a:ea typeface="Helvetica Neue"/>
                <a:cs typeface="Brandon Grotesque Regular"/>
                <a:sym typeface="Helvetica Neue"/>
              </a:defRPr>
            </a:lvl1pPr>
            <a:lvl2pPr marL="628650" marR="0" indent="-463550" algn="l" defTabSz="825500" latinLnBrk="0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2pPr>
            <a:lvl3pPr marL="1428750" marR="0" indent="-533400" algn="l" defTabSz="1790700" latinLnBrk="0">
              <a:lnSpc>
                <a:spcPct val="110000"/>
              </a:lnSpc>
              <a:spcBef>
                <a:spcPts val="200"/>
              </a:spcBef>
              <a:spcAft>
                <a:spcPts val="8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3pPr>
            <a:lvl4pPr marL="2324100" marR="0" indent="-539750" algn="l" defTabSz="825500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4pPr>
            <a:lvl5pPr marL="3175000" marR="0" indent="-635000" algn="l" defTabSz="825500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2000" b="1" dirty="0"/>
              <a:t>2024</a:t>
            </a:r>
          </a:p>
          <a:p>
            <a:pPr hangingPunct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200150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ADVANCED OBJECT CONCEPTS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Declaring and Initializing with null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Point blank = null;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 state diagrams, null is shown as a small box with no arrow.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C7ED3AF-7354-3C2C-7764-C89CB835C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1" y="8915401"/>
            <a:ext cx="19455034" cy="405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967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ADVANCED OBJECT CONCEPTS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Consequences of Using null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Trying to use a null reference by accessing an attribute or invoking a method results in a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NullPointerException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Examples: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Point blank = null;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x =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blank.x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              // Throws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NullPointerException</a:t>
            </a: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blank.translate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(50, 50);      // Throws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NullPointerException</a:t>
            </a: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305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ADVANCED OBJECT CONCEPTS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Legal Uses of null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It is legal to pass a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null </a:t>
            </a:r>
            <a:r>
              <a:rPr lang="en-GB" sz="5400" dirty="0"/>
              <a:t>reference as an argument or receive one as a return value.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Often used to represent special conditions or indicate errors.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735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ADVANCED OBJECT CONCEPTS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Additional Notes: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Ensure to handle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null</a:t>
            </a:r>
            <a:r>
              <a:rPr lang="en-GB" sz="5400" dirty="0"/>
              <a:t> properly in your code to avoid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NullPointerException</a:t>
            </a:r>
            <a:r>
              <a:rPr lang="en-GB" sz="5400" dirty="0"/>
              <a:t> and maintain robustness.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94478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garbage </a:t>
            </a:r>
            <a:r>
              <a:rPr lang="en-US" b="0" dirty="0"/>
              <a:t>collection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00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ADVANCED OBJECT CONCEPTS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Garbage Collection: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When no variables refer to an object, it cannot be accessed by the program.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Although invisible to the programmer, the object still occupies memory.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19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ADVANCED OBJECT CONCEPTS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of Dereferencing an Object: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Point blank = new Point(3, 4);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blank = null;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First line: Creates a new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Point </a:t>
            </a:r>
            <a:r>
              <a:rPr lang="en-GB" sz="5400" dirty="0"/>
              <a:t>object.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Second line: Dereferences the object by setting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blank </a:t>
            </a:r>
            <a:r>
              <a:rPr lang="en-GB" sz="5400" dirty="0"/>
              <a:t>to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null</a:t>
            </a:r>
            <a:r>
              <a:rPr lang="en-GB" sz="5400" dirty="0"/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555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ADVANCED OBJECT CONCEPTS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Visual Representation: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After dereferencing, the connection between the variable and the object is removed (as shown in hypothetical Figure 10.7).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A73BD37-B0EC-5CF9-7FC0-1211D8B66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65" y="8033658"/>
            <a:ext cx="19694521" cy="493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8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ADVANCED OBJECT CONCEPTS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Garbage Collection Process: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Objects that are no longer referenced are eligible for garbage collection.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Java's garbage collector reclaims the memory used by these objects automatically.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427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ADVANCED OBJECT CONCEPTS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Programmer's Perspective: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Typically, you don't need to manually manage memory.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Unreferenced objects are automatically collected, freeing up resources.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235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136804" y="8784887"/>
            <a:ext cx="21558638" cy="3733800"/>
          </a:xfrm>
        </p:spPr>
        <p:txBody>
          <a:bodyPr/>
          <a:lstStyle/>
          <a:p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Object-oriented programming</a:t>
            </a:r>
            <a:r>
              <a:rPr lang="en-US" sz="7200" b="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oop152</a:t>
            </a:r>
            <a:r>
              <a:rPr lang="en-US" sz="7200" b="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7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8" name="Picture 4" descr="Classes and Objects in Java - Fundamentals of OOPs - DataFlair">
            <a:extLst>
              <a:ext uri="{FF2B5EF4-FFF2-40B4-BE49-F238E27FC236}">
                <a16:creationId xmlns:a16="http://schemas.microsoft.com/office/drawing/2014/main" id="{BC82DEFB-3E20-E863-D5DE-23457D788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127" y="884749"/>
            <a:ext cx="17872364" cy="852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38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ADVANCED OBJECT CONCEPTS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Performance Considerations: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Garbage collection can cause brief pauses in high-performance applications.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These pauses are usually not noticeable but can affect performance when they occur.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57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diagram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6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ADVANCED OBJECT CONCEPTS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54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Objects: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Point and Rectangle objects have distinct attributes and methods.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Attributes represent the data of an object.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Methods represent the functionality (code) of an object.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164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ADVANCED OBJECT CONCEPTS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47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98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9800" dirty="0"/>
              <a:t>Class Definition: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9800" dirty="0"/>
              <a:t>A class defines the attributes and methods its objects will possess.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9800" dirty="0"/>
              <a:t>Example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class Point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int x;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int y;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void move(int dx, int </a:t>
            </a:r>
            <a:r>
              <a:rPr lang="en-GB" sz="6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dy</a:t>
            </a: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x += dx;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y += </a:t>
            </a:r>
            <a:r>
              <a:rPr lang="en-GB" sz="6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dy</a:t>
            </a: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361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ADVANCED OBJECT CONCEPTS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7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500" dirty="0"/>
              <a:t>Unified Modelling Language (UML):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100" dirty="0"/>
              <a:t>UML provides a standard way to visualize class designs.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100" dirty="0"/>
              <a:t>UML diagrams are divided into two parts: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100" dirty="0"/>
              <a:t>Top half for attributes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100" dirty="0"/>
              <a:t>Bottom half for methods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100" dirty="0"/>
              <a:t>UML format is language-independent (e.g., </a:t>
            </a:r>
            <a:r>
              <a:rPr lang="en-GB" sz="3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x: int </a:t>
            </a:r>
            <a:r>
              <a:rPr lang="en-GB" sz="5100" dirty="0"/>
              <a:t>instead of </a:t>
            </a:r>
            <a:r>
              <a:rPr lang="en-GB" sz="3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x</a:t>
            </a:r>
            <a:r>
              <a:rPr lang="en-GB" sz="5100" dirty="0"/>
              <a:t>).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581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ADVANCED OBJECT CONCEPTS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7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500" dirty="0"/>
              <a:t>Class Diagrams vs. State Diagrams: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500" dirty="0"/>
              <a:t>Class diagrams show the static structure of classes at compile-time.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500" dirty="0"/>
              <a:t>State diagrams visualize the dynamic state of objects at run-time.</a:t>
            </a:r>
            <a:endParaRPr lang="en-GB" sz="5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32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ADVANCED OBJECT CONCEPTS and classes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7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500" dirty="0"/>
              <a:t>Example UML Class Diagram: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500" dirty="0"/>
              <a:t>Attributes and methods for Point and Rectangle are listed.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500" dirty="0"/>
              <a:t>Example UML snippet for Point and Rectangle:</a:t>
            </a:r>
            <a:endParaRPr lang="en-GB" sz="5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A038B35-7501-8778-D700-17F6C088F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829" y="7772400"/>
            <a:ext cx="13911942" cy="56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4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ADVANCED OBJECT CONCEPTS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7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500" dirty="0"/>
              <a:t>Documentation and Further Learning: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500" dirty="0"/>
              <a:t>Point and Rectangle classes include additional methods not covered here.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500" dirty="0"/>
              <a:t>Refer to the class documentation for comprehensive details on capabilities.</a:t>
            </a:r>
            <a:endParaRPr lang="en-GB" sz="5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886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library source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5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ADVANCED OBJECT CONCEPTS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4700" b="1" dirty="0">
                <a:solidFill>
                  <a:srgbClr val="FF0000"/>
                </a:solidFill>
              </a:rPr>
              <a:t>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500" dirty="0"/>
              <a:t>Location of Library Source Code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500" dirty="0"/>
              <a:t>Stored in a file named src.zip.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500" dirty="0"/>
              <a:t>Linux: Typically found under /</a:t>
            </a:r>
            <a:r>
              <a:rPr lang="en-GB" sz="5500" dirty="0" err="1"/>
              <a:t>usr</a:t>
            </a:r>
            <a:r>
              <a:rPr lang="en-GB" sz="5500" dirty="0"/>
              <a:t>/lib/</a:t>
            </a:r>
            <a:r>
              <a:rPr lang="en-GB" sz="5500" dirty="0" err="1"/>
              <a:t>jvm</a:t>
            </a:r>
            <a:r>
              <a:rPr lang="en-GB" sz="5500" dirty="0"/>
              <a:t>/openjdk-8/ (may require installing openjdk-8-source package).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500" dirty="0"/>
              <a:t>OS X: Usually located under /Library/Java/</a:t>
            </a:r>
            <a:r>
              <a:rPr lang="en-GB" sz="5500" dirty="0" err="1"/>
              <a:t>JavaVirtualMachines</a:t>
            </a:r>
            <a:r>
              <a:rPr lang="en-GB" sz="5500" dirty="0"/>
              <a:t>/</a:t>
            </a:r>
            <a:r>
              <a:rPr lang="en-GB" sz="5500" dirty="0" err="1"/>
              <a:t>jdk</a:t>
            </a:r>
            <a:r>
              <a:rPr lang="en-GB" sz="5500" dirty="0"/>
              <a:t>.../Contents/Home/.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500" dirty="0"/>
              <a:t>Windows: Commonly found under C:\Program Files\Java\</a:t>
            </a:r>
            <a:r>
              <a:rPr lang="en-GB" sz="5500" dirty="0" err="1"/>
              <a:t>jdk</a:t>
            </a:r>
            <a:r>
              <a:rPr lang="en-GB" sz="5500" dirty="0"/>
              <a:t>...\.</a:t>
            </a:r>
            <a:endParaRPr lang="en-GB" sz="51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92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14736" y="3518534"/>
            <a:ext cx="21558638" cy="3733800"/>
          </a:xfrm>
        </p:spPr>
        <p:txBody>
          <a:bodyPr/>
          <a:lstStyle/>
          <a:p>
            <a:r>
              <a:rPr lang="en-US" sz="44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Access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4400" b="0" dirty="0">
                <a:solidFill>
                  <a:srgbClr val="FFC000"/>
                </a:solidFill>
              </a:rPr>
              <a:t>Books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/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Eclipse ide</a:t>
            </a:r>
            <a:r>
              <a:rPr lang="en-US" sz="4400" b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 </a:t>
            </a:r>
            <a:r>
              <a:rPr lang="en-US" sz="44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MS office…etc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en-US" sz="4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ADVANCED OBJECT CONCEPTS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Exercises:</a:t>
            </a:r>
          </a:p>
          <a:p>
            <a:pPr marL="914400" indent="-914400" rtl="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5400"/>
              <a:t>See Participation.</a:t>
            </a: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894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tadio logo_Final.png">
            <a:extLst>
              <a:ext uri="{FF2B5EF4-FFF2-40B4-BE49-F238E27FC236}">
                <a16:creationId xmlns:a16="http://schemas.microsoft.com/office/drawing/2014/main" id="{8A2AE3BB-426D-4C29-AD64-69BE8CEB7D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758" y="4407248"/>
            <a:ext cx="8136484" cy="3674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 descr="STADIO_Formerly All Institutions_2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6" y="9874651"/>
            <a:ext cx="11996928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131516"/>
                </a:solidFill>
                <a:latin typeface="system-ui"/>
              </a:rPr>
              <a:t>PRESCRIBED Textbook</a:t>
            </a:r>
            <a:endParaRPr lang="en-GB" b="1" i="0" dirty="0">
              <a:solidFill>
                <a:srgbClr val="131516"/>
              </a:solidFill>
              <a:effectLst/>
              <a:latin typeface="system-u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1464074A-B134-E012-7614-58BFC4E0ED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650" y="3713163"/>
            <a:ext cx="21005800" cy="9577387"/>
          </a:xfrm>
        </p:spPr>
        <p:txBody>
          <a:bodyPr/>
          <a:lstStyle/>
          <a:p>
            <a:r>
              <a:rPr sz="6600" dirty="0"/>
              <a:t>Think Java: How to Think Like a Computer Scientist</a:t>
            </a:r>
            <a:r>
              <a:rPr lang="en-GB" sz="6600" dirty="0"/>
              <a:t> Downey, A.B. and Mayfield, C. (2019) Version 6.1.3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2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3</a:t>
            </a:r>
            <a:br>
              <a:rPr lang="en-US" dirty="0"/>
            </a:br>
            <a:r>
              <a:rPr lang="en-US" dirty="0"/>
              <a:t>Objects</a:t>
            </a: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ADVANCED OBJECT CONCEPTS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376" y="3482106"/>
            <a:ext cx="21005800" cy="9485749"/>
          </a:xfrm>
        </p:spPr>
        <p:txBody>
          <a:bodyPr>
            <a:normAutofit/>
          </a:bodyPr>
          <a:lstStyle/>
          <a:p>
            <a:pPr algn="l"/>
            <a:r>
              <a:rPr lang="en-GB" sz="5400" b="1" dirty="0">
                <a:solidFill>
                  <a:srgbClr val="333333"/>
                </a:solidFill>
                <a:latin typeface="adobe-clean"/>
              </a:rPr>
              <a:t>OUTLINE</a:t>
            </a:r>
          </a:p>
          <a:p>
            <a:pPr algn="l"/>
            <a:endParaRPr lang="en-GB" sz="5400" b="1" dirty="0"/>
          </a:p>
          <a:p>
            <a:pPr marL="571500" indent="-5715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Objects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Null Keyword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Garbage Collection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Class Diagrams 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Java Library Source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30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ADVANCED OBJECT CONCEPTS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1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Null keyword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0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ADVANCED OBJECT CONCEPTS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null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 Java, the keyword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null </a:t>
            </a:r>
            <a:r>
              <a:rPr lang="en-GB" sz="5400" dirty="0"/>
              <a:t>represents a special value that means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"no object.“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It is used when you declare an object variable that does not refer to any object.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2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ustom 9">
      <a:majorFont>
        <a:latin typeface="Brandon Grotesque Medium"/>
        <a:ea typeface="Helvetica Neue Medium"/>
        <a:cs typeface="Helvetica Neue Medium"/>
      </a:majorFont>
      <a:minorFont>
        <a:latin typeface="Brandon Grotesq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no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4BF50B698364E8A61C643870F5B84" ma:contentTypeVersion="12" ma:contentTypeDescription="Create a new document." ma:contentTypeScope="" ma:versionID="570c6d52167d08bb3ea7b288a7e02856">
  <xsd:schema xmlns:xsd="http://www.w3.org/2001/XMLSchema" xmlns:xs="http://www.w3.org/2001/XMLSchema" xmlns:p="http://schemas.microsoft.com/office/2006/metadata/properties" xmlns:ns2="b00d9c13-3fa8-4c46-bb81-32a948587a0b" xmlns:ns3="278422d3-3646-4865-8717-6c44b94ebf2e" targetNamespace="http://schemas.microsoft.com/office/2006/metadata/properties" ma:root="true" ma:fieldsID="7ad8043fe2e7f50d54728fa8024b162b" ns2:_="" ns3:_="">
    <xsd:import namespace="b00d9c13-3fa8-4c46-bb81-32a948587a0b"/>
    <xsd:import namespace="278422d3-3646-4865-8717-6c44b94ebf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0d9c13-3fa8-4c46-bb81-32a948587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422d3-3646-4865-8717-6c44b94ebf2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78422d3-3646-4865-8717-6c44b94ebf2e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EB146ED-9640-4E6D-A757-4DA40DB34FA8}">
  <ds:schemaRefs>
    <ds:schemaRef ds:uri="278422d3-3646-4865-8717-6c44b94ebf2e"/>
    <ds:schemaRef ds:uri="b00d9c13-3fa8-4c46-bb81-32a948587a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42CFFC2-78A8-4251-86A2-20B3A3C08C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A9D798-552E-412B-81A4-147A54248997}">
  <ds:schemaRefs>
    <ds:schemaRef ds:uri="http://purl.org/dc/dcmitype/"/>
    <ds:schemaRef ds:uri="http://purl.org/dc/terms/"/>
    <ds:schemaRef ds:uri="http://schemas.microsoft.com/office/infopath/2007/PartnerControls"/>
    <ds:schemaRef ds:uri="b00d9c13-3fa8-4c46-bb81-32a948587a0b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278422d3-3646-4865-8717-6c44b94ebf2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51307</TotalTime>
  <Words>1006</Words>
  <Application>Microsoft Office PowerPoint</Application>
  <PresentationFormat>Custom</PresentationFormat>
  <Paragraphs>347</Paragraphs>
  <Slides>32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Wingdings</vt:lpstr>
      <vt:lpstr>system-ui</vt:lpstr>
      <vt:lpstr>adobe-clean</vt:lpstr>
      <vt:lpstr>Raleway</vt:lpstr>
      <vt:lpstr>Brandon Grotesque Medium</vt:lpstr>
      <vt:lpstr>Helvetica Neue</vt:lpstr>
      <vt:lpstr>Brandon Grotesque Bold</vt:lpstr>
      <vt:lpstr>Brandon Grotesque Light</vt:lpstr>
      <vt:lpstr>Brandon Grotesque Regular</vt:lpstr>
      <vt:lpstr>Arial</vt:lpstr>
      <vt:lpstr>Cascadia Mono</vt:lpstr>
      <vt:lpstr>White</vt:lpstr>
      <vt:lpstr>PowerPoint Presentation</vt:lpstr>
      <vt:lpstr>Object-oriented programming (oop152)</vt:lpstr>
      <vt:lpstr>Access: Books / Eclipse ide / MS office…etc.</vt:lpstr>
      <vt:lpstr>PRESCRIBED Textbook</vt:lpstr>
      <vt:lpstr>TOPIC 3 Objects</vt:lpstr>
      <vt:lpstr>ADVANCED OBJECT CONCEPTS</vt:lpstr>
      <vt:lpstr>ADVANCED OBJECT CONCEPTS </vt:lpstr>
      <vt:lpstr>Null keyword </vt:lpstr>
      <vt:lpstr>ADVANCED OBJECT CONCEPTS</vt:lpstr>
      <vt:lpstr>ADVANCED OBJECT CONCEPTS</vt:lpstr>
      <vt:lpstr>ADVANCED OBJECT CONCEPTS</vt:lpstr>
      <vt:lpstr>ADVANCED OBJECT CONCEPTS</vt:lpstr>
      <vt:lpstr>ADVANCED OBJECT CONCEPTS</vt:lpstr>
      <vt:lpstr>garbage collection </vt:lpstr>
      <vt:lpstr>ADVANCED OBJECT CONCEPTS</vt:lpstr>
      <vt:lpstr>ADVANCED OBJECT CONCEPTS</vt:lpstr>
      <vt:lpstr>ADVANCED OBJECT CONCEPTS</vt:lpstr>
      <vt:lpstr>ADVANCED OBJECT CONCEPTS</vt:lpstr>
      <vt:lpstr>ADVANCED OBJECT CONCEPTS</vt:lpstr>
      <vt:lpstr>ADVANCED OBJECT CONCEPTS</vt:lpstr>
      <vt:lpstr>Class diagram  </vt:lpstr>
      <vt:lpstr>ADVANCED OBJECT CONCEPTS</vt:lpstr>
      <vt:lpstr>ADVANCED OBJECT CONCEPTS</vt:lpstr>
      <vt:lpstr>ADVANCED OBJECT CONCEPTS</vt:lpstr>
      <vt:lpstr>ADVANCED OBJECT CONCEPTS</vt:lpstr>
      <vt:lpstr>ADVANCED OBJECT CONCEPTS and classes</vt:lpstr>
      <vt:lpstr>ADVANCED OBJECT CONCEPTS</vt:lpstr>
      <vt:lpstr>java library source  </vt:lpstr>
      <vt:lpstr>ADVANCED OBJECT CONCEPTS</vt:lpstr>
      <vt:lpstr>Exercises  </vt:lpstr>
      <vt:lpstr>ADVANCED OBJECT CONCEPTS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Samara Totaram - EXCO Embury - EHO</dc:creator>
  <cp:lastModifiedBy>Lutho Ntlabathi (STADIO - Centurion)</cp:lastModifiedBy>
  <cp:revision>16</cp:revision>
  <cp:lastPrinted>2019-08-20T11:14:22Z</cp:lastPrinted>
  <dcterms:modified xsi:type="dcterms:W3CDTF">2025-07-08T13:23:50Z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0x010100A084BF50B698364E8A61C643870F5B84</vt:lpwstr>
  </property>
</Properties>
</file>