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79"/>
  </p:notesMasterIdLst>
  <p:handoutMasterIdLst>
    <p:handoutMasterId r:id="rId80"/>
  </p:handoutMasterIdLst>
  <p:sldIdLst>
    <p:sldId id="820" r:id="rId5"/>
    <p:sldId id="843" r:id="rId6"/>
    <p:sldId id="864" r:id="rId7"/>
    <p:sldId id="1210" r:id="rId8"/>
    <p:sldId id="1064" r:id="rId9"/>
    <p:sldId id="1243" r:id="rId10"/>
    <p:sldId id="1414" r:id="rId11"/>
    <p:sldId id="1613" r:id="rId12"/>
    <p:sldId id="1680" r:id="rId13"/>
    <p:sldId id="1681" r:id="rId14"/>
    <p:sldId id="1682" r:id="rId15"/>
    <p:sldId id="1683" r:id="rId16"/>
    <p:sldId id="1684" r:id="rId17"/>
    <p:sldId id="1685" r:id="rId18"/>
    <p:sldId id="1686" r:id="rId19"/>
    <p:sldId id="1687" r:id="rId20"/>
    <p:sldId id="1689" r:id="rId21"/>
    <p:sldId id="1688" r:id="rId22"/>
    <p:sldId id="1690" r:id="rId23"/>
    <p:sldId id="1691" r:id="rId24"/>
    <p:sldId id="1692" r:id="rId25"/>
    <p:sldId id="1693" r:id="rId26"/>
    <p:sldId id="1694" r:id="rId27"/>
    <p:sldId id="1695" r:id="rId28"/>
    <p:sldId id="1696" r:id="rId29"/>
    <p:sldId id="1697" r:id="rId30"/>
    <p:sldId id="1698" r:id="rId31"/>
    <p:sldId id="1699" r:id="rId32"/>
    <p:sldId id="1700" r:id="rId33"/>
    <p:sldId id="1701" r:id="rId34"/>
    <p:sldId id="1423" r:id="rId35"/>
    <p:sldId id="1702" r:id="rId36"/>
    <p:sldId id="1703" r:id="rId37"/>
    <p:sldId id="1704" r:id="rId38"/>
    <p:sldId id="1705" r:id="rId39"/>
    <p:sldId id="1706" r:id="rId40"/>
    <p:sldId id="1708" r:id="rId41"/>
    <p:sldId id="1707" r:id="rId42"/>
    <p:sldId id="1624" r:id="rId43"/>
    <p:sldId id="1709" r:id="rId44"/>
    <p:sldId id="1710" r:id="rId45"/>
    <p:sldId id="1711" r:id="rId46"/>
    <p:sldId id="1712" r:id="rId47"/>
    <p:sldId id="1713" r:id="rId48"/>
    <p:sldId id="1714" r:id="rId49"/>
    <p:sldId id="1715" r:id="rId50"/>
    <p:sldId id="1716" r:id="rId51"/>
    <p:sldId id="1631" r:id="rId52"/>
    <p:sldId id="1717" r:id="rId53"/>
    <p:sldId id="1718" r:id="rId54"/>
    <p:sldId id="1719" r:id="rId55"/>
    <p:sldId id="1720" r:id="rId56"/>
    <p:sldId id="1721" r:id="rId57"/>
    <p:sldId id="1722" r:id="rId58"/>
    <p:sldId id="1723" r:id="rId59"/>
    <p:sldId id="1724" r:id="rId60"/>
    <p:sldId id="1465" r:id="rId61"/>
    <p:sldId id="1725" r:id="rId62"/>
    <p:sldId id="1726" r:id="rId63"/>
    <p:sldId id="1727" r:id="rId64"/>
    <p:sldId id="1728" r:id="rId65"/>
    <p:sldId id="1729" r:id="rId66"/>
    <p:sldId id="1730" r:id="rId67"/>
    <p:sldId id="1731" r:id="rId68"/>
    <p:sldId id="1732" r:id="rId69"/>
    <p:sldId id="1504" r:id="rId70"/>
    <p:sldId id="1733" r:id="rId71"/>
    <p:sldId id="1734" r:id="rId72"/>
    <p:sldId id="1735" r:id="rId73"/>
    <p:sldId id="1736" r:id="rId74"/>
    <p:sldId id="1737" r:id="rId75"/>
    <p:sldId id="1738" r:id="rId76"/>
    <p:sldId id="1739" r:id="rId77"/>
    <p:sldId id="845" r:id="rId78"/>
  </p:sldIdLst>
  <p:sldSz cx="24384000" cy="13716000"/>
  <p:notesSz cx="6797675" cy="9926638"/>
  <p:embeddedFontLst>
    <p:embeddedFont>
      <p:font typeface="Brandon Grotesque Bold" panose="020B0803020203060202" charset="0"/>
      <p:regular r:id="rId81"/>
      <p:bold r:id="rId82"/>
      <p:italic r:id="rId83"/>
      <p:boldItalic r:id="rId84"/>
    </p:embeddedFont>
    <p:embeddedFont>
      <p:font typeface="Brandon Grotesque Light" panose="020B0303020203060202" charset="0"/>
      <p:regular r:id="rId85"/>
      <p:italic r:id="rId86"/>
    </p:embeddedFont>
    <p:embeddedFont>
      <p:font typeface="Brandon Grotesque Medium" panose="020B0603020203060202" charset="0"/>
      <p:regular r:id="rId87"/>
      <p:italic r:id="rId88"/>
    </p:embeddedFont>
    <p:embeddedFont>
      <p:font typeface="Brandon Grotesque Regular" panose="020B0503020203060202" charset="0"/>
      <p:regular r:id="rId89"/>
      <p:italic r:id="rId90"/>
    </p:embeddedFont>
    <p:embeddedFont>
      <p:font typeface="Cascadia Mono" panose="020B0609020000020004" pitchFamily="49" charset="0"/>
      <p:regular r:id="rId91"/>
      <p:bold r:id="rId92"/>
      <p:italic r:id="rId93"/>
      <p:boldItalic r:id="rId94"/>
    </p:embeddedFont>
    <p:embeddedFont>
      <p:font typeface="Raleway" pitchFamily="2" charset="0"/>
      <p:regular r:id="rId95"/>
      <p:bold r:id="rId96"/>
      <p:italic r:id="rId97"/>
      <p:boldItalic r:id="rId98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8640" userDrawn="1">
          <p15:clr>
            <a:srgbClr val="A4A3A4"/>
          </p15:clr>
        </p15:guide>
        <p15:guide id="3" pos="1058" userDrawn="1">
          <p15:clr>
            <a:srgbClr val="A4A3A4"/>
          </p15:clr>
        </p15:guide>
        <p15:guide id="4" pos="14302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8" orient="horz" pos="2279" userDrawn="1">
          <p15:clr>
            <a:srgbClr val="A4A3A4"/>
          </p15:clr>
        </p15:guide>
        <p15:guide id="9" orient="horz" pos="6371">
          <p15:clr>
            <a:srgbClr val="A4A3A4"/>
          </p15:clr>
        </p15:guide>
        <p15:guide id="10" pos="14316">
          <p15:clr>
            <a:srgbClr val="A4A3A4"/>
          </p15:clr>
        </p15:guide>
        <p15:guide id="11" pos="1089">
          <p15:clr>
            <a:srgbClr val="A4A3A4"/>
          </p15:clr>
        </p15:guide>
        <p15:guide id="12" pos="13109">
          <p15:clr>
            <a:srgbClr val="A4A3A4"/>
          </p15:clr>
        </p15:guide>
        <p15:guide id="13" pos="15359">
          <p15:clr>
            <a:srgbClr val="A4A3A4"/>
          </p15:clr>
        </p15:guide>
        <p15:guide id="14" orient="horz" pos="953">
          <p15:clr>
            <a:srgbClr val="A4A3A4"/>
          </p15:clr>
        </p15:guide>
        <p15:guide id="15" orient="horz" pos="8075">
          <p15:clr>
            <a:srgbClr val="A4A3A4"/>
          </p15:clr>
        </p15:guide>
        <p15:guide id="16" orient="horz" pos="1385">
          <p15:clr>
            <a:srgbClr val="A4A3A4"/>
          </p15:clr>
        </p15:guide>
        <p15:guide id="17" orient="horz" pos="5852">
          <p15:clr>
            <a:srgbClr val="A4A3A4"/>
          </p15:clr>
        </p15:guide>
        <p15:guide id="18" pos="12593">
          <p15:clr>
            <a:srgbClr val="A4A3A4"/>
          </p15:clr>
        </p15:guide>
        <p15:guide id="19" pos="1090">
          <p15:clr>
            <a:srgbClr val="A4A3A4"/>
          </p15:clr>
        </p15:guide>
        <p15:guide id="20" pos="14424">
          <p15:clr>
            <a:srgbClr val="A4A3A4"/>
          </p15:clr>
        </p15:guide>
        <p15:guide id="21" pos="14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ra Totaram - EXCO Embury - EHO" initials="ST-EE-E" lastIdx="13" clrIdx="0"/>
  <p:cmAuthor id="2" name="Samara Totaram - EXCO Embury - EHO" initials="ST-EE-E [2]" lastIdx="2" clrIdx="1"/>
  <p:cmAuthor id="3" name="Microsoft Office User" initials="" lastIdx="0" clrIdx="2"/>
  <p:cmAuthor id="4" name="Samara Totaram - Stadio Holdings CFO" initials="ST-SHC" lastIdx="4" clrIdx="3"/>
  <p:cmAuthor id="5" name="Kate Ridge - Stadio Holdings" initials="KR-SH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A23"/>
    <a:srgbClr val="D3D3D3"/>
    <a:srgbClr val="55585B"/>
    <a:srgbClr val="1779A0"/>
    <a:srgbClr val="207DA0"/>
    <a:srgbClr val="98C93C"/>
    <a:srgbClr val="FFCF00"/>
    <a:srgbClr val="0083CA"/>
    <a:srgbClr val="AB2940"/>
    <a:srgbClr val="9A9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961A7-3A67-41C1-8FB6-2C1816C8B8B2}" v="65" dt="2024-10-05T19:51:16.35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809" autoAdjust="0"/>
  </p:normalViewPr>
  <p:slideViewPr>
    <p:cSldViewPr snapToGrid="0">
      <p:cViewPr varScale="1">
        <p:scale>
          <a:sx n="41" d="100"/>
          <a:sy n="41" d="100"/>
        </p:scale>
        <p:origin x="691" y="72"/>
      </p:cViewPr>
      <p:guideLst>
        <p:guide pos="7680"/>
        <p:guide orient="horz" pos="8640"/>
        <p:guide pos="1058"/>
        <p:guide pos="14302"/>
        <p:guide orient="horz"/>
        <p:guide orient="horz" pos="2279"/>
        <p:guide orient="horz" pos="6371"/>
        <p:guide pos="14316"/>
        <p:guide pos="1089"/>
        <p:guide pos="13109"/>
        <p:guide pos="15359"/>
        <p:guide orient="horz" pos="953"/>
        <p:guide orient="horz" pos="8075"/>
        <p:guide orient="horz" pos="1385"/>
        <p:guide orient="horz" pos="5852"/>
        <p:guide pos="12593"/>
        <p:guide pos="1090"/>
        <p:guide pos="14424"/>
        <p:guide pos="142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font" Target="fonts/font4.fntdata"/><Relationship Id="rId89" Type="http://schemas.openxmlformats.org/officeDocument/2006/relationships/font" Target="fonts/font9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notesMaster" Target="notesMasters/notesMaster1.xml"/><Relationship Id="rId102" Type="http://schemas.openxmlformats.org/officeDocument/2006/relationships/theme" Target="theme/theme1.xml"/><Relationship Id="rId5" Type="http://schemas.openxmlformats.org/officeDocument/2006/relationships/slide" Target="slides/slide1.xml"/><Relationship Id="rId90" Type="http://schemas.openxmlformats.org/officeDocument/2006/relationships/font" Target="fonts/font10.fntdata"/><Relationship Id="rId95" Type="http://schemas.openxmlformats.org/officeDocument/2006/relationships/font" Target="fonts/font15.fntdata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handoutMaster" Target="handoutMasters/handoutMaster1.xml"/><Relationship Id="rId85" Type="http://schemas.openxmlformats.org/officeDocument/2006/relationships/font" Target="fonts/font5.fntdata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font" Target="fonts/font3.fntdata"/><Relationship Id="rId88" Type="http://schemas.openxmlformats.org/officeDocument/2006/relationships/font" Target="fonts/font8.fntdata"/><Relationship Id="rId91" Type="http://schemas.openxmlformats.org/officeDocument/2006/relationships/font" Target="fonts/font11.fntdata"/><Relationship Id="rId96" Type="http://schemas.openxmlformats.org/officeDocument/2006/relationships/font" Target="fonts/font1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font" Target="fonts/font1.fntdata"/><Relationship Id="rId86" Type="http://schemas.openxmlformats.org/officeDocument/2006/relationships/font" Target="fonts/font6.fntdata"/><Relationship Id="rId94" Type="http://schemas.openxmlformats.org/officeDocument/2006/relationships/font" Target="fonts/font14.fntdata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font" Target="fonts/font17.fntdata"/><Relationship Id="rId104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font" Target="fonts/font12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font" Target="fonts/font7.fntdata"/><Relationship Id="rId61" Type="http://schemas.openxmlformats.org/officeDocument/2006/relationships/slide" Target="slides/slide57.xml"/><Relationship Id="rId82" Type="http://schemas.openxmlformats.org/officeDocument/2006/relationships/font" Target="fonts/font2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font" Target="fonts/font13.fntdata"/><Relationship Id="rId98" Type="http://schemas.openxmlformats.org/officeDocument/2006/relationships/font" Target="fonts/font18.fntdata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CC2CF-7A2B-6945-8CB4-8AA155CAC648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1BD19-606C-7941-9945-65FADD20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16700" cy="37226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4182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i="0" dirty="0">
              <a:solidFill>
                <a:srgbClr val="000000"/>
              </a:solidFill>
              <a:effectLst/>
              <a:latin typeface="Raleway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865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111429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61167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37462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15852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17344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28014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62847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526607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35816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973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6267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7536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54464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865886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48873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912502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9229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07605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51889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881481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4775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44717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28042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775781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93171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49329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160759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765567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355268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61921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680660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1271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65813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46362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6920971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584338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812860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09619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594091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078502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497723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7476118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28318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965450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396026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580764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490801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529260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177935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745301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221903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56331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896746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31896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54569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601198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91552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62264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0057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44805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S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ody Level One…"/>
          <p:cNvSpPr txBox="1">
            <a:spLocks noGrp="1"/>
          </p:cNvSpPr>
          <p:nvPr>
            <p:ph type="body" idx="10"/>
          </p:nvPr>
        </p:nvSpPr>
        <p:spPr>
          <a:xfrm>
            <a:off x="1688880" y="8730208"/>
            <a:ext cx="21003065" cy="64807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endParaRPr lang="en-US" sz="3200" b="0">
              <a:solidFill>
                <a:srgbClr val="9BA0A6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8880" y="8010128"/>
            <a:ext cx="21003065" cy="86409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 baseline="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r>
              <a:rPr lang="en-US" sz="4000" b="0">
                <a:solidFill>
                  <a:srgbClr val="9BA0A6"/>
                </a:solidFill>
                <a:latin typeface="Brandon Grotesque Regular"/>
                <a:cs typeface="Brandon Grotesque Regular"/>
              </a:rPr>
              <a:t>Presentation Headline</a:t>
            </a: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1678" y="3499506"/>
            <a:ext cx="10518760" cy="475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4959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/>
          <p:cNvSpPr>
            <a:spLocks noGrp="1"/>
          </p:cNvSpPr>
          <p:nvPr>
            <p:ph type="pic" idx="13"/>
          </p:nvPr>
        </p:nvSpPr>
        <p:spPr>
          <a:xfrm>
            <a:off x="-73025" y="0"/>
            <a:ext cx="24457025" cy="1375707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1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6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6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mage"/>
          <p:cNvSpPr>
            <a:spLocks noGrp="1"/>
          </p:cNvSpPr>
          <p:nvPr>
            <p:ph type="pic" idx="13"/>
          </p:nvPr>
        </p:nvSpPr>
        <p:spPr>
          <a:xfrm>
            <a:off x="1587" y="-95156"/>
            <a:ext cx="24553167" cy="1381115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4" name="Thank you"/>
          <p:cNvSpPr txBox="1"/>
          <p:nvPr userDrawn="1"/>
        </p:nvSpPr>
        <p:spPr>
          <a:xfrm>
            <a:off x="7416988" y="3257600"/>
            <a:ext cx="9550025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THANK YOU</a:t>
            </a:r>
          </a:p>
        </p:txBody>
      </p:sp>
      <p:sp>
        <p:nvSpPr>
          <p:cNvPr id="6" name="Re a leboga"/>
          <p:cNvSpPr txBox="1"/>
          <p:nvPr userDrawn="1"/>
        </p:nvSpPr>
        <p:spPr>
          <a:xfrm>
            <a:off x="6934151" y="6348526"/>
            <a:ext cx="10515699" cy="228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RE A LEBOGA</a:t>
            </a:r>
          </a:p>
        </p:txBody>
      </p:sp>
      <p:sp>
        <p:nvSpPr>
          <p:cNvPr id="7" name="Enkosi"/>
          <p:cNvSpPr txBox="1"/>
          <p:nvPr userDrawn="1"/>
        </p:nvSpPr>
        <p:spPr>
          <a:xfrm>
            <a:off x="9091716" y="5072321"/>
            <a:ext cx="6200569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ENKOSI</a:t>
            </a:r>
          </a:p>
        </p:txBody>
      </p:sp>
      <p:sp>
        <p:nvSpPr>
          <p:cNvPr id="8" name="Dankie"/>
          <p:cNvSpPr txBox="1"/>
          <p:nvPr userDrawn="1"/>
        </p:nvSpPr>
        <p:spPr>
          <a:xfrm>
            <a:off x="9041779" y="8679965"/>
            <a:ext cx="6300443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DANKIE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d background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3272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4"/>
            <a:ext cx="24384002" cy="137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Col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Rectangle 30"/>
          <p:cNvGrpSpPr/>
          <p:nvPr userDrawn="1"/>
        </p:nvGrpSpPr>
        <p:grpSpPr>
          <a:xfrm>
            <a:off x="1714509" y="2316732"/>
            <a:ext cx="20980402" cy="738662"/>
            <a:chOff x="0" y="1518"/>
            <a:chExt cx="20980400" cy="738661"/>
          </a:xfrm>
        </p:grpSpPr>
        <p:sp>
          <p:nvSpPr>
            <p:cNvPr id="21" name="Rectangle"/>
            <p:cNvSpPr/>
            <p:nvPr/>
          </p:nvSpPr>
          <p:spPr>
            <a:xfrm rot="10800000" flipH="1">
              <a:off x="0" y="288291"/>
              <a:ext cx="20980399" cy="165097"/>
            </a:xfrm>
            <a:prstGeom prst="rect">
              <a:avLst/>
            </a:prstGeom>
            <a:solidFill>
              <a:srgbClr val="53575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 b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" name="Text"/>
            <p:cNvSpPr txBox="1"/>
            <p:nvPr/>
          </p:nvSpPr>
          <p:spPr>
            <a:xfrm rot="10800000">
              <a:off x="0" y="1518"/>
              <a:ext cx="20980400" cy="738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defRPr sz="3600" b="0">
                  <a:solidFill>
                    <a:srgbClr val="53575B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6076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2" name="Rectangle 41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1" name="Rectangle 50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771376" y="3712577"/>
            <a:ext cx="21005800" cy="9577388"/>
          </a:xfrm>
        </p:spPr>
        <p:txBody>
          <a:bodyPr lIns="0" tIns="0" rIns="0" bIns="0"/>
          <a:lstStyle>
            <a:lvl1pPr marL="0" marR="0" indent="0" algn="l" defTabSz="3578225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baseline="0"/>
            </a:lvl1pPr>
          </a:lstStyle>
          <a:p>
            <a:r>
              <a:rPr lang="en-US"/>
              <a:t>Place copy 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4358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756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_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800" b="0" i="0" u="none" strike="noStrike" cap="all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Brandon Grotesque Bold"/>
                <a:ea typeface="+mn-ea"/>
                <a:cs typeface="Brandon Grotesque Bold"/>
                <a:sym typeface="Helvetica Neue Medium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2430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425" y="-630832"/>
            <a:ext cx="26628850" cy="14978172"/>
          </a:xfrm>
          <a:prstGeom prst="rect">
            <a:avLst/>
          </a:prstGeom>
        </p:spPr>
      </p:pic>
      <p:pic>
        <p:nvPicPr>
          <p:cNvPr id="8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0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49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2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56860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24384001" cy="13716000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37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5533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 &amp;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4098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2" r:id="rId2"/>
    <p:sldLayoutId id="2147483703" r:id="rId3"/>
    <p:sldLayoutId id="2147483701" r:id="rId4"/>
    <p:sldLayoutId id="2147483718" r:id="rId5"/>
    <p:sldLayoutId id="2147483721" r:id="rId6"/>
    <p:sldLayoutId id="2147483712" r:id="rId7"/>
    <p:sldLayoutId id="2147483716" r:id="rId8"/>
    <p:sldLayoutId id="2147483704" r:id="rId9"/>
    <p:sldLayoutId id="2147483722" r:id="rId10"/>
    <p:sldLayoutId id="2147483711" r:id="rId11"/>
    <p:sldLayoutId id="2147483713" r:id="rId12"/>
    <p:sldLayoutId id="2147483723" r:id="rId13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ln>
            <a:noFill/>
          </a:ln>
          <a:solidFill>
            <a:srgbClr val="55585B"/>
          </a:solidFill>
          <a:uFillTx/>
          <a:latin typeface="+mj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l" defTabSz="3578225" latinLnBrk="0">
        <a:lnSpc>
          <a:spcPct val="110000"/>
        </a:lnSpc>
        <a:spcBef>
          <a:spcPts val="1200"/>
        </a:spcBef>
        <a:spcAft>
          <a:spcPts val="600"/>
        </a:spcAft>
        <a:buClrTx/>
        <a:buSzPct val="125000"/>
        <a:buFontTx/>
        <a:buNone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Regular"/>
          <a:ea typeface="Helvetica Neue"/>
          <a:cs typeface="Brandon Grotesque Regular"/>
          <a:sym typeface="Helvetica Neue"/>
        </a:defRPr>
      </a:lvl1pPr>
      <a:lvl2pPr marL="628650" marR="0" indent="-463550" algn="l" defTabSz="825500" latinLnBrk="0">
        <a:lnSpc>
          <a:spcPct val="110000"/>
        </a:lnSpc>
        <a:spcBef>
          <a:spcPts val="600"/>
        </a:spcBef>
        <a:spcAft>
          <a:spcPts val="4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2pPr>
      <a:lvl3pPr marL="1428750" marR="0" indent="-533400" algn="l" defTabSz="1790700" latinLnBrk="0">
        <a:lnSpc>
          <a:spcPct val="110000"/>
        </a:lnSpc>
        <a:spcBef>
          <a:spcPts val="200"/>
        </a:spcBef>
        <a:spcAft>
          <a:spcPts val="8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3pPr>
      <a:lvl4pPr marL="2324100" marR="0" indent="-53975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4pPr>
      <a:lvl5pPr marL="3175000" marR="0" indent="-63500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690467" y="8010128"/>
            <a:ext cx="21003065" cy="864096"/>
          </a:xfrm>
        </p:spPr>
        <p:txBody>
          <a:bodyPr/>
          <a:lstStyle/>
          <a:p>
            <a:r>
              <a:rPr lang="en-US" b="1" dirty="0"/>
              <a:t>OOP152 – OBJECT-ORIENTED PROGRAMMING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1042DE35-7AB1-45E7-893C-96913BB74A66}"/>
              </a:ext>
            </a:extLst>
          </p:cNvPr>
          <p:cNvSpPr txBox="1">
            <a:spLocks/>
          </p:cNvSpPr>
          <p:nvPr/>
        </p:nvSpPr>
        <p:spPr>
          <a:xfrm>
            <a:off x="10833895" y="12025834"/>
            <a:ext cx="2713033" cy="86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3578225" latinLnBrk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Tx/>
              <a:buSzPct val="125000"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Regular"/>
                <a:ea typeface="Helvetica Neue"/>
                <a:cs typeface="Brandon Grotesque Regular"/>
                <a:sym typeface="Helvetica Neue"/>
              </a:defRPr>
            </a:lvl1pPr>
            <a:lvl2pPr marL="628650" marR="0" indent="-463550" algn="l" defTabSz="825500" latinLnBrk="0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2pPr>
            <a:lvl3pPr marL="1428750" marR="0" indent="-533400" algn="l" defTabSz="1790700" latinLnBrk="0">
              <a:lnSpc>
                <a:spcPct val="110000"/>
              </a:lnSpc>
              <a:spcBef>
                <a:spcPts val="200"/>
              </a:spcBef>
              <a:spcAft>
                <a:spcPts val="8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3pPr>
            <a:lvl4pPr marL="2324100" marR="0" indent="-53975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4pPr>
            <a:lvl5pPr marL="3175000" marR="0" indent="-63500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2000" b="1" dirty="0"/>
              <a:t>2024</a:t>
            </a:r>
          </a:p>
          <a:p>
            <a:pPr hangingPunct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200150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Card Ranks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Ace, 2, 3, 4, 5, 6, 7, 8, 9, 10, Jack, Queen, King.</a:t>
            </a: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681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Design Considerations for a Card Class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Instance variables: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rank</a:t>
            </a:r>
            <a:r>
              <a:rPr lang="en-GB" sz="5400" dirty="0"/>
              <a:t> and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suit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Challenge: Determining the type of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rank</a:t>
            </a:r>
            <a:r>
              <a:rPr lang="en-GB" sz="5400" dirty="0"/>
              <a:t> and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suit.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7309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Using Strings vs. Integers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String example: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"Spade", "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Queen"Issues</a:t>
            </a:r>
            <a:r>
              <a:rPr lang="en-GB" sz="5400" dirty="0"/>
              <a:t> 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Difficult to compare cards for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rank</a:t>
            </a:r>
            <a:r>
              <a:rPr lang="en-GB" sz="5400" dirty="0"/>
              <a:t> or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suit</a:t>
            </a:r>
            <a:r>
              <a:rPr lang="en-GB" sz="5400" dirty="0"/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Integer encoding preferred for simplicity and functionality.</a:t>
            </a: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06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Suit Mapping with Integers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Clubs → 0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Diamonds → 1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Hearts → 2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Spades → 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543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Rank Mapping with Integers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>
                <a:latin typeface="Brandon Grotesque Regular"/>
              </a:rPr>
              <a:t>Numerical ranks (2-10) map directly to corresponding integers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>
                <a:latin typeface="Brandon Grotesque Regular"/>
              </a:rPr>
              <a:t>Face Cards: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Ace → 1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Jack → 11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Queen → 12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King → 13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067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Class Definition Example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class Card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private int rank;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private int suit;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public Card(int rank, int suit)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this.rank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rank;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this.suit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suit;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2164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Creating a Card Instance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Card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threeOfClubs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new Card(3, 0);  // Represents the 3 of Clubs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085850" lvl="1" indent="-4572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Usage of private for instance variables to encapsulate and protect data</a:t>
            </a:r>
          </a:p>
          <a:p>
            <a:pPr marL="1085850" lvl="1" indent="-4572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Constructor initializes rank and suit using parameters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79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Card </a:t>
            </a:r>
            <a:r>
              <a:rPr lang="en-US" dirty="0" err="1"/>
              <a:t>tostrings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98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Class Development Steps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Declare instance variables.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Write constructors.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Implement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toString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for debugging and easy visualization of object states.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481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Human-Readable Display of Card Objects: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Mapping Integer Codes to Strings.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 an array of Strings to represent suits and ranks.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initialization of suits.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String[] suits = {"Clubs", "Diamonds", "Hearts", "Spades"};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957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2136804" y="8784887"/>
            <a:ext cx="21558638" cy="3733800"/>
          </a:xfrm>
        </p:spPr>
        <p:txBody>
          <a:bodyPr/>
          <a:lstStyle/>
          <a:p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Object-oriented programming</a:t>
            </a:r>
            <a:r>
              <a:rPr lang="en-US" sz="7200" b="0" dirty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oop152</a:t>
            </a:r>
            <a:r>
              <a:rPr lang="en-US" sz="7200" b="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sz="72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8" name="Picture 4" descr="Classes and Objects in Java - Fundamentals of OOPs - DataFlair">
            <a:extLst>
              <a:ext uri="{FF2B5EF4-FFF2-40B4-BE49-F238E27FC236}">
                <a16:creationId xmlns:a16="http://schemas.microsoft.com/office/drawing/2014/main" id="{BC82DEFB-3E20-E863-D5DE-23457D788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127" y="884749"/>
            <a:ext cx="17872364" cy="852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938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State Diagram Overview: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Shows array elements as references to String objects.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AF45C9E-65FE-0996-3CF2-4F597C2F5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86" y="7368268"/>
            <a:ext cx="13663933" cy="536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6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Array for Card Ranks: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Handle ranks with an array, ensuring index 0 is unused (set to null).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initialization.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String[] ranks = {null, "Ace", "2", "3", "4", "5", "6",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      "7", "8", "9", "10", "Jack", "Queen", "King"};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362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Constructing Descriptive Strings: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Combine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ranks </a:t>
            </a:r>
            <a:r>
              <a:rPr lang="en-GB" sz="5400" dirty="0"/>
              <a:t>and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suits</a:t>
            </a:r>
            <a:r>
              <a:rPr lang="en-GB" sz="5400" dirty="0"/>
              <a:t> using array indexes to create a descriptive string.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code in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toString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method.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String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toString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String[] ranks = {null, "Ace", "2", "3", "4", "5", "6",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          "7", "8", "9", "10", "Jack", "Queen", "King"};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String[] suits = {"Clubs", "Diamonds", "Hearts", "Spades"};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ranks[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this.rank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 + " of " + suits[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this.suit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310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Using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toString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with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println</a:t>
            </a:r>
            <a:r>
              <a:rPr lang="en-GB" sz="5400" dirty="0"/>
              <a:t>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println </a:t>
            </a:r>
            <a:r>
              <a:rPr lang="en-GB" sz="5400" dirty="0"/>
              <a:t>automatically calls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toString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when printing object references.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Card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card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new Card(11, 1);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(card);  // Outputs: Jack of Diamonds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2451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Class variables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1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Local Variables: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Definition: Declared inside a method.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Lifecycle: Created when a method is invoked, space is reclaimed when the method ends: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400" dirty="0"/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0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Instance Variables: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Definition: Declared in a class definition, usually before method definitions.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Lifecycle: Created when an object is constructed, reclaimed when the object is garbage-collected.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400" dirty="0"/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819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Class Variables: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Definition: Defined in a class definition with the static keyword.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Lifecycle: Created when the program begins, or the class is used for the first time and survive until the program ends.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Shared Nature: Shared across all instances of the class.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Usage: Often used to store constant values. Should be defined as final if the values are constant.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80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2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240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600" dirty="0"/>
              <a:t>Class Variables: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1600" dirty="0"/>
              <a:t>Code 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class Card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// Class variables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public static final String[] RANKS =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null, "Ace", "2", "3", "4", "5", "6", "7",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"8", "9", "10", "Jack", "Queen", "King"};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public static final String[] SUITS =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"Clubs", "Diamonds", "Hearts", "Spades"};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// Instance variables and constructors here (not shown)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public String </a:t>
            </a:r>
            <a:r>
              <a:rPr lang="en-GB" sz="9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toString</a:t>
            </a: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return RANKS[</a:t>
            </a:r>
            <a:r>
              <a:rPr lang="en-GB" sz="9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this.rank</a:t>
            </a: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 + " of " + SUITS[</a:t>
            </a:r>
            <a:r>
              <a:rPr lang="en-GB" sz="9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this.suit</a:t>
            </a: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889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Naming Convention: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Static final variables: Typically named in capital letters to indicate their role as class constants.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724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14736" y="3518534"/>
            <a:ext cx="21558638" cy="3733800"/>
          </a:xfrm>
        </p:spPr>
        <p:txBody>
          <a:bodyPr/>
          <a:lstStyle/>
          <a:p>
            <a:r>
              <a:rPr lang="en-US" sz="4400" b="1" u="sng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Access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 </a:t>
            </a:r>
            <a:r>
              <a:rPr lang="en-US" sz="4400" b="0" dirty="0">
                <a:solidFill>
                  <a:srgbClr val="FFC000"/>
                </a:solidFill>
              </a:rPr>
              <a:t>Books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/ 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Eclipse ide</a:t>
            </a:r>
            <a:r>
              <a:rPr lang="en-US" sz="4400" b="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/ </a:t>
            </a:r>
            <a:r>
              <a:rPr lang="en-US" sz="4400" b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MS office…etc</a:t>
            </a:r>
            <a:r>
              <a:rPr lang="en-US" sz="4400" b="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.</a:t>
            </a:r>
            <a:endParaRPr lang="en-US" sz="4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11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Advantages of Class Variables: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Performance: Avoids the need to recreate and garbage-collect constants with each method call.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Accessibility: Available globally within the class and anywhere the class is accessed, suitable for values needed across multiple methods or classes..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655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b="0" dirty="0" err="1"/>
              <a:t>compareto</a:t>
            </a:r>
            <a:r>
              <a:rPr lang="en-US" b="0" dirty="0"/>
              <a:t> method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0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Object Comparison: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equals </a:t>
            </a:r>
            <a:r>
              <a:rPr lang="en-GB" sz="5400" dirty="0"/>
              <a:t>method for testing object equivalence.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compareTo</a:t>
            </a:r>
            <a:r>
              <a:rPr lang="en-GB" sz="5400" dirty="0"/>
              <a:t> method for ordering objects...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8125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of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equals </a:t>
            </a:r>
            <a:r>
              <a:rPr lang="en-GB" sz="5400" dirty="0"/>
              <a:t>Method: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Checks if two card objects have the same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rank</a:t>
            </a:r>
            <a:r>
              <a:rPr lang="en-GB" sz="5400" dirty="0"/>
              <a:t> and 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suit</a:t>
            </a:r>
            <a:r>
              <a:rPr lang="en-GB" sz="5400" dirty="0"/>
              <a:t>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boolean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equals(Card that)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this.rank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==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that.rank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&amp;&amp;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this.suit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==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that.suit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978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Need for a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compareTo</a:t>
            </a:r>
            <a:r>
              <a:rPr lang="en-GB" sz="5400" dirty="0"/>
              <a:t> Method: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Unlike primitive types, object types require a method for comparison.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For strings, Java uses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compareTo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Custom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compareTo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methods can be written for user-defined classes.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596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Ordering Types: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Totally Ordered: Types where every element can be compared (e.g., integers, strings).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Unordered: Types where comparisons between elements are not meaningful (e.g., </a:t>
            </a:r>
            <a:r>
              <a:rPr lang="en-GB" sz="5400" dirty="0" err="1"/>
              <a:t>booleans</a:t>
            </a:r>
            <a:r>
              <a:rPr lang="en-GB" sz="5400" dirty="0"/>
              <a:t>).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Partially Ordered: Types where some elements can be compared under certain conditions (e.g., playing cards).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51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of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compareTo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Method for Cards: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Deciding on the importance of attributes (suit vs. rank) is necessary.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Typically, suits are prioritized over ranks.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287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10005294"/>
          </a:xfrm>
        </p:spPr>
        <p:txBody>
          <a:bodyPr>
            <a:normAutofit fontScale="2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240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600" dirty="0"/>
              <a:t>Example of </a:t>
            </a:r>
            <a:r>
              <a:rPr lang="en-GB" sz="16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compareTo</a:t>
            </a:r>
            <a:r>
              <a:rPr lang="en-GB" sz="21600" dirty="0"/>
              <a:t> Method for Cards: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int </a:t>
            </a:r>
            <a:r>
              <a:rPr lang="en-GB" sz="9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compareTo</a:t>
            </a: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(Card that)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if (</a:t>
            </a:r>
            <a:r>
              <a:rPr lang="en-GB" sz="9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this.suit</a:t>
            </a: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</a:t>
            </a:r>
            <a:r>
              <a:rPr lang="en-GB" sz="9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that.suit</a:t>
            </a: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return -1;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 else if (</a:t>
            </a:r>
            <a:r>
              <a:rPr lang="en-GB" sz="9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this.suit</a:t>
            </a: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&gt; </a:t>
            </a:r>
            <a:r>
              <a:rPr lang="en-GB" sz="9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that.suit</a:t>
            </a: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return 1;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 else if (</a:t>
            </a:r>
            <a:r>
              <a:rPr lang="en-GB" sz="9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this.rank</a:t>
            </a: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</a:t>
            </a:r>
            <a:r>
              <a:rPr lang="en-GB" sz="9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that.rank</a:t>
            </a: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return -1;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 else if (</a:t>
            </a:r>
            <a:r>
              <a:rPr lang="en-GB" sz="9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this.rank</a:t>
            </a: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&gt; </a:t>
            </a:r>
            <a:r>
              <a:rPr lang="en-GB" sz="96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that.rank</a:t>
            </a: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return 1;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0; // equivalent cards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96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1600" dirty="0"/>
              <a:t>Returns </a:t>
            </a: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-1 </a:t>
            </a:r>
            <a:r>
              <a:rPr lang="en-GB" sz="21600" dirty="0"/>
              <a:t>if this is less than that, </a:t>
            </a: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 </a:t>
            </a:r>
            <a:r>
              <a:rPr lang="en-GB" sz="21600" dirty="0"/>
              <a:t>if greater, </a:t>
            </a: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GB" sz="21600" dirty="0"/>
              <a:t> if equal, comparing </a:t>
            </a: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suit</a:t>
            </a:r>
            <a:r>
              <a:rPr lang="en-GB" sz="21600" dirty="0"/>
              <a:t> first, then </a:t>
            </a:r>
            <a:r>
              <a:rPr lang="en-GB" sz="1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rank</a:t>
            </a:r>
            <a:r>
              <a:rPr lang="en-GB" sz="21600" dirty="0"/>
              <a:t>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5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Summary: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Implementing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equals</a:t>
            </a:r>
            <a:r>
              <a:rPr lang="en-GB" sz="5400" dirty="0"/>
              <a:t> and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compareTo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allows objects to be compared for equivalence and order.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Choice of primary comparison attribute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(suit or rank) </a:t>
            </a:r>
            <a:r>
              <a:rPr lang="en-GB" sz="5400" dirty="0"/>
              <a:t>may vary based on application needs.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88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Cards are immutable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0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>
                <a:solidFill>
                  <a:srgbClr val="131516"/>
                </a:solidFill>
                <a:latin typeface="system-ui"/>
              </a:rPr>
              <a:t>PRESCRIBED Textbook</a:t>
            </a:r>
            <a:endParaRPr lang="en-GB" b="1" i="0" dirty="0">
              <a:solidFill>
                <a:srgbClr val="131516"/>
              </a:solidFill>
              <a:effectLst/>
              <a:latin typeface="system-u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1464074A-B134-E012-7614-58BFC4E0ED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650" y="3713163"/>
            <a:ext cx="21005800" cy="9577387"/>
          </a:xfrm>
        </p:spPr>
        <p:txBody>
          <a:bodyPr/>
          <a:lstStyle/>
          <a:p>
            <a:r>
              <a:rPr sz="6600" dirty="0"/>
              <a:t>Think Java: How to Think Like a Computer Scientist</a:t>
            </a:r>
            <a:r>
              <a:rPr lang="en-GB" sz="6600" dirty="0"/>
              <a:t> Downey, A.B. and Mayfield, C. (2019) Version 6.1.3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276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Privacy of Instance Variables: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instance variables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rank</a:t>
            </a:r>
            <a:r>
              <a:rPr lang="en-GB" sz="5400" dirty="0"/>
              <a:t> and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suit</a:t>
            </a:r>
            <a:r>
              <a:rPr lang="en-GB" sz="5400" dirty="0"/>
              <a:t> in the Card class are private, restricting access from other classes.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This encapsulation ensures that the class data cannot be changed directly, enhancing security and integrity.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600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Use of Getters: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Getters allow other classes to read the values of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rank</a:t>
            </a:r>
            <a:r>
              <a:rPr lang="en-GB" sz="5400" dirty="0"/>
              <a:t> and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suit </a:t>
            </a:r>
            <a:r>
              <a:rPr lang="en-GB" sz="5400" dirty="0"/>
              <a:t>without modifying them.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Provides a controlled way of accessing the internal properties of the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Card </a:t>
            </a:r>
            <a:r>
              <a:rPr lang="en-GB" sz="5400" dirty="0"/>
              <a:t>class.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49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Code Example: Getters: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int </a:t>
            </a: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getRank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</a:t>
            </a: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this.rank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43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int </a:t>
            </a: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getSuit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</a:t>
            </a:r>
            <a:r>
              <a:rPr lang="en-GB" sz="43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this.suit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434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Design Consideration: Setters and Mutability: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Introducing setters would make Card objects mutable, allowing their state to be changed after creation.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Mutable objects are generally more error-prone and can lead to bugs if not managed carefully.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61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Immutable Design: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To ensure Card objects are immutable, avoid implementing setters or any methods that modify state.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This design choice prevents the transformation of one card into another, maintaining the consistency and predictability of objects.</a:t>
            </a: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53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Enforcing Immutability with final: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Declaring instance variables as </a:t>
            </a: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final</a:t>
            </a:r>
            <a:r>
              <a:rPr lang="en-GB" sz="5400" dirty="0"/>
              <a:t> prevents them from being modified after their initial assignment in the constructor.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This guarantees that the card’s rank and suit are fixed, making the object truly immutable..</a:t>
            </a: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495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Code Example: Final Variables: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class Card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private final int rank;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private final int suit;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43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// Constructor and other methods...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3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800" dirty="0"/>
              <a:t>Any attempt to modify rank or suit outside the constructor will result in a compiler error, ensuring the immutability of the Card class.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6695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Additional Considerations: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The choice of immutability over mutability depends on the specific needs of the application.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Immutable objects, like the Card instance described, are simpler to reason about and use in multi-threaded environments, reducing potential errors and side effects.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21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Arrays of cards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11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Creating an Array of Cards: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You can create an array to hold Card objects similarly to how you create an array of strings.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Example: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Card[] cards = new Card[52]; </a:t>
            </a:r>
            <a:r>
              <a:rPr lang="en-GB" sz="5800" dirty="0"/>
              <a:t>creates an array for 52 cards.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92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4</a:t>
            </a:r>
            <a:br>
              <a:rPr lang="en-US" dirty="0"/>
            </a:br>
            <a:r>
              <a:rPr lang="en-US" dirty="0"/>
              <a:t>Classes</a:t>
            </a:r>
            <a:br>
              <a:rPr lang="en-US" dirty="0"/>
            </a:br>
            <a:r>
              <a:rPr lang="en-GB" sz="5400" dirty="0">
                <a:solidFill>
                  <a:srgbClr val="92D050"/>
                </a:solidFill>
              </a:rPr>
              <a:t>•	Representations of arrays of objects and objects of arrays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3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Understanding the Array Content: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The array initially contains references set to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null</a:t>
            </a:r>
            <a:r>
              <a:rPr lang="en-GB" sz="5800" dirty="0"/>
              <a:t>, not actual Card objects.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Accessing these references before assigning Card objects will result in a </a:t>
            </a:r>
            <a:r>
              <a:rPr lang="en-GB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NullPointerException</a:t>
            </a:r>
            <a:r>
              <a:rPr lang="en-GB" sz="5800" dirty="0"/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5508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Populating the Array: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Use nested loops to fill the array with Card objects.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Example: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122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Populating the Array: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index = 0;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for (int suit = 0; suit &lt;= 3; suit++)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for (int rank = 1; rank &lt;= 13; rank++)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cards[index] = new Card(rank, suit);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index++;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42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Error Handling: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Accessing unpopulated array elements: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 (cards[0] == null)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47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4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("No card yet!");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0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Error Handling: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Attempt to access instance variables of null references results in </a:t>
            </a:r>
            <a:r>
              <a:rPr lang="en-GB" sz="5800" dirty="0" err="1"/>
              <a:t>NullPointerException</a:t>
            </a:r>
            <a:r>
              <a:rPr lang="en-GB" sz="5800" dirty="0"/>
              <a:t>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Throws </a:t>
            </a:r>
            <a:r>
              <a:rPr lang="en-GB" sz="47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NullPointerException</a:t>
            </a:r>
            <a:r>
              <a:rPr lang="en-GB" sz="4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if cards[0] is null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47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cards[0].rank;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25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Displaying the Array: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It is useful to have a method to display the contents of the array.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Example method to traverse and print each card in the array.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5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printDeck</a:t>
            </a:r>
            <a:r>
              <a:rPr lang="en-GB" sz="5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(Card[] cards)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for (int </a:t>
            </a:r>
            <a:r>
              <a:rPr lang="en-GB" sz="5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 </a:t>
            </a:r>
            <a:r>
              <a:rPr lang="en-GB" sz="5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</a:t>
            </a:r>
            <a:r>
              <a:rPr lang="en-GB" sz="5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cards.length</a:t>
            </a:r>
            <a:r>
              <a:rPr lang="en-GB" sz="5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 </a:t>
            </a:r>
            <a:r>
              <a:rPr lang="en-GB" sz="5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5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5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(cards[</a:t>
            </a:r>
            <a:r>
              <a:rPr lang="en-GB" sz="5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5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]);  // Invokes the </a:t>
            </a:r>
            <a:r>
              <a:rPr lang="en-GB" sz="5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toString</a:t>
            </a:r>
            <a:r>
              <a:rPr lang="en-GB" sz="5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method of the Card class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150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Displaying the Array: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This method is similar to using </a:t>
            </a:r>
            <a:r>
              <a:rPr lang="en-GB" sz="5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5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GB" sz="5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Arrays.toString</a:t>
            </a:r>
            <a:r>
              <a:rPr lang="en-GB" sz="5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(cards)); </a:t>
            </a:r>
            <a:r>
              <a:rPr lang="en-GB" sz="5800" dirty="0"/>
              <a:t>but provides more control over output formatting.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442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Sequential search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00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Purpose of the search Method: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The </a:t>
            </a:r>
            <a:r>
              <a:rPr lang="en-GB" sz="5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search</a:t>
            </a:r>
            <a:r>
              <a:rPr lang="en-GB" sz="5800" dirty="0"/>
              <a:t> method is designed to find a specific Card object within an array of Card objects.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It returns the index of the Card if found, or </a:t>
            </a:r>
            <a:r>
              <a:rPr lang="en-GB" sz="5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-1 </a:t>
            </a:r>
            <a:r>
              <a:rPr lang="en-GB" sz="5800" dirty="0"/>
              <a:t>if the Card is not in the array.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493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Algorithm Used: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Sequential search is straightforward and involves checking each element in the array from the beginning to the end.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021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dirty="0">
                <a:solidFill>
                  <a:schemeClr val="tx1"/>
                </a:solidFill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376" y="3482106"/>
            <a:ext cx="21005800" cy="948574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GB" sz="5400" b="1" dirty="0">
                <a:solidFill>
                  <a:srgbClr val="333333"/>
                </a:solidFill>
                <a:latin typeface="adobe-clean"/>
              </a:rPr>
              <a:t>OUTLINE</a:t>
            </a:r>
          </a:p>
          <a:p>
            <a:pPr algn="l"/>
            <a:endParaRPr lang="en-GB" sz="5400" b="1" dirty="0"/>
          </a:p>
          <a:p>
            <a:pPr marL="571500" indent="-5715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Arrays of Objects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Card Objects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Class Variables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</a:t>
            </a:r>
            <a:r>
              <a:rPr lang="en-GB" sz="5400" dirty="0" err="1"/>
              <a:t>CompareTo</a:t>
            </a:r>
            <a:r>
              <a:rPr lang="en-GB" sz="5400" dirty="0"/>
              <a:t> Method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Cards are Immutable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Arrays of Cards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Sequential Search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Binary Search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Tracing the Code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Recursive Version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30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Method Behaviour: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The method terminates as soon as the target </a:t>
            </a:r>
            <a:r>
              <a:rPr lang="en-GB" sz="5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Card</a:t>
            </a:r>
            <a:r>
              <a:rPr lang="en-GB" sz="5800" dirty="0"/>
              <a:t> is found, optimizing performance by not traversing the entire array unnecessarily.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If the loop completes without finding the </a:t>
            </a:r>
            <a:r>
              <a:rPr lang="en-GB" sz="5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Card</a:t>
            </a:r>
            <a:r>
              <a:rPr lang="en-GB" sz="5800" dirty="0"/>
              <a:t>, it is confirmed that the </a:t>
            </a:r>
            <a:r>
              <a:rPr lang="en-GB" sz="5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Card</a:t>
            </a:r>
            <a:r>
              <a:rPr lang="en-GB" sz="5800" dirty="0"/>
              <a:t> is not in the array.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87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Dependency: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The search functionality relies on the equals method to compare Card objects.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975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Performance Considerations: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Sequential search is the only option when the array is not sorted, requiring a check on every card.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For unsorted arrays, each card must be examined; missing any card means potentially missing the target..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076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Improving Efficiency with Sorted Arrays: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Sorting the array allows for more efficient searching algorithms than sequential search.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Sorting is especially beneficial for large arrays where sequential search becomes inefficient.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87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70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77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7700" dirty="0"/>
              <a:t>Search Method: Java Code 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int search(Card[] cards, Card target)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for (int </a:t>
            </a:r>
            <a:r>
              <a:rPr lang="en-GB" sz="6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0; </a:t>
            </a:r>
            <a:r>
              <a:rPr lang="en-GB" sz="6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&lt; </a:t>
            </a:r>
            <a:r>
              <a:rPr lang="en-GB" sz="6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cards.length</a:t>
            </a:r>
            <a:r>
              <a:rPr lang="en-GB" sz="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 </a:t>
            </a:r>
            <a:r>
              <a:rPr lang="en-GB" sz="6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++)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if (cards[</a:t>
            </a:r>
            <a:r>
              <a:rPr lang="en-GB" sz="6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].equals(target))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return </a:t>
            </a:r>
            <a:r>
              <a:rPr lang="en-GB" sz="60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</a:t>
            </a:r>
            <a:r>
              <a:rPr lang="en-GB" sz="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  // Return index immediately once the target is found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return -1;  // Target not found after checking all cards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0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14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Search Method: Java Code Example: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This summary encapsulates the method's functionality, its reliance on the equals method for object comparison, and considerations regarding the array's order affecting the efficiency of the search process.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094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96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Binary Search Algorithm: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Starting Point: Begin with a midpoint in an ordered data structure (like a dictionary or an array).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Initial Comparison: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Compare the item at the midpoint with the target item.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If they match, the search is complete.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9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Binary Search Algorithm: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Adjust Search Range: 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If the midpoint item is less than the target, narrow the search to the latter half of the data structure.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If the midpoint item is more than the target, narrow the search to the former half of the data structure.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265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Binary Search Algorithm: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Repeat Process: 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Continue adjusting the range and comparing the midpoint in the new range until the item is found.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923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Card objects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Binary Search Algorithm: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Conclusion: 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800" dirty="0"/>
              <a:t>If you reach a point where two adjacent items bracket where the target would be but it's not there, conclude the item isn’t in the data structure.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554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2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240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600" dirty="0"/>
              <a:t>Binary Search Algorithm: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3200" dirty="0"/>
              <a:t>Java Code Example for Binary Search: </a:t>
            </a:r>
            <a:endParaRPr lang="en-GB" sz="5800" dirty="0"/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int 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binarySearch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(Card[] cards, Card target) {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int low = 0;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int high = 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cards.length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- 1;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while (low &lt;= high) {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int mid = (low + high) / 2;  // Calculate midpoint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int comp = cards[mid].</a:t>
            </a:r>
            <a:r>
              <a:rPr lang="en-GB" sz="1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compareTo</a:t>
            </a:r>
            <a:r>
              <a:rPr lang="en-GB" sz="1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(target);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16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</a:t>
            </a:r>
            <a:endParaRPr lang="en-GB" sz="5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302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939980"/>
          </a:xfrm>
        </p:spPr>
        <p:txBody>
          <a:bodyPr>
            <a:normAutofit fontScale="2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240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1600" dirty="0"/>
              <a:t>Binary Search Algorithm: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23200" dirty="0"/>
              <a:t>Java Code Example for Binary Search: </a:t>
            </a:r>
            <a:endParaRPr lang="en-GB" sz="16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6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</a:t>
            </a:r>
            <a:r>
              <a:rPr lang="en-GB" sz="12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 (comp == 0) {            // Check if the target is found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2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    return mid;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2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} else if (comp &lt; 0) {      // If mid card is less than target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2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    low = mid + 1;          // Move the lower bound up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2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} else {                    // If mid card is greater than target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2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    high = mid - 1;         // Move the upper bound down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2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    }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2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}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2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return -1;  // Target not found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12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397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939980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Binary Search Algorithm:</a:t>
            </a:r>
          </a:p>
          <a:p>
            <a:pPr marL="1485900" lvl="1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6800" dirty="0"/>
              <a:t>The </a:t>
            </a:r>
            <a:r>
              <a:rPr lang="en-GB" sz="4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binarySearch</a:t>
            </a:r>
            <a:r>
              <a:rPr lang="en-GB" sz="4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6800" dirty="0"/>
              <a:t>method implements the binary search algorithm to find a specific card in an array of sorted cards. </a:t>
            </a:r>
          </a:p>
          <a:p>
            <a:pPr marL="2286000" lvl="2" indent="-85725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263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tadio logo_Final.png">
            <a:extLst>
              <a:ext uri="{FF2B5EF4-FFF2-40B4-BE49-F238E27FC236}">
                <a16:creationId xmlns:a16="http://schemas.microsoft.com/office/drawing/2014/main" id="{8A2AE3BB-426D-4C29-AD64-69BE8CEB7D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758" y="4407248"/>
            <a:ext cx="8136484" cy="3674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 descr="STADIO_Formerly All Institutions_2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6" y="9874651"/>
            <a:ext cx="11996928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Playing Cards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52 cards in a standard deck.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Each card belongs to one of four suits.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Each card has one of 13 ranks.</a:t>
            </a: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66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Object Representations and Design Principles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Arrays of Objects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Card Suits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Spades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Hearts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Diamonds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Clubs.</a:t>
            </a:r>
            <a:endParaRPr lang="en-GB" sz="3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767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ustom 9">
      <a:majorFont>
        <a:latin typeface="Brandon Grotesque Medium"/>
        <a:ea typeface="Helvetica Neue Medium"/>
        <a:cs typeface="Helvetica Neue Medium"/>
      </a:majorFont>
      <a:minorFont>
        <a:latin typeface="Brandon Grotesq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78422d3-3646-4865-8717-6c44b94ebf2e">
      <UserInfo>
        <DisplayName/>
        <AccountId xsi:nil="true"/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4BF50B698364E8A61C643870F5B84" ma:contentTypeVersion="12" ma:contentTypeDescription="Create a new document." ma:contentTypeScope="" ma:versionID="570c6d52167d08bb3ea7b288a7e02856">
  <xsd:schema xmlns:xsd="http://www.w3.org/2001/XMLSchema" xmlns:xs="http://www.w3.org/2001/XMLSchema" xmlns:p="http://schemas.microsoft.com/office/2006/metadata/properties" xmlns:ns2="b00d9c13-3fa8-4c46-bb81-32a948587a0b" xmlns:ns3="278422d3-3646-4865-8717-6c44b94ebf2e" targetNamespace="http://schemas.microsoft.com/office/2006/metadata/properties" ma:root="true" ma:fieldsID="7ad8043fe2e7f50d54728fa8024b162b" ns2:_="" ns3:_="">
    <xsd:import namespace="b00d9c13-3fa8-4c46-bb81-32a948587a0b"/>
    <xsd:import namespace="278422d3-3646-4865-8717-6c44b94ebf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0d9c13-3fa8-4c46-bb81-32a948587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422d3-3646-4865-8717-6c44b94ebf2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A9D798-552E-412B-81A4-147A54248997}">
  <ds:schemaRefs>
    <ds:schemaRef ds:uri="http://purl.org/dc/terms/"/>
    <ds:schemaRef ds:uri="278422d3-3646-4865-8717-6c44b94ebf2e"/>
    <ds:schemaRef ds:uri="http://schemas.microsoft.com/office/2006/documentManagement/types"/>
    <ds:schemaRef ds:uri="http://purl.org/dc/dcmitype/"/>
    <ds:schemaRef ds:uri="b00d9c13-3fa8-4c46-bb81-32a948587a0b"/>
    <ds:schemaRef ds:uri="http://www.w3.org/XML/1998/namespace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EB146ED-9640-4E6D-A757-4DA40DB34FA8}">
  <ds:schemaRefs>
    <ds:schemaRef ds:uri="278422d3-3646-4865-8717-6c44b94ebf2e"/>
    <ds:schemaRef ds:uri="b00d9c13-3fa8-4c46-bb81-32a948587a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42CFFC2-78A8-4251-86A2-20B3A3C08C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56054</TotalTime>
  <Words>3743</Words>
  <Application>Microsoft Office PowerPoint</Application>
  <PresentationFormat>Custom</PresentationFormat>
  <Paragraphs>1049</Paragraphs>
  <Slides>74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6" baseType="lpstr">
      <vt:lpstr>Wingdings</vt:lpstr>
      <vt:lpstr>Brandon Grotesque Medium</vt:lpstr>
      <vt:lpstr>Cascadia Mono</vt:lpstr>
      <vt:lpstr>adobe-clean</vt:lpstr>
      <vt:lpstr>system-ui</vt:lpstr>
      <vt:lpstr>Arial</vt:lpstr>
      <vt:lpstr>Helvetica Neue</vt:lpstr>
      <vt:lpstr>Brandon Grotesque Light</vt:lpstr>
      <vt:lpstr>Raleway</vt:lpstr>
      <vt:lpstr>Brandon Grotesque Bold</vt:lpstr>
      <vt:lpstr>Brandon Grotesque Regular</vt:lpstr>
      <vt:lpstr>White</vt:lpstr>
      <vt:lpstr>PowerPoint Presentation</vt:lpstr>
      <vt:lpstr>Object-oriented programming (oop152)</vt:lpstr>
      <vt:lpstr>Access: Books / Eclipse ide / MS office…etc.</vt:lpstr>
      <vt:lpstr>PRESCRIBED Textbook</vt:lpstr>
      <vt:lpstr>TOPIC 4 Classes • Representations of arrays of objects and objects of arrays </vt:lpstr>
      <vt:lpstr>Object Representations and Design Principles</vt:lpstr>
      <vt:lpstr>Card objects 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Card tostrings 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Class variables 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The compareto method 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Cards are immutable 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Arrays of cards 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Sequential search 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Binary Search  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Object Representations and Design Principles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Samara Totaram - EXCO Embury - EHO</dc:creator>
  <cp:lastModifiedBy>Lutho Ntlabathi (STADIO - Centurion)</cp:lastModifiedBy>
  <cp:revision>16</cp:revision>
  <cp:lastPrinted>2019-08-20T11:14:22Z</cp:lastPrinted>
  <dcterms:modified xsi:type="dcterms:W3CDTF">2025-07-10T08:04:14Z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0x010100A084BF50B698364E8A61C643870F5B84</vt:lpwstr>
  </property>
</Properties>
</file>