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820" r:id="rId5"/>
    <p:sldId id="843" r:id="rId6"/>
    <p:sldId id="864" r:id="rId7"/>
    <p:sldId id="1210" r:id="rId8"/>
    <p:sldId id="1064" r:id="rId9"/>
    <p:sldId id="1243" r:id="rId10"/>
    <p:sldId id="1414" r:id="rId11"/>
    <p:sldId id="1613" r:id="rId12"/>
    <p:sldId id="1740" r:id="rId13"/>
    <p:sldId id="1741" r:id="rId14"/>
    <p:sldId id="1742" r:id="rId15"/>
    <p:sldId id="1689" r:id="rId16"/>
    <p:sldId id="1743" r:id="rId17"/>
    <p:sldId id="1744" r:id="rId18"/>
    <p:sldId id="1745" r:id="rId19"/>
    <p:sldId id="1746" r:id="rId20"/>
    <p:sldId id="1747" r:id="rId21"/>
    <p:sldId id="1748" r:id="rId22"/>
    <p:sldId id="1749" r:id="rId23"/>
    <p:sldId id="1750" r:id="rId24"/>
    <p:sldId id="1695" r:id="rId25"/>
    <p:sldId id="1751" r:id="rId26"/>
    <p:sldId id="1752" r:id="rId27"/>
    <p:sldId id="1753" r:id="rId28"/>
    <p:sldId id="1754" r:id="rId29"/>
    <p:sldId id="1755" r:id="rId30"/>
    <p:sldId id="1756" r:id="rId31"/>
    <p:sldId id="1757" r:id="rId32"/>
    <p:sldId id="1758" r:id="rId33"/>
    <p:sldId id="1759" r:id="rId34"/>
    <p:sldId id="1760" r:id="rId35"/>
    <p:sldId id="1423" r:id="rId36"/>
    <p:sldId id="1761" r:id="rId37"/>
    <p:sldId id="1762" r:id="rId38"/>
    <p:sldId id="1763" r:id="rId39"/>
    <p:sldId id="1624" r:id="rId40"/>
    <p:sldId id="1764" r:id="rId41"/>
    <p:sldId id="1765" r:id="rId42"/>
    <p:sldId id="1766" r:id="rId43"/>
    <p:sldId id="1767" r:id="rId44"/>
    <p:sldId id="1768" r:id="rId45"/>
    <p:sldId id="1769" r:id="rId46"/>
    <p:sldId id="1770" r:id="rId47"/>
    <p:sldId id="845" r:id="rId48"/>
  </p:sldIdLst>
  <p:sldSz cx="24384000" cy="13716000"/>
  <p:notesSz cx="6797675" cy="9926638"/>
  <p:embeddedFontLst>
    <p:embeddedFont>
      <p:font typeface="Brandon Grotesque Bold" panose="020B0803020203060202" charset="0"/>
      <p:regular r:id="rId51"/>
      <p:bold r:id="rId52"/>
      <p:italic r:id="rId53"/>
      <p:boldItalic r:id="rId54"/>
    </p:embeddedFont>
    <p:embeddedFont>
      <p:font typeface="Brandon Grotesque Light" panose="020B0303020203060202" charset="0"/>
      <p:regular r:id="rId55"/>
      <p:italic r:id="rId56"/>
    </p:embeddedFont>
    <p:embeddedFont>
      <p:font typeface="Brandon Grotesque Medium" panose="020B0603020203060202" charset="0"/>
      <p:regular r:id="rId57"/>
      <p:italic r:id="rId58"/>
    </p:embeddedFont>
    <p:embeddedFont>
      <p:font typeface="Brandon Grotesque Regular" panose="020B0503020203060202" charset="0"/>
      <p:regular r:id="rId59"/>
      <p:italic r:id="rId60"/>
    </p:embeddedFont>
    <p:embeddedFont>
      <p:font typeface="Cambria Math" panose="02040503050406030204" pitchFamily="18" charset="0"/>
      <p:regular r:id="rId61"/>
    </p:embeddedFont>
    <p:embeddedFont>
      <p:font typeface="Cascadia Mono" panose="020B0609020000020004" pitchFamily="49" charset="0"/>
      <p:regular r:id="rId62"/>
      <p:bold r:id="rId63"/>
      <p:italic r:id="rId64"/>
      <p:boldItalic r:id="rId65"/>
    </p:embeddedFont>
    <p:embeddedFont>
      <p:font typeface="Raleway" pitchFamily="2" charset="0"/>
      <p:regular r:id="rId66"/>
      <p:bold r:id="rId67"/>
      <p:italic r:id="rId68"/>
      <p:boldItalic r:id="rId69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8C9BB-2ED5-4A9F-94EC-DAC05663F1F1}" v="92" dt="2024-10-12T15:02:08.6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48" y="43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59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1898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611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1419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908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9486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74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3204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2199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542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2510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9075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4796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131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5742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8585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89171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543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58104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429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447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5470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78753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0050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33957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518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933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3149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312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9890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766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233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Extended Constructor for a Standard Deck: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second constructor is added to create a standard 52-card deck and populate it with Card objects.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Deck()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Card[52];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index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suit = 0; suit &lt;= 3; suit++)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for (int rank = 1; rank &lt;= 13; rank++)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[index] = new Card(rank, suit);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index++;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3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Instance Method to Print the Deck: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Converts the static </a:t>
            </a:r>
            <a:r>
              <a:rPr lang="en-GB" sz="5400" dirty="0" err="1"/>
              <a:t>printDeck</a:t>
            </a:r>
            <a:r>
              <a:rPr lang="en-GB" sz="5400" dirty="0"/>
              <a:t> method from a previous section to an instance method that prints all cards in the deck.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void print()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This method allows for easier invocation on Deck objects, simplifying to </a:t>
            </a:r>
            <a:r>
              <a:rPr lang="en-GB" sz="5400" dirty="0" err="1"/>
              <a:t>deck.print</a:t>
            </a:r>
            <a:r>
              <a:rPr lang="en-GB" sz="5400" dirty="0"/>
              <a:t>().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Shuffling decks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Human Shuffling: Typically involves dividing the deck in two and alternately choosing cards from each half: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Not perfectly random due to human error.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Perfect shuffles can cycle back to the original order after eight iterations.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71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Human Shuffling: 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shuffleDeck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(Card[] deck)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Random rand = new Random();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deck.length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r =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rand.nextInt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deck.length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Card temp = deck[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deck[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deck[r];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deck[r] = temp;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3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Human Shuffling: Helper Methods Needed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randomInt(int low, int high): Returns a random integer between low and high.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 err="1"/>
              <a:t>swapCards</a:t>
            </a:r>
            <a:r>
              <a:rPr lang="en-GB" sz="5400" dirty="0"/>
              <a:t>(int index1, int index2) Swaps cards at the specified indices.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31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Selection Sort: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Objective: Sort a deck of cards in order.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Algorithm: Selection sort, which selects the lowest (or highest) card during each iteration.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6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800" dirty="0"/>
              <a:t>Selection Sort: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void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selectionSort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(Card[] deck)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deck.length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- 1;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indexLowest =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for (int j =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 j &lt;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deck.length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if (deck[j].</a:t>
            </a:r>
            <a:r>
              <a:rPr lang="en-GB" sz="8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(deck[indexLowest]) &lt;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indexLowest = j;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8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6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8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000" dirty="0"/>
              <a:t>Selection Sort: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Swap the lowest card with the card at index </a:t>
            </a:r>
            <a:r>
              <a:rPr lang="en-GB" sz="5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Card temp = deck[</a:t>
            </a:r>
            <a:r>
              <a:rPr lang="en-GB" sz="5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deck[</a:t>
            </a:r>
            <a:r>
              <a:rPr lang="en-GB" sz="5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deck[indexLowest];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deck[indexLowest] = temp;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670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8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000" dirty="0"/>
              <a:t>Selection Sort: Helper Method Needed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000" dirty="0"/>
              <a:t>indexLowest(int </a:t>
            </a:r>
            <a:r>
              <a:rPr lang="en-GB" sz="7000" dirty="0" err="1"/>
              <a:t>startIndex</a:t>
            </a:r>
            <a:r>
              <a:rPr lang="en-GB" sz="7000" dirty="0"/>
              <a:t>, Card[] deck): Returns the index of the lowest card starting from </a:t>
            </a:r>
            <a:r>
              <a:rPr lang="en-GB" sz="7000" dirty="0" err="1"/>
              <a:t>startIndex</a:t>
            </a:r>
            <a:r>
              <a:rPr lang="en-GB" sz="7000" dirty="0"/>
              <a:t>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87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8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000" dirty="0"/>
              <a:t>Selection Sort: Helper Method Needed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000" dirty="0"/>
              <a:t>Both shuffling and sorting utilize similar operations, such as swapping elements, but achieve opposite outcomes. The shuffle randomizes the order, while sorting organizes it systematically.</a:t>
            </a: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7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545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MERGE SORT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</p:spPr>
            <p:txBody>
              <a:bodyPr>
                <a:normAutofit/>
              </a:bodyPr>
              <a:lstStyle/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6800" b="1" dirty="0">
                    <a:solidFill>
                      <a:srgbClr val="FF0000"/>
                    </a:solidFill>
                  </a:rPr>
                  <a:t>Objects of Arrays</a:t>
                </a:r>
              </a:p>
              <a:p>
                <a:pPr marL="685800" indent="-685800" rtl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7000" dirty="0"/>
                  <a:t>Selection Sort: Simplicity and Inefficiency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Selection sort is straightforward but not efficient for large datasets.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It requires 𝑛−1 traversals to sort 𝑛 items, with each traversal taking time proportional to 𝑛.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The total computational cost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7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7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5700" b="1" dirty="0">
                  <a:solidFill>
                    <a:schemeClr val="accent1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lvl="1" indent="0" rtl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endParaRPr lang="en-GB" sz="5700" b="1" dirty="0">
                  <a:solidFill>
                    <a:schemeClr val="accent1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1314450" lvl="1" indent="-685800" rtl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5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  <a:blipFill>
                <a:blip r:embed="rId3"/>
                <a:stretch>
                  <a:fillRect l="-2990" t="-1928" b="-141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48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</p:spPr>
            <p:txBody>
              <a:bodyPr>
                <a:normAutofit fontScale="92500"/>
              </a:bodyPr>
              <a:lstStyle/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6800" b="1" dirty="0">
                    <a:solidFill>
                      <a:srgbClr val="FF0000"/>
                    </a:solidFill>
                  </a:rPr>
                  <a:t>Objects of Arrays</a:t>
                </a:r>
              </a:p>
              <a:p>
                <a:pPr marL="685800" indent="-685800" rtl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7000" dirty="0"/>
                  <a:t>Merge Sort: 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As an improvement, merge sort is introduced, which significantly reduces the time complexity.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For sorting 𝑛n items, merge sort operates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7000" i="0" dirty="0" smtClean="0">
                            <a:latin typeface="Cambria Math" panose="02040503050406030204" pitchFamily="18" charset="0"/>
                          </a:rPr>
                          <m:t>nlog</m:t>
                        </m:r>
                      </m:e>
                      <m:sub>
                        <m:r>
                          <a:rPr lang="en-GB" sz="7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7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7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7000" dirty="0"/>
                  <a:t>time.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This efficiency becomes evident with large 𝑛, where the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7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7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7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7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7000" dirty="0">
                            <a:latin typeface="Cambria Math" panose="02040503050406030204" pitchFamily="18" charset="0"/>
                          </a:rPr>
                          <m:t>nlog</m:t>
                        </m:r>
                      </m:e>
                      <m:sub>
                        <m:r>
                          <a:rPr lang="en-GB" sz="7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7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7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7000" dirty="0"/>
                  <a:t>is substantial.</a:t>
                </a:r>
                <a:endParaRPr lang="en-GB" sz="5700" b="1" dirty="0">
                  <a:solidFill>
                    <a:schemeClr val="accent1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  <a:p>
                <a:pPr marL="1314450" lvl="1" indent="-685800" rtl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GB" sz="5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  <a:blipFill>
                <a:blip r:embed="rId3"/>
                <a:stretch>
                  <a:fillRect l="-2758" t="-1799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</p:spPr>
            <p:txBody>
              <a:bodyPr>
                <a:normAutofit/>
              </a:bodyPr>
              <a:lstStyle/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6800" b="1" dirty="0">
                    <a:solidFill>
                      <a:srgbClr val="FF0000"/>
                    </a:solidFill>
                  </a:rPr>
                  <a:t>Objects of Arrays</a:t>
                </a:r>
              </a:p>
              <a:p>
                <a:pPr marL="685800" indent="-685800" rtl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7000" dirty="0"/>
                  <a:t>Merge Sort: Efficiency Comparison: Practical Example</a:t>
                </a:r>
              </a:p>
              <a:p>
                <a:pPr marL="1485900" lvl="1" indent="-857250" rtl="0">
                  <a:spcBef>
                    <a:spcPts val="12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GB" sz="7000" dirty="0"/>
                  <a:t>Sorting one million items: Selection sort would need approximately one trillion steps, whereas merge sort would require only about 20 million steps,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7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7000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sz="7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7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7000" dirty="0"/>
                  <a:t>of one million being around 20.</a:t>
                </a:r>
                <a:endParaRPr lang="en-GB" sz="5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  <a:blipFill>
                <a:blip r:embed="rId3"/>
                <a:stretch>
                  <a:fillRect l="-2990" t="-1928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8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8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000" dirty="0"/>
              <a:t>Merging Sorted Subdecks: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000" dirty="0"/>
              <a:t>The core idea is that merging two sorted </a:t>
            </a:r>
            <a:r>
              <a:rPr lang="en-GB" sz="7000" dirty="0" err="1"/>
              <a:t>sublists</a:t>
            </a:r>
            <a:r>
              <a:rPr lang="en-GB" sz="7000" dirty="0"/>
              <a:t> (subdecks) is efficient and straightforward.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with cards: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Divide the deck into two sorted subdecks.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Merge them by repeatedly comparing and selecting the lower of the two top cards until all cards are merged into a single sorted deck.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18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72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Merging Sorted Subdecks: Java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MergeSort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mergeSort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(int[] array, int[] temp, int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int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&gt;=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return;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middle = (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/ 2;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mergeSort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temp,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middle);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mergeSort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temp, middle + 1,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mergeHalves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temp,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99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Merging Sorted Subdecks: Java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mergeHalves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(int[] array, int[] temp, int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int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(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/ 2;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size =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left =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right =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index =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9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Merging Sorted Subdecks: Java Code</a:t>
            </a: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while (left &lt;=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leftEnd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&amp;&amp; right &lt;=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if (array[left] &lt;= array[right])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temp[index] = array[left];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left++;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temp[index] = array[right];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right++;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index++;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39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Merging Sorted Subdecks: Java Code</a:t>
            </a: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System.arraycopy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left, temp, index,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left + 1);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System.arraycopy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right, temp, index,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rightEnd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right + 1);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System.arraycopy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(temp,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array,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leftStart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size);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58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Merging Sorted Subdecks: Java Code</a:t>
            </a: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void main(String[]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int[] array = {34, 7, 23, 32, 5, 62};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int[] temp = new int[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array.length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mergeSort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temp, 0,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array.length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for (int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: array)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36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185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8500" dirty="0"/>
              <a:t>Merging Sorted Subdecks: Explanation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6600" dirty="0"/>
              <a:t>The </a:t>
            </a:r>
            <a:r>
              <a:rPr lang="en-GB" sz="16600" dirty="0" err="1"/>
              <a:t>mergeSort</a:t>
            </a:r>
            <a:r>
              <a:rPr lang="en-GB" sz="16600" dirty="0"/>
              <a:t> function recursively divides the array into halves until the subarrays have only one element.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6600" dirty="0" err="1"/>
              <a:t>mergeHalves</a:t>
            </a:r>
            <a:r>
              <a:rPr lang="en-GB" sz="16600" dirty="0"/>
              <a:t> function merges these halves in a sorted order.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6600" dirty="0"/>
              <a:t>The main method showcases a simple usage of merge sort on a small array of integers.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4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Subdeck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Subdeck Method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The subdeck method is used to split a deck into two subdecks, each containing roughly half of the original cards.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endParaRPr lang="en-GB" sz="7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9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Subdeck Method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The method, subdeck, takes two parameters: low and high, which define the range of indexes in the deck.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600" dirty="0"/>
              <a:t>It returns a new deck that includes the cards within the specified range.</a:t>
            </a:r>
            <a:r>
              <a:rPr lang="en-GB" sz="6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endParaRPr lang="en-GB" sz="6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89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Subdeck Method: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Deck subdeck(int low, int high)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Deck sub = new Deck(high - low + 1);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sub.cards.length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sub.cards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[low + </a:t>
            </a:r>
            <a:r>
              <a:rPr lang="en-GB" sz="5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sub;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67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Merging deck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Merge Method Algorithm: 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Create a new deck to hold all the cards from both subdecks, d1 and d2.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Initialize indices: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 err="1"/>
              <a:t>i</a:t>
            </a:r>
            <a:r>
              <a:rPr lang="en-GB" sz="7100" dirty="0"/>
              <a:t> for the current position in the first subdeck, d1.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j for the current position in the second subdeck, d2.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Merge Method Algorithm: 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Iterate over each position k in the resulting deck: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Check if a subdeck is empty: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If d1 is empty, add the remaining cards from d2.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If d2 is empty, add the remaining cards from d1.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3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1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100" dirty="0"/>
              <a:t>Merge Method Algorithm: 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Compare cards from both decks if neither are empty.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Add the smaller card to the new deck at position k.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Increment the index (</a:t>
            </a:r>
            <a:r>
              <a:rPr lang="en-GB" sz="7100" dirty="0" err="1"/>
              <a:t>i</a:t>
            </a:r>
            <a:r>
              <a:rPr lang="en-GB" sz="7100" dirty="0"/>
              <a:t> or j) of the subdeck from which the card was taken.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100" dirty="0"/>
              <a:t>Return the new, merged deck.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905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0" dirty="0"/>
              <a:t>Merge Method Algorithm: 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Deck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Card[] cards;  // Assume Card is a predefined class that has a comparison 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Deck(int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cards = new Card[n];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8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15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5000" dirty="0"/>
              <a:t>Merge Method Algorithm: Code</a:t>
            </a:r>
            <a:endParaRPr lang="en-GB" sz="150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5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12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Deck merge(Deck d1, Deck d2)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Deck result = new Deck(d1.cards.length + d2.cards.length);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</a:t>
            </a:r>
            <a:r>
              <a:rPr lang="en-GB" sz="12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2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0, j = 0;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03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3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0" dirty="0"/>
              <a:t>Merge Method Algorithm: Code</a:t>
            </a: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for (int k = 0; k &lt;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result.cards.length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k++)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if (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&gt;= d1.cards.length) {  // d1 is empty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result.cards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[k] = d2.cards[</a:t>
            </a:r>
            <a:r>
              <a:rPr lang="en-GB" sz="17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7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if (j &gt;= d2.cards.length) {  // d2 is empty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667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Objects of 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0" dirty="0"/>
              <a:t>Merge Method Algorithm: Code</a:t>
            </a:r>
            <a:endParaRPr lang="en-GB" sz="176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result.cards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[k] = d1.cards[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if (d1.cards[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].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(d2.cards[j]) &lt;= 0) {  // d1 has the smaller card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result.cards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[k] = d1.cards[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{  // d2 has the smaller card or they are equal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result.cards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[k] = d2.cards[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j++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result;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69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  <a:r>
              <a:rPr lang="en-US" b="0" dirty="0"/>
              <a:t> </a:t>
            </a:r>
            <a:br>
              <a:rPr lang="en-US" b="0" dirty="0"/>
            </a:br>
            <a:b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5400" dirty="0">
                <a:solidFill>
                  <a:srgbClr val="92D050"/>
                </a:solidFill>
              </a:rPr>
              <a:t>•	Representations of arrays of objects and objects of arrays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Objects of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Deck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Shuffling Decks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Selection Sort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Merge Sort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Sub decks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Merging decks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deck class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Main Concept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a Deck class that encapsulate and array of Card objects.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 serves as a container for multiple Card instances.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 of Arrays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Initial Class Definition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Deck class starts with an array of Card objects as a private instance variable.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Deck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Card[] cards;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Deck(int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this.cards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Card[n];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The constructor initializes the array to hold n cards, but does not create the Card objects yet.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503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purl.org/dc/terms/"/>
    <ds:schemaRef ds:uri="278422d3-3646-4865-8717-6c44b94ebf2e"/>
    <ds:schemaRef ds:uri="http://schemas.microsoft.com/office/2006/documentManagement/types"/>
    <ds:schemaRef ds:uri="http://purl.org/dc/dcmitype/"/>
    <ds:schemaRef ds:uri="b00d9c13-3fa8-4c46-bb81-32a948587a0b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59120</TotalTime>
  <Words>2523</Words>
  <Application>Microsoft Office PowerPoint</Application>
  <PresentationFormat>Custom</PresentationFormat>
  <Paragraphs>628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Brandon Grotesque Medium</vt:lpstr>
      <vt:lpstr>Wingdings</vt:lpstr>
      <vt:lpstr>Raleway</vt:lpstr>
      <vt:lpstr>Cascadia Mono</vt:lpstr>
      <vt:lpstr>system-ui</vt:lpstr>
      <vt:lpstr>Cambria Math</vt:lpstr>
      <vt:lpstr>Brandon Grotesque Light</vt:lpstr>
      <vt:lpstr>Brandon Grotesque Regular</vt:lpstr>
      <vt:lpstr>Arial</vt:lpstr>
      <vt:lpstr>Brandon Grotesque Bold</vt:lpstr>
      <vt:lpstr>Helvetica Neue</vt:lpstr>
      <vt:lpstr>adobe-clean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4   • Representations of arrays of objects and objects of arrays</vt:lpstr>
      <vt:lpstr>Object Representations and Design Principles</vt:lpstr>
      <vt:lpstr>the deck class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Shuffling decks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MERGE SORT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Subdeck </vt:lpstr>
      <vt:lpstr>Object Representations and Design Principles</vt:lpstr>
      <vt:lpstr>Object Representations and Design Principles</vt:lpstr>
      <vt:lpstr>Object Representations and Design Principles</vt:lpstr>
      <vt:lpstr>Merging deck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2025-07-10T08:08:14Z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