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53"/>
  </p:notesMasterIdLst>
  <p:handoutMasterIdLst>
    <p:handoutMasterId r:id="rId54"/>
  </p:handoutMasterIdLst>
  <p:sldIdLst>
    <p:sldId id="820" r:id="rId5"/>
    <p:sldId id="843" r:id="rId6"/>
    <p:sldId id="864" r:id="rId7"/>
    <p:sldId id="1210" r:id="rId8"/>
    <p:sldId id="1064" r:id="rId9"/>
    <p:sldId id="1631" r:id="rId10"/>
    <p:sldId id="1717" r:id="rId11"/>
    <p:sldId id="1771" r:id="rId12"/>
    <p:sldId id="1772" r:id="rId13"/>
    <p:sldId id="1773" r:id="rId14"/>
    <p:sldId id="1774" r:id="rId15"/>
    <p:sldId id="1775" r:id="rId16"/>
    <p:sldId id="1776" r:id="rId17"/>
    <p:sldId id="1777" r:id="rId18"/>
    <p:sldId id="1778" r:id="rId19"/>
    <p:sldId id="1779" r:id="rId20"/>
    <p:sldId id="1780" r:id="rId21"/>
    <p:sldId id="1781" r:id="rId22"/>
    <p:sldId id="1782" r:id="rId23"/>
    <p:sldId id="1783" r:id="rId24"/>
    <p:sldId id="1784" r:id="rId25"/>
    <p:sldId id="1785" r:id="rId26"/>
    <p:sldId id="1465" r:id="rId27"/>
    <p:sldId id="1725" r:id="rId28"/>
    <p:sldId id="1786" r:id="rId29"/>
    <p:sldId id="1787" r:id="rId30"/>
    <p:sldId id="1788" r:id="rId31"/>
    <p:sldId id="1789" r:id="rId32"/>
    <p:sldId id="1790" r:id="rId33"/>
    <p:sldId id="1791" r:id="rId34"/>
    <p:sldId id="1792" r:id="rId35"/>
    <p:sldId id="1504" r:id="rId36"/>
    <p:sldId id="1793" r:id="rId37"/>
    <p:sldId id="1794" r:id="rId38"/>
    <p:sldId id="1795" r:id="rId39"/>
    <p:sldId id="1796" r:id="rId40"/>
    <p:sldId id="1797" r:id="rId41"/>
    <p:sldId id="1798" r:id="rId42"/>
    <p:sldId id="1799" r:id="rId43"/>
    <p:sldId id="1800" r:id="rId44"/>
    <p:sldId id="1801" r:id="rId45"/>
    <p:sldId id="1802" r:id="rId46"/>
    <p:sldId id="1803" r:id="rId47"/>
    <p:sldId id="1804" r:id="rId48"/>
    <p:sldId id="1805" r:id="rId49"/>
    <p:sldId id="1806" r:id="rId50"/>
    <p:sldId id="1807" r:id="rId51"/>
    <p:sldId id="845" r:id="rId52"/>
  </p:sldIdLst>
  <p:sldSz cx="24384000" cy="13716000"/>
  <p:notesSz cx="6797675" cy="9926638"/>
  <p:embeddedFontLst>
    <p:embeddedFont>
      <p:font typeface="Brandon Grotesque Bold" panose="020B0803020203060202" charset="0"/>
      <p:regular r:id="rId55"/>
      <p:bold r:id="rId56"/>
      <p:italic r:id="rId57"/>
      <p:boldItalic r:id="rId58"/>
    </p:embeddedFont>
    <p:embeddedFont>
      <p:font typeface="Brandon Grotesque Light" panose="020B0303020203060202" charset="0"/>
      <p:regular r:id="rId59"/>
      <p:italic r:id="rId60"/>
    </p:embeddedFont>
    <p:embeddedFont>
      <p:font typeface="Brandon Grotesque Medium" panose="020B0603020203060202" charset="0"/>
      <p:regular r:id="rId61"/>
      <p:italic r:id="rId62"/>
    </p:embeddedFont>
    <p:embeddedFont>
      <p:font typeface="Brandon Grotesque Regular" panose="020B0503020203060202" charset="0"/>
      <p:regular r:id="rId63"/>
      <p:italic r:id="rId64"/>
    </p:embeddedFont>
    <p:embeddedFont>
      <p:font typeface="Cascadia Mono" panose="020B0609020000020004" pitchFamily="49" charset="0"/>
      <p:regular r:id="rId65"/>
      <p:bold r:id="rId66"/>
      <p:italic r:id="rId67"/>
      <p:boldItalic r:id="rId68"/>
    </p:embeddedFont>
    <p:embeddedFont>
      <p:font typeface="Raleway" pitchFamily="2" charset="0"/>
      <p:regular r:id="rId69"/>
      <p:bold r:id="rId70"/>
      <p:italic r:id="rId71"/>
      <p:boldItalic r:id="rId72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pos="7680" userDrawn="1">
          <p15:clr>
            <a:srgbClr val="A4A3A4"/>
          </p15:clr>
        </p15:guide>
        <p15:guide id="2" orient="horz" pos="8640" userDrawn="1">
          <p15:clr>
            <a:srgbClr val="A4A3A4"/>
          </p15:clr>
        </p15:guide>
        <p15:guide id="3" pos="1058" userDrawn="1">
          <p15:clr>
            <a:srgbClr val="A4A3A4"/>
          </p15:clr>
        </p15:guide>
        <p15:guide id="4" pos="14302" userDrawn="1">
          <p15:clr>
            <a:srgbClr val="A4A3A4"/>
          </p15:clr>
        </p15:guide>
        <p15:guide id="5" orient="horz" userDrawn="1">
          <p15:clr>
            <a:srgbClr val="A4A3A4"/>
          </p15:clr>
        </p15:guide>
        <p15:guide id="8" orient="horz" pos="2279" userDrawn="1">
          <p15:clr>
            <a:srgbClr val="A4A3A4"/>
          </p15:clr>
        </p15:guide>
        <p15:guide id="9" orient="horz" pos="6371">
          <p15:clr>
            <a:srgbClr val="A4A3A4"/>
          </p15:clr>
        </p15:guide>
        <p15:guide id="10" pos="14316">
          <p15:clr>
            <a:srgbClr val="A4A3A4"/>
          </p15:clr>
        </p15:guide>
        <p15:guide id="11" pos="1089">
          <p15:clr>
            <a:srgbClr val="A4A3A4"/>
          </p15:clr>
        </p15:guide>
        <p15:guide id="12" pos="13109">
          <p15:clr>
            <a:srgbClr val="A4A3A4"/>
          </p15:clr>
        </p15:guide>
        <p15:guide id="13" pos="15359">
          <p15:clr>
            <a:srgbClr val="A4A3A4"/>
          </p15:clr>
        </p15:guide>
        <p15:guide id="14" orient="horz" pos="953">
          <p15:clr>
            <a:srgbClr val="A4A3A4"/>
          </p15:clr>
        </p15:guide>
        <p15:guide id="15" orient="horz" pos="8075">
          <p15:clr>
            <a:srgbClr val="A4A3A4"/>
          </p15:clr>
        </p15:guide>
        <p15:guide id="16" orient="horz" pos="1385">
          <p15:clr>
            <a:srgbClr val="A4A3A4"/>
          </p15:clr>
        </p15:guide>
        <p15:guide id="17" orient="horz" pos="5852">
          <p15:clr>
            <a:srgbClr val="A4A3A4"/>
          </p15:clr>
        </p15:guide>
        <p15:guide id="18" pos="12593">
          <p15:clr>
            <a:srgbClr val="A4A3A4"/>
          </p15:clr>
        </p15:guide>
        <p15:guide id="19" pos="1090">
          <p15:clr>
            <a:srgbClr val="A4A3A4"/>
          </p15:clr>
        </p15:guide>
        <p15:guide id="20" pos="14424">
          <p15:clr>
            <a:srgbClr val="A4A3A4"/>
          </p15:clr>
        </p15:guide>
        <p15:guide id="21" pos="1428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ara Totaram - EXCO Embury - EHO" initials="ST-EE-E" lastIdx="13" clrIdx="0"/>
  <p:cmAuthor id="2" name="Samara Totaram - EXCO Embury - EHO" initials="ST-EE-E [2]" lastIdx="2" clrIdx="1"/>
  <p:cmAuthor id="3" name="Microsoft Office User" initials="" lastIdx="0" clrIdx="2"/>
  <p:cmAuthor id="4" name="Samara Totaram - Stadio Holdings CFO" initials="ST-SHC" lastIdx="4" clrIdx="3"/>
  <p:cmAuthor id="5" name="Kate Ridge - Stadio Holdings" initials="KR-SH" lastIdx="2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AA23"/>
    <a:srgbClr val="D3D3D3"/>
    <a:srgbClr val="55585B"/>
    <a:srgbClr val="1779A0"/>
    <a:srgbClr val="207DA0"/>
    <a:srgbClr val="98C93C"/>
    <a:srgbClr val="FFCF00"/>
    <a:srgbClr val="0083CA"/>
    <a:srgbClr val="AB2940"/>
    <a:srgbClr val="9A9E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6809" autoAdjust="0"/>
  </p:normalViewPr>
  <p:slideViewPr>
    <p:cSldViewPr snapToGrid="0">
      <p:cViewPr varScale="1">
        <p:scale>
          <a:sx n="41" d="100"/>
          <a:sy n="41" d="100"/>
        </p:scale>
        <p:origin x="648" y="-101"/>
      </p:cViewPr>
      <p:guideLst>
        <p:guide pos="7680"/>
        <p:guide orient="horz" pos="8640"/>
        <p:guide pos="1058"/>
        <p:guide pos="14302"/>
        <p:guide orient="horz"/>
        <p:guide orient="horz" pos="2279"/>
        <p:guide orient="horz" pos="6371"/>
        <p:guide pos="14316"/>
        <p:guide pos="1089"/>
        <p:guide pos="13109"/>
        <p:guide pos="15359"/>
        <p:guide orient="horz" pos="953"/>
        <p:guide orient="horz" pos="8075"/>
        <p:guide orient="horz" pos="1385"/>
        <p:guide orient="horz" pos="5852"/>
        <p:guide pos="12593"/>
        <p:guide pos="1090"/>
        <p:guide pos="14424"/>
        <p:guide pos="1428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9.fntdata"/><Relationship Id="rId68" Type="http://schemas.openxmlformats.org/officeDocument/2006/relationships/font" Target="fonts/font14.fntdata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74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font" Target="fonts/font7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font" Target="fonts/font15.fntdata"/><Relationship Id="rId77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font" Target="fonts/font18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5.fntdata"/><Relationship Id="rId67" Type="http://schemas.openxmlformats.org/officeDocument/2006/relationships/font" Target="fonts/font13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62" Type="http://schemas.openxmlformats.org/officeDocument/2006/relationships/font" Target="fonts/font8.fntdata"/><Relationship Id="rId70" Type="http://schemas.openxmlformats.org/officeDocument/2006/relationships/font" Target="fonts/font16.fntdata"/><Relationship Id="rId7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3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7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font" Target="fonts/font1.fntdata"/><Relationship Id="rId76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font" Target="fonts/font17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CC2CF-7A2B-6945-8CB4-8AA155CAC648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1BD19-606C-7941-9945-65FADD208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54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/>
          </p:nvPr>
        </p:nvSpPr>
        <p:spPr>
          <a:xfrm>
            <a:off x="90488" y="742950"/>
            <a:ext cx="6616700" cy="37226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5" name="Shape 205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41826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i="0" dirty="0">
              <a:solidFill>
                <a:srgbClr val="000000"/>
              </a:solidFill>
              <a:effectLst/>
              <a:latin typeface="Raleway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865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15302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28782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1779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85864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94348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16068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06290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497723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61046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37303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612711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314205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31488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173726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735460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775880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831806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169974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694840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122739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48028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313306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820191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814477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403379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637362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461545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099100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094324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05874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1151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41177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16489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569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72205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41542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31648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_S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Body Level One…"/>
          <p:cNvSpPr txBox="1">
            <a:spLocks noGrp="1"/>
          </p:cNvSpPr>
          <p:nvPr>
            <p:ph type="body" idx="10"/>
          </p:nvPr>
        </p:nvSpPr>
        <p:spPr>
          <a:xfrm>
            <a:off x="1688880" y="8730208"/>
            <a:ext cx="21003065" cy="64807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FontTx/>
              <a:buNone/>
              <a:defRPr sz="4000">
                <a:solidFill>
                  <a:srgbClr val="9BA0A6"/>
                </a:solidFill>
              </a:defRPr>
            </a:lvl1pPr>
            <a:lvl2pPr>
              <a:defRPr sz="4800">
                <a:solidFill>
                  <a:srgbClr val="9BA0A6"/>
                </a:solidFill>
              </a:defRPr>
            </a:lvl2pPr>
            <a:lvl3pPr>
              <a:defRPr sz="4800">
                <a:solidFill>
                  <a:srgbClr val="9BA0A6"/>
                </a:solidFill>
              </a:defRPr>
            </a:lvl3pPr>
            <a:lvl4pPr>
              <a:defRPr sz="4800">
                <a:solidFill>
                  <a:srgbClr val="9BA0A6"/>
                </a:solidFill>
              </a:defRPr>
            </a:lvl4pPr>
            <a:lvl5pPr>
              <a:defRPr sz="4800">
                <a:solidFill>
                  <a:srgbClr val="9BA0A6"/>
                </a:solidFill>
              </a:defRPr>
            </a:lvl5pPr>
          </a:lstStyle>
          <a:p>
            <a:pPr algn="ctr">
              <a:lnSpc>
                <a:spcPct val="110000"/>
              </a:lnSpc>
            </a:pPr>
            <a:endParaRPr lang="en-US" sz="3200" b="0">
              <a:solidFill>
                <a:srgbClr val="9BA0A6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688880" y="8010128"/>
            <a:ext cx="21003065" cy="86409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FontTx/>
              <a:buNone/>
              <a:defRPr sz="4000" baseline="0">
                <a:solidFill>
                  <a:srgbClr val="9BA0A6"/>
                </a:solidFill>
              </a:defRPr>
            </a:lvl1pPr>
            <a:lvl2pPr>
              <a:defRPr sz="4800">
                <a:solidFill>
                  <a:srgbClr val="9BA0A6"/>
                </a:solidFill>
              </a:defRPr>
            </a:lvl2pPr>
            <a:lvl3pPr>
              <a:defRPr sz="4800">
                <a:solidFill>
                  <a:srgbClr val="9BA0A6"/>
                </a:solidFill>
              </a:defRPr>
            </a:lvl3pPr>
            <a:lvl4pPr>
              <a:defRPr sz="4800">
                <a:solidFill>
                  <a:srgbClr val="9BA0A6"/>
                </a:solidFill>
              </a:defRPr>
            </a:lvl4pPr>
            <a:lvl5pPr>
              <a:defRPr sz="4800">
                <a:solidFill>
                  <a:srgbClr val="9BA0A6"/>
                </a:solidFill>
              </a:defRPr>
            </a:lvl5pPr>
          </a:lstStyle>
          <a:p>
            <a:pPr algn="ctr">
              <a:lnSpc>
                <a:spcPct val="110000"/>
              </a:lnSpc>
            </a:pPr>
            <a:r>
              <a:rPr lang="en-US" sz="4000" b="0">
                <a:solidFill>
                  <a:srgbClr val="9BA0A6"/>
                </a:solidFill>
                <a:latin typeface="Brandon Grotesque Regular"/>
                <a:cs typeface="Brandon Grotesque Regular"/>
              </a:rPr>
              <a:t>Presentation Headline</a:t>
            </a:r>
          </a:p>
        </p:txBody>
      </p:sp>
      <p:pic>
        <p:nvPicPr>
          <p:cNvPr id="11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1678" y="3499506"/>
            <a:ext cx="10518760" cy="475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49594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mage"/>
          <p:cNvSpPr>
            <a:spLocks noGrp="1"/>
          </p:cNvSpPr>
          <p:nvPr>
            <p:ph type="pic" idx="13"/>
          </p:nvPr>
        </p:nvSpPr>
        <p:spPr>
          <a:xfrm>
            <a:off x="-73025" y="0"/>
            <a:ext cx="24457025" cy="13757076"/>
          </a:xfrm>
          <a:prstGeom prst="rect">
            <a:avLst/>
          </a:prstGeom>
        </p:spPr>
        <p:txBody>
          <a:bodyPr lIns="91425" tIns="45712" rIns="91425" bIns="45712" anchor="t">
            <a:noAutofit/>
          </a:bodyPr>
          <a:lstStyle/>
          <a:p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412681" y="4991100"/>
            <a:ext cx="21558638" cy="3733800"/>
          </a:xfrm>
          <a:ln>
            <a:noFill/>
          </a:ln>
        </p:spPr>
        <p:txBody>
          <a:bodyPr>
            <a:noAutofit/>
          </a:bodyPr>
          <a:lstStyle>
            <a:lvl1pPr algn="ctr" defTabSz="1828891" rtl="0" eaLnBrk="1" latinLnBrk="0" hangingPunct="1">
              <a:lnSpc>
                <a:spcPct val="79000"/>
              </a:lnSpc>
              <a:spcBef>
                <a:spcPct val="0"/>
              </a:spcBef>
              <a:buNone/>
              <a:defRPr lang="en-US" sz="13200" b="1" i="0" kern="1200" cap="all" spc="0" baseline="0" dirty="0">
                <a:solidFill>
                  <a:schemeClr val="bg1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pic>
        <p:nvPicPr>
          <p:cNvPr id="6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11"/>
            <a:ext cx="4274106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463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mage"/>
          <p:cNvSpPr>
            <a:spLocks noGrp="1"/>
          </p:cNvSpPr>
          <p:nvPr>
            <p:ph type="pic" idx="13"/>
          </p:nvPr>
        </p:nvSpPr>
        <p:spPr>
          <a:xfrm>
            <a:off x="1587" y="-95156"/>
            <a:ext cx="24553167" cy="13811156"/>
          </a:xfrm>
          <a:prstGeom prst="rect">
            <a:avLst/>
          </a:prstGeom>
        </p:spPr>
        <p:txBody>
          <a:bodyPr lIns="91425" tIns="45712" rIns="91425" bIns="45712" anchor="t">
            <a:noAutofit/>
          </a:bodyPr>
          <a:lstStyle/>
          <a:p>
            <a:endParaRPr/>
          </a:p>
        </p:txBody>
      </p:sp>
      <p:sp>
        <p:nvSpPr>
          <p:cNvPr id="4" name="Thank you"/>
          <p:cNvSpPr txBox="1"/>
          <p:nvPr userDrawn="1"/>
        </p:nvSpPr>
        <p:spPr>
          <a:xfrm>
            <a:off x="7416988" y="3257600"/>
            <a:ext cx="9550025" cy="177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 algn="ctr">
              <a:lnSpc>
                <a:spcPct val="79000"/>
              </a:lnSpc>
              <a:defRPr cap="none"/>
            </a:pPr>
            <a:r>
              <a:rPr lang="en-US" sz="13200" b="1" cap="none" spc="-151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THANK YOU</a:t>
            </a:r>
          </a:p>
        </p:txBody>
      </p:sp>
      <p:sp>
        <p:nvSpPr>
          <p:cNvPr id="6" name="Re a leboga"/>
          <p:cNvSpPr txBox="1"/>
          <p:nvPr userDrawn="1"/>
        </p:nvSpPr>
        <p:spPr>
          <a:xfrm>
            <a:off x="6934151" y="6348526"/>
            <a:ext cx="10515699" cy="228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>
              <a:defRPr cap="none"/>
            </a:pPr>
            <a:r>
              <a:rPr lang="en-US" sz="13200" b="1" cap="none" spc="-151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RE A LEBOGA</a:t>
            </a:r>
          </a:p>
        </p:txBody>
      </p:sp>
      <p:sp>
        <p:nvSpPr>
          <p:cNvPr id="7" name="Enkosi"/>
          <p:cNvSpPr txBox="1"/>
          <p:nvPr userDrawn="1"/>
        </p:nvSpPr>
        <p:spPr>
          <a:xfrm>
            <a:off x="9091716" y="5072321"/>
            <a:ext cx="6200569" cy="177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 algn="ctr">
              <a:lnSpc>
                <a:spcPct val="79000"/>
              </a:lnSpc>
              <a:defRPr cap="none"/>
            </a:pPr>
            <a:r>
              <a:rPr lang="en-US" sz="13200" b="1" cap="none" spc="-151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ENKOSI</a:t>
            </a:r>
          </a:p>
        </p:txBody>
      </p:sp>
      <p:sp>
        <p:nvSpPr>
          <p:cNvPr id="8" name="Dankie"/>
          <p:cNvSpPr txBox="1"/>
          <p:nvPr userDrawn="1"/>
        </p:nvSpPr>
        <p:spPr>
          <a:xfrm>
            <a:off x="9041779" y="8679965"/>
            <a:ext cx="6300443" cy="177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 algn="ctr">
              <a:lnSpc>
                <a:spcPct val="79000"/>
              </a:lnSpc>
              <a:defRPr cap="none"/>
            </a:pPr>
            <a:r>
              <a:rPr lang="en-US" sz="13200" b="1" cap="none" spc="-151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DANKIE</a:t>
            </a:r>
          </a:p>
        </p:txBody>
      </p:sp>
      <p:pic>
        <p:nvPicPr>
          <p:cNvPr id="10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11"/>
            <a:ext cx="4274106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00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med background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63272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54"/>
            <a:ext cx="24384002" cy="1371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6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Col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5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6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Rectangle 30"/>
          <p:cNvGrpSpPr/>
          <p:nvPr userDrawn="1"/>
        </p:nvGrpSpPr>
        <p:grpSpPr>
          <a:xfrm>
            <a:off x="1714509" y="2316732"/>
            <a:ext cx="20980402" cy="738662"/>
            <a:chOff x="0" y="1518"/>
            <a:chExt cx="20980400" cy="738661"/>
          </a:xfrm>
        </p:grpSpPr>
        <p:sp>
          <p:nvSpPr>
            <p:cNvPr id="21" name="Rectangle"/>
            <p:cNvSpPr/>
            <p:nvPr/>
          </p:nvSpPr>
          <p:spPr>
            <a:xfrm rot="10800000" flipH="1">
              <a:off x="0" y="288291"/>
              <a:ext cx="20980399" cy="165097"/>
            </a:xfrm>
            <a:prstGeom prst="rect">
              <a:avLst/>
            </a:prstGeom>
            <a:solidFill>
              <a:srgbClr val="53575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 b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2" name="Text"/>
            <p:cNvSpPr txBox="1"/>
            <p:nvPr/>
          </p:nvSpPr>
          <p:spPr>
            <a:xfrm rot="10800000">
              <a:off x="0" y="1518"/>
              <a:ext cx="20980400" cy="738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>
              <a:lvl1pPr defTabSz="1828800">
                <a:defRPr sz="3600" b="0">
                  <a:solidFill>
                    <a:srgbClr val="53575B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460760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5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6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2" name="Rectangle 41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1" name="Rectangle 50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771376" y="3712577"/>
            <a:ext cx="21005800" cy="9577388"/>
          </a:xfrm>
        </p:spPr>
        <p:txBody>
          <a:bodyPr lIns="0" tIns="0" rIns="0" bIns="0"/>
          <a:lstStyle>
            <a:lvl1pPr marL="0" marR="0" indent="0" algn="l" defTabSz="3578225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Tx/>
              <a:buNone/>
              <a:tabLst/>
              <a:defRPr baseline="0"/>
            </a:lvl1pPr>
          </a:lstStyle>
          <a:p>
            <a:r>
              <a:rPr lang="en-US"/>
              <a:t>Place copy 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43580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2745" y="3712577"/>
            <a:ext cx="21003066" cy="10153128"/>
          </a:xfrm>
        </p:spPr>
        <p:txBody>
          <a:bodyPr lIns="0" tIns="0" rIns="0" bIns="0">
            <a:normAutofit/>
          </a:bodyPr>
          <a:lstStyle>
            <a:lvl1pPr marL="453600" indent="-572400" defTabSz="7156808">
              <a:lnSpc>
                <a:spcPct val="110000"/>
              </a:lnSpc>
              <a:spcBef>
                <a:spcPts val="2400"/>
              </a:spcBef>
              <a:spcAft>
                <a:spcPts val="1200"/>
              </a:spcAft>
              <a:buSzPct val="9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Regular"/>
                <a:cs typeface="Brandon Grotesque Regular"/>
              </a:defRPr>
            </a:lvl1pPr>
            <a:lvl3pPr marL="453600" indent="-572400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Light"/>
                <a:cs typeface="Brandon Grotesque Light"/>
              </a:defRPr>
            </a:lvl3pPr>
          </a:lstStyle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</p:txBody>
      </p:sp>
      <p:sp>
        <p:nvSpPr>
          <p:cNvPr id="3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7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1" name="Rectangle 40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2" name="Rectangle 41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67568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s_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2745" y="3712577"/>
            <a:ext cx="21003066" cy="10153128"/>
          </a:xfrm>
        </p:spPr>
        <p:txBody>
          <a:bodyPr lIns="0" tIns="0" rIns="0" bIns="0">
            <a:normAutofit/>
          </a:bodyPr>
          <a:lstStyle>
            <a:lvl1pPr marL="453600" indent="-572400" defTabSz="7156808">
              <a:lnSpc>
                <a:spcPct val="110000"/>
              </a:lnSpc>
              <a:spcBef>
                <a:spcPts val="2400"/>
              </a:spcBef>
              <a:spcAft>
                <a:spcPts val="1200"/>
              </a:spcAft>
              <a:buSzPct val="9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Regular"/>
                <a:cs typeface="Brandon Grotesque Regular"/>
              </a:defRPr>
            </a:lvl1pPr>
            <a:lvl3pPr marL="453600" indent="-572400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Light"/>
                <a:cs typeface="Brandon Grotesque Light"/>
              </a:defRPr>
            </a:lvl3pPr>
          </a:lstStyle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</p:txBody>
      </p:sp>
      <p:sp>
        <p:nvSpPr>
          <p:cNvPr id="3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8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1" name="Rectangle 40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2" name="Rectangle 41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800" b="0" i="0" u="none" strike="noStrike" cap="all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Brandon Grotesque Bold"/>
                <a:ea typeface="+mn-ea"/>
                <a:cs typeface="Brandon Grotesque Bold"/>
                <a:sym typeface="Helvetica Neue Medium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Click to edit Master title style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24308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2425" y="-630832"/>
            <a:ext cx="26628850" cy="14978172"/>
          </a:xfrm>
          <a:prstGeom prst="rect">
            <a:avLst/>
          </a:prstGeom>
        </p:spPr>
      </p:pic>
      <p:pic>
        <p:nvPicPr>
          <p:cNvPr id="8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11"/>
            <a:ext cx="4274106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412681" y="4991100"/>
            <a:ext cx="21558638" cy="3733800"/>
          </a:xfrm>
          <a:ln>
            <a:noFill/>
          </a:ln>
        </p:spPr>
        <p:txBody>
          <a:bodyPr>
            <a:noAutofit/>
          </a:bodyPr>
          <a:lstStyle>
            <a:lvl1pPr algn="ctr" defTabSz="1828891" rtl="0" eaLnBrk="1" latinLnBrk="0" hangingPunct="1">
              <a:lnSpc>
                <a:spcPct val="79000"/>
              </a:lnSpc>
              <a:spcBef>
                <a:spcPct val="0"/>
              </a:spcBef>
              <a:buNone/>
              <a:defRPr lang="en-US" sz="13200" b="0" i="0" kern="1200" cap="all" spc="0" baseline="0" dirty="0">
                <a:solidFill>
                  <a:schemeClr val="bg1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492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21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2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24" name="Rectangle 23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5" name="Rectangle 24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6" name="Rectangle 25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7" name="Rectangle 26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8" name="Rectangle 27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0" name="Rectangle 29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1" name="Rectangle 30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2" name="Rectangle 31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3" name="Rectangle 32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4" name="Rectangle 33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728566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7263454" y="558801"/>
            <a:ext cx="18464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700" b="0" i="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D265FAB3-5032-42DF-B4C9-9CF87F3A13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8788" y="3644901"/>
            <a:ext cx="21005800" cy="7749603"/>
          </a:xfrm>
        </p:spPr>
        <p:txBody>
          <a:bodyPr lIns="0" tIns="0" rIns="0" bIns="0"/>
          <a:lstStyle>
            <a:lvl1pPr marL="626400" indent="-74160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Font typeface="Wingdings" charset="2"/>
              <a:buAutoNum type="arabicPlain"/>
              <a:defRPr sz="4000" b="0" i="0">
                <a:latin typeface="Brandon Grotesque Regular"/>
                <a:cs typeface="Brandon Grotesque Regular"/>
              </a:defRPr>
            </a:lvl1pPr>
            <a:lvl2pPr marL="914007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2pPr>
            <a:lvl3pPr marL="1828023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3pPr>
            <a:lvl4pPr marL="2742031" indent="0">
              <a:buSzPct val="60000"/>
              <a:buFont typeface="Arial"/>
              <a:buNone/>
              <a:defRPr lang="en-US" sz="4000" b="0" i="0" kern="1200" dirty="0" smtClean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4pPr>
            <a:lvl5pPr marL="3656046" indent="0">
              <a:buSzPct val="60000"/>
              <a:buFont typeface="Arial"/>
              <a:buNone/>
              <a:defRPr lang="en-ZA" sz="4000" b="0" i="0" kern="1200" dirty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5pPr>
          </a:lstStyle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  <a:endParaRPr lang="en-ZA"/>
          </a:p>
        </p:txBody>
      </p:sp>
      <p:pic>
        <p:nvPicPr>
          <p:cNvPr id="2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56860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Numbers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mage"/>
          <p:cNvSpPr>
            <a:spLocks noGrp="1"/>
          </p:cNvSpPr>
          <p:nvPr>
            <p:ph type="pic" idx="14"/>
          </p:nvPr>
        </p:nvSpPr>
        <p:spPr>
          <a:xfrm>
            <a:off x="0" y="0"/>
            <a:ext cx="24384001" cy="13716000"/>
          </a:xfrm>
          <a:prstGeom prst="rect">
            <a:avLst/>
          </a:prstGeom>
        </p:spPr>
        <p:txBody>
          <a:bodyPr lIns="91425" tIns="45712" rIns="91425" bIns="45712" anchor="t">
            <a:noAutofit/>
          </a:bodyPr>
          <a:lstStyle/>
          <a:p>
            <a:endParaRPr/>
          </a:p>
        </p:txBody>
      </p:sp>
      <p:sp>
        <p:nvSpPr>
          <p:cNvPr id="20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21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2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24" name="Rectangle 23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5" name="Rectangle 24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6" name="Rectangle 25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7" name="Rectangle 26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8" name="Rectangle 27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0" name="Rectangle 29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1" name="Rectangle 30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2" name="Rectangle 31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3" name="Rectangle 32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4" name="Rectangle 33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728566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7263454" y="558801"/>
            <a:ext cx="18464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700" b="0" i="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D265FAB3-5032-42DF-B4C9-9CF87F3A13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8788" y="3644901"/>
            <a:ext cx="21005800" cy="7749603"/>
          </a:xfrm>
        </p:spPr>
        <p:txBody>
          <a:bodyPr lIns="0" tIns="0" rIns="0" bIns="0"/>
          <a:lstStyle>
            <a:lvl1pPr marL="626400" indent="-74160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Font typeface="Wingdings" charset="2"/>
              <a:buAutoNum type="arabicPlain"/>
              <a:defRPr sz="4000" b="0" i="0">
                <a:latin typeface="Brandon Grotesque Regular"/>
                <a:cs typeface="Brandon Grotesque Regular"/>
              </a:defRPr>
            </a:lvl1pPr>
            <a:lvl2pPr marL="914007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2pPr>
            <a:lvl3pPr marL="1828023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3pPr>
            <a:lvl4pPr marL="2742031" indent="0">
              <a:buSzPct val="60000"/>
              <a:buFont typeface="Arial"/>
              <a:buNone/>
              <a:defRPr lang="en-US" sz="4000" b="0" i="0" kern="1200" dirty="0" smtClean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4pPr>
            <a:lvl5pPr marL="3656046" indent="0">
              <a:buSzPct val="60000"/>
              <a:buFont typeface="Arial"/>
              <a:buNone/>
              <a:defRPr lang="en-ZA" sz="4000" b="0" i="0" kern="1200" dirty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5pPr>
          </a:lstStyle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  <a:endParaRPr lang="en-ZA"/>
          </a:p>
        </p:txBody>
      </p:sp>
      <p:pic>
        <p:nvPicPr>
          <p:cNvPr id="37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55332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s &amp;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2745" y="3712577"/>
            <a:ext cx="21003066" cy="10153128"/>
          </a:xfrm>
        </p:spPr>
        <p:txBody>
          <a:bodyPr lIns="0" tIns="0" rIns="0" bIns="0">
            <a:normAutofit/>
          </a:bodyPr>
          <a:lstStyle>
            <a:lvl1pPr marL="453600"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Regular"/>
                <a:cs typeface="Brandon Grotesque Regular"/>
              </a:defRPr>
            </a:lvl1pPr>
            <a:lvl3pPr marL="453600" indent="-572400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Light"/>
                <a:cs typeface="Brandon Grotesque Light"/>
              </a:defRPr>
            </a:lvl3pPr>
          </a:lstStyle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</p:txBody>
      </p:sp>
      <p:sp>
        <p:nvSpPr>
          <p:cNvPr id="3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7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1" name="Rectangle 40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2" name="Rectangle 41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40981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2" r:id="rId2"/>
    <p:sldLayoutId id="2147483703" r:id="rId3"/>
    <p:sldLayoutId id="2147483701" r:id="rId4"/>
    <p:sldLayoutId id="2147483718" r:id="rId5"/>
    <p:sldLayoutId id="2147483721" r:id="rId6"/>
    <p:sldLayoutId id="2147483712" r:id="rId7"/>
    <p:sldLayoutId id="2147483716" r:id="rId8"/>
    <p:sldLayoutId id="2147483704" r:id="rId9"/>
    <p:sldLayoutId id="2147483722" r:id="rId10"/>
    <p:sldLayoutId id="2147483711" r:id="rId11"/>
    <p:sldLayoutId id="2147483713" r:id="rId12"/>
    <p:sldLayoutId id="2147483723" r:id="rId13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0" baseline="0">
          <a:ln>
            <a:noFill/>
          </a:ln>
          <a:solidFill>
            <a:srgbClr val="55585B"/>
          </a:solidFill>
          <a:uFillTx/>
          <a:latin typeface="+mj-lt"/>
          <a:ea typeface="+mn-ea"/>
          <a:cs typeface="+mn-cs"/>
          <a:sym typeface="Helvetica Neue Medium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l" defTabSz="3578225" latinLnBrk="0">
        <a:lnSpc>
          <a:spcPct val="110000"/>
        </a:lnSpc>
        <a:spcBef>
          <a:spcPts val="1200"/>
        </a:spcBef>
        <a:spcAft>
          <a:spcPts val="600"/>
        </a:spcAft>
        <a:buClrTx/>
        <a:buSzPct val="125000"/>
        <a:buFontTx/>
        <a:buNone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Regular"/>
          <a:ea typeface="Helvetica Neue"/>
          <a:cs typeface="Brandon Grotesque Regular"/>
          <a:sym typeface="Helvetica Neue"/>
        </a:defRPr>
      </a:lvl1pPr>
      <a:lvl2pPr marL="628650" marR="0" indent="-463550" algn="l" defTabSz="825500" latinLnBrk="0">
        <a:lnSpc>
          <a:spcPct val="110000"/>
        </a:lnSpc>
        <a:spcBef>
          <a:spcPts val="600"/>
        </a:spcBef>
        <a:spcAft>
          <a:spcPts val="4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2pPr>
      <a:lvl3pPr marL="1428750" marR="0" indent="-533400" algn="l" defTabSz="1790700" latinLnBrk="0">
        <a:lnSpc>
          <a:spcPct val="110000"/>
        </a:lnSpc>
        <a:spcBef>
          <a:spcPts val="200"/>
        </a:spcBef>
        <a:spcAft>
          <a:spcPts val="8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3pPr>
      <a:lvl4pPr marL="2324100" marR="0" indent="-539750" algn="l" defTabSz="825500" latinLnBrk="0">
        <a:lnSpc>
          <a:spcPct val="110000"/>
        </a:lnSpc>
        <a:spcBef>
          <a:spcPts val="200"/>
        </a:spcBef>
        <a:spcAft>
          <a:spcPts val="2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4pPr>
      <a:lvl5pPr marL="3175000" marR="0" indent="-635000" algn="l" defTabSz="825500" latinLnBrk="0">
        <a:lnSpc>
          <a:spcPct val="110000"/>
        </a:lnSpc>
        <a:spcBef>
          <a:spcPts val="200"/>
        </a:spcBef>
        <a:spcAft>
          <a:spcPts val="2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1690467" y="8010128"/>
            <a:ext cx="21003065" cy="864096"/>
          </a:xfrm>
        </p:spPr>
        <p:txBody>
          <a:bodyPr/>
          <a:lstStyle/>
          <a:p>
            <a:r>
              <a:rPr lang="en-US" b="1" dirty="0"/>
              <a:t>OOP152 – OBJECT-ORIENTED PROGRAMMING</a:t>
            </a:r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1042DE35-7AB1-45E7-893C-96913BB74A66}"/>
              </a:ext>
            </a:extLst>
          </p:cNvPr>
          <p:cNvSpPr txBox="1">
            <a:spLocks/>
          </p:cNvSpPr>
          <p:nvPr/>
        </p:nvSpPr>
        <p:spPr>
          <a:xfrm>
            <a:off x="10833895" y="12025834"/>
            <a:ext cx="2713033" cy="864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3578225" latinLnBrk="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Tx/>
              <a:buSzPct val="125000"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Regular"/>
                <a:ea typeface="Helvetica Neue"/>
                <a:cs typeface="Brandon Grotesque Regular"/>
                <a:sym typeface="Helvetica Neue"/>
              </a:defRPr>
            </a:lvl1pPr>
            <a:lvl2pPr marL="628650" marR="0" indent="-463550" algn="l" defTabSz="825500" latinLnBrk="0">
              <a:lnSpc>
                <a:spcPct val="110000"/>
              </a:lnSpc>
              <a:spcBef>
                <a:spcPts val="600"/>
              </a:spcBef>
              <a:spcAft>
                <a:spcPts val="400"/>
              </a:spcAft>
              <a:buClrTx/>
              <a:buSzPct val="6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Light"/>
                <a:ea typeface="Helvetica Neue"/>
                <a:cs typeface="Brandon Grotesque Light"/>
                <a:sym typeface="Helvetica Neue"/>
              </a:defRPr>
            </a:lvl2pPr>
            <a:lvl3pPr marL="1428750" marR="0" indent="-533400" algn="l" defTabSz="1790700" latinLnBrk="0">
              <a:lnSpc>
                <a:spcPct val="110000"/>
              </a:lnSpc>
              <a:spcBef>
                <a:spcPts val="200"/>
              </a:spcBef>
              <a:spcAft>
                <a:spcPts val="800"/>
              </a:spcAft>
              <a:buClrTx/>
              <a:buSzPct val="6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Light"/>
                <a:ea typeface="Helvetica Neue"/>
                <a:cs typeface="Brandon Grotesque Light"/>
                <a:sym typeface="Helvetica Neue"/>
              </a:defRPr>
            </a:lvl3pPr>
            <a:lvl4pPr marL="2324100" marR="0" indent="-539750" algn="l" defTabSz="825500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Tx/>
              <a:buSzPct val="6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Light"/>
                <a:ea typeface="Helvetica Neue"/>
                <a:cs typeface="Brandon Grotesque Light"/>
                <a:sym typeface="Helvetica Neue"/>
              </a:defRPr>
            </a:lvl4pPr>
            <a:lvl5pPr marL="3175000" marR="0" indent="-635000" algn="l" defTabSz="825500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Tx/>
              <a:buSzPct val="6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Light"/>
                <a:ea typeface="Helvetica Neue"/>
                <a:cs typeface="Brandon Grotesque Light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US" sz="2000" b="1" dirty="0"/>
              <a:t>2024</a:t>
            </a:r>
          </a:p>
          <a:p>
            <a:pPr hangingPunct="1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0200150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7700" b="1" dirty="0">
                <a:solidFill>
                  <a:srgbClr val="FF0000"/>
                </a:solidFill>
              </a:rPr>
              <a:t>Objects of Arrays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Creating and Initializing </a:t>
            </a:r>
            <a:r>
              <a:rPr lang="en-GB" sz="5400" dirty="0" err="1"/>
              <a:t>ArrayLists</a:t>
            </a:r>
            <a:r>
              <a:rPr lang="en-GB" sz="5400" dirty="0"/>
              <a:t>: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800" dirty="0"/>
              <a:t>Standard syntax for creating an ArrayList: ArrayList&lt;Type&gt; </a:t>
            </a:r>
            <a:r>
              <a:rPr lang="en-GB" sz="5800" dirty="0" err="1"/>
              <a:t>listName</a:t>
            </a:r>
            <a:r>
              <a:rPr lang="en-GB" sz="5800" dirty="0"/>
              <a:t> = new ArrayList&lt;&gt;();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800" dirty="0"/>
              <a:t>Optional: Initialize with an initial capacity if the approximate number of elements is known.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417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7700" b="1" dirty="0">
                <a:solidFill>
                  <a:srgbClr val="FF0000"/>
                </a:solidFill>
              </a:rPr>
              <a:t>Objects of Arrays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Example: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ArrayList&lt;String&gt; names = new ArrayList&lt;&gt;();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ArrayList&lt;Integer&gt; numbers = new ArrayList&lt;&gt;(10); // with initial capacity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5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99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7700" b="1" dirty="0">
                <a:solidFill>
                  <a:srgbClr val="FF0000"/>
                </a:solidFill>
              </a:rPr>
              <a:t>Objects of Arrays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Adding Elements to an ArrayList (add method): Using the add Method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add(E e): Appends the specified element to the end of this list.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add(int index, E element): Inserts the specified element at the specified position in this list.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5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564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624943"/>
            <a:ext cx="21005800" cy="9342912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7700" b="1" dirty="0">
                <a:solidFill>
                  <a:srgbClr val="FF0000"/>
                </a:solidFill>
              </a:rPr>
              <a:t>Objects of Arrays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Examples: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names.add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("Alice");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names.add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("Bob");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names.add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(0, "Charlie"); // Adds "Charlie" at the first position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Automatic Resizing: When adding elements, the ArrayList automatically resizes itself to accommodate additional elements.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5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711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624943"/>
            <a:ext cx="21005800" cy="9342912"/>
          </a:xfrm>
        </p:spPr>
        <p:txBody>
          <a:bodyPr>
            <a:normAutofit fontScale="325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21600" b="1" dirty="0">
                <a:solidFill>
                  <a:srgbClr val="FF0000"/>
                </a:solidFill>
              </a:rPr>
              <a:t>Objects of Arrays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1600" dirty="0"/>
              <a:t>Creating and Using ArrayList: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import </a:t>
            </a:r>
            <a:r>
              <a:rPr lang="en-GB" sz="160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java.util.ArrayList</a:t>
            </a:r>
            <a:r>
              <a:rPr lang="en-GB" sz="1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160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class Main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public static void main(String[] </a:t>
            </a:r>
            <a:r>
              <a:rPr lang="en-GB" sz="160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args</a:t>
            </a:r>
            <a:r>
              <a:rPr lang="en-GB" sz="1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// Creating an ArrayList to store names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ArrayList&lt;String&gt; names = new ArrayList&lt;&gt;();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160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5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969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624943"/>
            <a:ext cx="21005800" cy="9342912"/>
          </a:xfrm>
        </p:spPr>
        <p:txBody>
          <a:bodyPr>
            <a:normAutofit fontScale="250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21600" b="1" dirty="0">
                <a:solidFill>
                  <a:srgbClr val="FF0000"/>
                </a:solidFill>
              </a:rPr>
              <a:t>Objects of Arrays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1600" dirty="0"/>
              <a:t>Creating and Using ArrayList:</a:t>
            </a:r>
            <a:endParaRPr lang="en-GB" sz="160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// Adding names to the ArrayList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names.add("Alice");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names.add("Bob");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names.add(0, "Charlie");  // Inserts "Charlie" at the beginning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160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// Displaying the contents of the ArrayList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GB" sz="160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1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("Names in the ArrayList: " + names);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 // Names in the ArrayList: [Charlie, Alice, Bob]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160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5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272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Manipulating Elements in an Arraylists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56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624943"/>
            <a:ext cx="21005800" cy="9342912"/>
          </a:xfrm>
        </p:spPr>
        <p:txBody>
          <a:bodyPr>
            <a:normAutofit fontScale="250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21600" b="1" dirty="0">
                <a:solidFill>
                  <a:srgbClr val="FF0000"/>
                </a:solidFill>
              </a:rPr>
              <a:t>Objects of Arrays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1600" dirty="0"/>
              <a:t>Accessing Elements</a:t>
            </a:r>
          </a:p>
          <a:p>
            <a:pPr marL="1771650" lvl="1" indent="-11430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21600" dirty="0"/>
              <a:t>Purpose: Retrieve elements at specific positions.</a:t>
            </a:r>
          </a:p>
          <a:p>
            <a:pPr marL="1771650" lvl="1" indent="-11430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21600" dirty="0"/>
              <a:t>Method: get(int index): Example</a:t>
            </a:r>
            <a:endParaRPr lang="en-GB" sz="160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ArrayList&lt;String&gt; fruits = new ArrayList&lt;&gt;();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60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fruits.add</a:t>
            </a:r>
            <a:r>
              <a:rPr lang="en-GB" sz="1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("Apple");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60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fruits.add</a:t>
            </a:r>
            <a:r>
              <a:rPr lang="en-GB" sz="1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("Banana");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 Accessing the first element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String </a:t>
            </a:r>
            <a:r>
              <a:rPr lang="en-GB" sz="160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firstFruit</a:t>
            </a:r>
            <a:r>
              <a:rPr lang="en-GB" sz="1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</a:t>
            </a:r>
            <a:r>
              <a:rPr lang="en-GB" sz="160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fruits.get</a:t>
            </a:r>
            <a:r>
              <a:rPr lang="en-GB" sz="1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(0);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60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1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("First fruit: " + </a:t>
            </a:r>
            <a:r>
              <a:rPr lang="en-GB" sz="160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firstFruit</a:t>
            </a:r>
            <a:r>
              <a:rPr lang="en-GB" sz="1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160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5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798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624943"/>
            <a:ext cx="21005800" cy="9342912"/>
          </a:xfrm>
        </p:spPr>
        <p:txBody>
          <a:bodyPr>
            <a:normAutofit fontScale="325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21600" b="1" dirty="0">
                <a:solidFill>
                  <a:srgbClr val="FF0000"/>
                </a:solidFill>
              </a:rPr>
              <a:t>Objects of Arrays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1600" dirty="0"/>
              <a:t>Updating Elements</a:t>
            </a:r>
          </a:p>
          <a:p>
            <a:pPr marL="1771650" lvl="1" indent="-11430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21600" dirty="0"/>
              <a:t>Purpose: Change the element at a specified position.</a:t>
            </a:r>
          </a:p>
          <a:p>
            <a:pPr marL="1771650" lvl="1" indent="-11430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21600" dirty="0"/>
              <a:t>Method: set(int index, E element): Example</a:t>
            </a:r>
            <a:endParaRPr lang="en-GB" sz="160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 Updating the second element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60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fruits.set</a:t>
            </a:r>
            <a:r>
              <a:rPr lang="en-GB" sz="1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(1, "Blueberry");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60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1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("Updated list: " + fruits);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160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5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081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624943"/>
            <a:ext cx="21005800" cy="9342912"/>
          </a:xfrm>
        </p:spPr>
        <p:txBody>
          <a:bodyPr>
            <a:normAutofit fontScale="325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21600" b="1" dirty="0">
                <a:solidFill>
                  <a:srgbClr val="FF0000"/>
                </a:solidFill>
              </a:rPr>
              <a:t>Objects of Arrays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1600" dirty="0"/>
              <a:t>Removing Elements</a:t>
            </a:r>
          </a:p>
          <a:p>
            <a:pPr marL="1771650" lvl="1" indent="-11430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21600" dirty="0"/>
              <a:t>Purpose: Remove elements from an ArrayList either by index or by value.</a:t>
            </a:r>
          </a:p>
          <a:p>
            <a:pPr marL="1771650" lvl="1" indent="-11430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21600" dirty="0"/>
              <a:t>Methods: </a:t>
            </a:r>
          </a:p>
          <a:p>
            <a:pPr marL="2571750" lvl="2" indent="-11430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21600" dirty="0"/>
              <a:t>remove(int index)</a:t>
            </a:r>
          </a:p>
          <a:p>
            <a:pPr marL="2571750" lvl="2" indent="-11430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21600" dirty="0"/>
              <a:t>remove(Object o)</a:t>
            </a:r>
            <a:endParaRPr lang="en-GB" sz="160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160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5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013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2136804" y="8784887"/>
            <a:ext cx="21558638" cy="3733800"/>
          </a:xfrm>
        </p:spPr>
        <p:txBody>
          <a:bodyPr/>
          <a:lstStyle/>
          <a:p>
            <a:r>
              <a:rPr lang="en-US" sz="7200" dirty="0">
                <a:solidFill>
                  <a:schemeClr val="accent6">
                    <a:lumMod val="75000"/>
                  </a:schemeClr>
                </a:solidFill>
              </a:rPr>
              <a:t>Object-oriented programming</a:t>
            </a:r>
            <a:r>
              <a:rPr lang="en-US" sz="7200" b="0" dirty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en-US" sz="7200" dirty="0">
                <a:solidFill>
                  <a:schemeClr val="accent6">
                    <a:lumMod val="75000"/>
                  </a:schemeClr>
                </a:solidFill>
              </a:rPr>
              <a:t>oop152</a:t>
            </a:r>
            <a:r>
              <a:rPr lang="en-US" sz="7200" b="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7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8" name="Picture 4" descr="Classes and Objects in Java - Fundamentals of OOPs - DataFlair">
            <a:extLst>
              <a:ext uri="{FF2B5EF4-FFF2-40B4-BE49-F238E27FC236}">
                <a16:creationId xmlns:a16="http://schemas.microsoft.com/office/drawing/2014/main" id="{BC82DEFB-3E20-E863-D5DE-23457D788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127" y="884749"/>
            <a:ext cx="17872364" cy="852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38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624943"/>
            <a:ext cx="21005800" cy="9342912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5400" b="1" dirty="0">
                <a:solidFill>
                  <a:srgbClr val="FF0000"/>
                </a:solidFill>
              </a:rPr>
              <a:t>Objects of Arrays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Removing Elements: Example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 Removing the first element by index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2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fruits.remove</a:t>
            </a:r>
            <a:r>
              <a:rPr lang="en-GB" sz="5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(0);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 Removing by object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2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fruits.remove</a:t>
            </a:r>
            <a:r>
              <a:rPr lang="en-GB" sz="5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("Blueberry");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2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5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("List after removals: " + fruits);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160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5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271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624943"/>
            <a:ext cx="21005800" cy="9342912"/>
          </a:xfrm>
        </p:spPr>
        <p:txBody>
          <a:bodyPr>
            <a:normAutofit fontScale="250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21600" b="1" dirty="0">
                <a:solidFill>
                  <a:srgbClr val="FF0000"/>
                </a:solidFill>
              </a:rPr>
              <a:t>Objects of Arrays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1600" dirty="0"/>
              <a:t>Size and Capacity:</a:t>
            </a:r>
          </a:p>
          <a:p>
            <a:pPr marL="1771650" lvl="1" indent="-11430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21600" dirty="0"/>
              <a:t>Size and Capacity</a:t>
            </a:r>
          </a:p>
          <a:p>
            <a:pPr marL="2571750" lvl="2" indent="-11430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21600" dirty="0"/>
              <a:t>Size: The number of elements currently in the list.</a:t>
            </a:r>
          </a:p>
          <a:p>
            <a:pPr marL="2571750" lvl="2" indent="-11430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21600" dirty="0"/>
              <a:t>Capacity: The size of the array buffer inside the ArrayList.</a:t>
            </a:r>
          </a:p>
          <a:p>
            <a:pPr marL="2571750" lvl="2" indent="-11430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21600" dirty="0"/>
              <a:t>Methods:</a:t>
            </a:r>
          </a:p>
          <a:p>
            <a:pPr marL="3467100" lvl="3" indent="-11430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21600" dirty="0"/>
              <a:t>size(): Returns the number of elements.</a:t>
            </a:r>
          </a:p>
          <a:p>
            <a:pPr marL="3467100" lvl="3" indent="-11430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21600" dirty="0"/>
              <a:t>Automatic capacity management: </a:t>
            </a:r>
            <a:r>
              <a:rPr lang="en-GB" sz="21600" dirty="0" err="1"/>
              <a:t>ArrayLists</a:t>
            </a:r>
            <a:r>
              <a:rPr lang="en-GB" sz="21600" dirty="0"/>
              <a:t> grow automatically as more elements are added.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160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5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550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624943"/>
            <a:ext cx="21005800" cy="9342912"/>
          </a:xfrm>
        </p:spPr>
        <p:txBody>
          <a:bodyPr>
            <a:normAutofit fontScale="325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21600" b="1" dirty="0">
                <a:solidFill>
                  <a:srgbClr val="FF0000"/>
                </a:solidFill>
              </a:rPr>
              <a:t>Objects of Arrays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1600" dirty="0"/>
              <a:t>Size and Capacity: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60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1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("Number of fruits: " + </a:t>
            </a:r>
            <a:r>
              <a:rPr lang="en-GB" sz="160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fruits.size</a:t>
            </a:r>
            <a:r>
              <a:rPr lang="en-GB" sz="1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 Initially, </a:t>
            </a:r>
            <a:r>
              <a:rPr lang="en-GB" sz="160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ArrayLists</a:t>
            </a:r>
            <a:r>
              <a:rPr lang="en-GB" sz="1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can hold 10 elements by default (implementation-dependent), 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 but this capacity increases automatically if more elements are added.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160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5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504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iterating over </a:t>
            </a:r>
            <a:r>
              <a:rPr lang="en-US" b="0" dirty="0" err="1"/>
              <a:t>arraylists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00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925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7700" b="1" dirty="0">
                <a:solidFill>
                  <a:srgbClr val="FF0000"/>
                </a:solidFill>
              </a:rPr>
              <a:t>Objects of Arrays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Using For Loop: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800" dirty="0"/>
              <a:t>Traditional loop for accessing elements by index.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800" dirty="0"/>
              <a:t>Example: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ArrayList&lt;String&gt; list = new ArrayList&lt;&gt;(</a:t>
            </a:r>
            <a:r>
              <a:rPr lang="en-GB" sz="5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Arrays.asList</a:t>
            </a: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("Apple", "Banana", "Cherry"));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for (int </a:t>
            </a:r>
            <a:r>
              <a:rPr lang="en-GB" sz="5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0; </a:t>
            </a:r>
            <a:r>
              <a:rPr lang="en-GB" sz="5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&lt; </a:t>
            </a:r>
            <a:r>
              <a:rPr lang="en-GB" sz="5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list.size</a:t>
            </a: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(); </a:t>
            </a:r>
            <a:r>
              <a:rPr lang="en-GB" sz="5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++)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5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GB" sz="5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list.get</a:t>
            </a: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GB" sz="5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493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7700" b="1" dirty="0">
                <a:solidFill>
                  <a:srgbClr val="FF0000"/>
                </a:solidFill>
              </a:rPr>
              <a:t>Objects of Arrays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Enhanced For Loop: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800" dirty="0"/>
              <a:t>Simplified syntax for iterating over elements without index.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800" dirty="0"/>
              <a:t>Example: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for (String fruit : list)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5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(fruit);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815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92500" lnSpcReduction="1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7700" b="1" dirty="0">
                <a:solidFill>
                  <a:srgbClr val="FF0000"/>
                </a:solidFill>
              </a:rPr>
              <a:t>Objects of Arrays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While Loop: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800" dirty="0"/>
              <a:t>Useful when iteration needs to be conditional or more complex.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800" dirty="0"/>
              <a:t>Example: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 </a:t>
            </a:r>
            <a:r>
              <a:rPr lang="en-GB" sz="5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0;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while (</a:t>
            </a:r>
            <a:r>
              <a:rPr lang="en-GB" sz="5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&lt; </a:t>
            </a:r>
            <a:r>
              <a:rPr lang="en-GB" sz="5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list.size</a:t>
            </a: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5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GB" sz="5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list.get</a:t>
            </a: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GB" sz="5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5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++;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369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775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7700" b="1" dirty="0">
                <a:solidFill>
                  <a:srgbClr val="FF0000"/>
                </a:solidFill>
              </a:rPr>
              <a:t>Objects of Arrays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Using Iterators: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800" dirty="0"/>
              <a:t>Enables navigating through the ArrayList and removing elements during iteration.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800" dirty="0"/>
              <a:t>Example: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Iterator&lt;String&gt; iterator = </a:t>
            </a:r>
            <a:r>
              <a:rPr lang="en-GB" sz="5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list.iterator</a:t>
            </a: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while (</a:t>
            </a:r>
            <a:r>
              <a:rPr lang="en-GB" sz="5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iterator.hasNext</a:t>
            </a: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String fruit = </a:t>
            </a:r>
            <a:r>
              <a:rPr lang="en-GB" sz="5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iterator.next</a:t>
            </a: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if (</a:t>
            </a:r>
            <a:r>
              <a:rPr lang="en-GB" sz="5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fruit.equals</a:t>
            </a: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("Banana"))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GB" sz="5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iterator.remove</a:t>
            </a: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428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775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7700" b="1" dirty="0">
                <a:solidFill>
                  <a:srgbClr val="FF0000"/>
                </a:solidFill>
              </a:rPr>
              <a:t>Objects of Arrays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700" dirty="0"/>
              <a:t>ListIterators: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6200" dirty="0"/>
              <a:t>Extends Iterator capabilities, allowing bidirectional traversal and addition of elements..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6200" dirty="0"/>
              <a:t>Example: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ListIterator&lt;String&gt; </a:t>
            </a:r>
            <a:r>
              <a:rPr lang="en-GB" sz="5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listIterator</a:t>
            </a: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</a:t>
            </a:r>
            <a:r>
              <a:rPr lang="en-GB" sz="5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list.listIterator</a:t>
            </a: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while (</a:t>
            </a:r>
            <a:r>
              <a:rPr lang="en-GB" sz="5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listIterator.hasNext</a:t>
            </a: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if (</a:t>
            </a:r>
            <a:r>
              <a:rPr lang="en-GB" sz="5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listIterator.next</a:t>
            </a: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().equals("Cherry"))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GB" sz="5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listIterator.add</a:t>
            </a: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("Date");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627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850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7700" b="1" dirty="0">
                <a:solidFill>
                  <a:srgbClr val="FF0000"/>
                </a:solidFill>
              </a:rPr>
              <a:t>Objects of Arrays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700" dirty="0"/>
              <a:t>Java 8 Streams for </a:t>
            </a:r>
            <a:r>
              <a:rPr lang="en-GB" sz="7700" dirty="0" err="1"/>
              <a:t>ArrayLists</a:t>
            </a:r>
            <a:r>
              <a:rPr lang="en-GB" sz="7700" dirty="0"/>
              <a:t>:</a:t>
            </a:r>
          </a:p>
          <a:p>
            <a:pPr marL="1771650" lvl="1" indent="-11430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7700" dirty="0"/>
              <a:t>Stream Operations:</a:t>
            </a:r>
          </a:p>
          <a:p>
            <a:pPr marL="1771650" lvl="1" indent="-11430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7700" dirty="0"/>
              <a:t>Filter:</a:t>
            </a:r>
          </a:p>
          <a:p>
            <a:pPr marL="2286000" lvl="2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6200" dirty="0"/>
              <a:t>Filters elements based on condition</a:t>
            </a:r>
          </a:p>
          <a:p>
            <a:pPr marL="2286000" lvl="2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6200" dirty="0"/>
              <a:t>Example: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list.stream</a:t>
            </a: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.filter(fruit -&gt; </a:t>
            </a:r>
            <a:r>
              <a:rPr lang="en-GB" sz="5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fruit.startsWith</a:t>
            </a: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("A"))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.</a:t>
            </a:r>
            <a:r>
              <a:rPr lang="en-GB" sz="5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forEach</a:t>
            </a: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GB" sz="5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</a:t>
            </a: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::println); // Prints "Apple"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62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14736" y="3518534"/>
            <a:ext cx="21558638" cy="3733800"/>
          </a:xfrm>
        </p:spPr>
        <p:txBody>
          <a:bodyPr/>
          <a:lstStyle/>
          <a:p>
            <a:r>
              <a:rPr lang="en-US" sz="4400" b="1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Access</a:t>
            </a:r>
            <a:r>
              <a:rPr lang="en-US" sz="4400" b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</a:t>
            </a:r>
            <a:r>
              <a:rPr lang="en-US" sz="4400" b="0" dirty="0">
                <a:solidFill>
                  <a:srgbClr val="FFC000"/>
                </a:solidFill>
              </a:rPr>
              <a:t>Books</a:t>
            </a:r>
            <a:r>
              <a:rPr lang="en-US" sz="4400" b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/ </a:t>
            </a: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Eclipse ide</a:t>
            </a:r>
            <a:r>
              <a:rPr lang="en-US" sz="4400" b="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4400" b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 </a:t>
            </a:r>
            <a:r>
              <a:rPr lang="en-US" sz="4400" b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MS office…etc</a:t>
            </a:r>
            <a:r>
              <a:rPr lang="en-US" sz="4400" b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endParaRPr lang="en-US" sz="4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11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850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7700" b="1" dirty="0">
                <a:solidFill>
                  <a:srgbClr val="FF0000"/>
                </a:solidFill>
              </a:rPr>
              <a:t>Objects of Arrays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700" dirty="0"/>
              <a:t>Java 8 Streams for </a:t>
            </a:r>
            <a:r>
              <a:rPr lang="en-GB" sz="7700" dirty="0" err="1"/>
              <a:t>ArrayLists</a:t>
            </a:r>
            <a:r>
              <a:rPr lang="en-GB" sz="7700" dirty="0"/>
              <a:t>:</a:t>
            </a:r>
          </a:p>
          <a:p>
            <a:pPr marL="1771650" lvl="1" indent="-11430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7700" dirty="0"/>
              <a:t>Stream Operations:</a:t>
            </a:r>
          </a:p>
          <a:p>
            <a:pPr marL="1771650" lvl="1" indent="-11430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7700" dirty="0"/>
              <a:t>Map:</a:t>
            </a:r>
          </a:p>
          <a:p>
            <a:pPr marL="2286000" lvl="2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6200" dirty="0"/>
              <a:t>Transforms each element into another form using a provided function.</a:t>
            </a:r>
          </a:p>
          <a:p>
            <a:pPr marL="2286000" lvl="2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6200" dirty="0"/>
              <a:t>Example: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list.stream()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.map(String::</a:t>
            </a:r>
            <a:r>
              <a:rPr lang="en-GB" sz="5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toUpperCase</a:t>
            </a: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.</a:t>
            </a:r>
            <a:r>
              <a:rPr lang="en-GB" sz="5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forEach</a:t>
            </a: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GB" sz="5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</a:t>
            </a: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::println); // Prints "APPLE", "BANANA", "CHERRY"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177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775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7700" b="1" dirty="0">
                <a:solidFill>
                  <a:srgbClr val="FF0000"/>
                </a:solidFill>
              </a:rPr>
              <a:t>Objects of Arrays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700" dirty="0"/>
              <a:t>Java 8 Streams for </a:t>
            </a:r>
            <a:r>
              <a:rPr lang="en-GB" sz="7700" dirty="0" err="1"/>
              <a:t>ArrayLists</a:t>
            </a:r>
            <a:r>
              <a:rPr lang="en-GB" sz="7700" dirty="0"/>
              <a:t>:</a:t>
            </a:r>
          </a:p>
          <a:p>
            <a:pPr marL="1771650" lvl="1" indent="-11430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7700" dirty="0"/>
              <a:t>Stream Operations:</a:t>
            </a:r>
          </a:p>
          <a:p>
            <a:pPr marL="1771650" lvl="1" indent="-11430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7700" dirty="0"/>
              <a:t>Collect:</a:t>
            </a:r>
          </a:p>
          <a:p>
            <a:pPr marL="2286000" lvl="2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6200" dirty="0"/>
              <a:t>Converts the stream back to a collection or another form.</a:t>
            </a:r>
          </a:p>
          <a:p>
            <a:pPr marL="2286000" lvl="2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6200" dirty="0"/>
              <a:t>Example: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List&lt;String&gt; result = list.stream()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                  .filter(fru</a:t>
            </a:r>
            <a:r>
              <a:rPr lang="en-GB" sz="5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 -&gt; </a:t>
            </a:r>
            <a:r>
              <a:rPr lang="en-GB" sz="5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fruit.contains</a:t>
            </a: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("a"))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                  .collect(</a:t>
            </a:r>
            <a:r>
              <a:rPr lang="en-GB" sz="5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Collectors.toList</a:t>
            </a:r>
            <a:r>
              <a:rPr lang="en-GB" sz="5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()); // Returns list containing "Banana", "Cherry"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947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Arraylists algorithm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96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5400" b="1" dirty="0">
                <a:solidFill>
                  <a:srgbClr val="FF0000"/>
                </a:solidFill>
              </a:rPr>
              <a:t>Objects of Arrays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Overview of ArrayList Algorithms:</a:t>
            </a:r>
          </a:p>
          <a:p>
            <a:pPr marL="1771650" lvl="1" indent="-11430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Purpose: Enhance functionality and performance in data manipulation</a:t>
            </a:r>
          </a:p>
          <a:p>
            <a:pPr marL="1771650" lvl="1" indent="-11430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Key Operations:</a:t>
            </a:r>
          </a:p>
          <a:p>
            <a:pPr marL="2286000" lvl="2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Sorting</a:t>
            </a:r>
          </a:p>
          <a:p>
            <a:pPr marL="2286000" lvl="2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Searching</a:t>
            </a:r>
          </a:p>
          <a:p>
            <a:pPr marL="2286000" lvl="2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Shuffling</a:t>
            </a:r>
          </a:p>
          <a:p>
            <a:pPr marL="2286000" lvl="2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Reversing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213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5400" b="1" dirty="0">
                <a:solidFill>
                  <a:srgbClr val="FF0000"/>
                </a:solidFill>
              </a:rPr>
              <a:t>Objects of Arrays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Sorting </a:t>
            </a:r>
            <a:r>
              <a:rPr lang="en-GB" sz="5400" dirty="0" err="1"/>
              <a:t>ArrayLists</a:t>
            </a:r>
            <a:r>
              <a:rPr lang="en-GB" sz="5400" dirty="0"/>
              <a:t>:</a:t>
            </a:r>
          </a:p>
          <a:p>
            <a:pPr marL="1771650" lvl="1" indent="-11430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4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Collections.sort(): </a:t>
            </a:r>
            <a:r>
              <a:rPr lang="en-GB" sz="5400" dirty="0"/>
              <a:t>Sorts any List using natural ordering or a custom Comparator:</a:t>
            </a:r>
          </a:p>
          <a:p>
            <a:pPr marL="1771650" lvl="1" indent="-11430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Example: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3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Collections.sort</a:t>
            </a:r>
            <a:r>
              <a:rPr lang="en-GB" sz="4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(list); // Natural ordering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3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Collections.sort</a:t>
            </a:r>
            <a:r>
              <a:rPr lang="en-GB" sz="4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(list, </a:t>
            </a:r>
            <a:r>
              <a:rPr lang="en-GB" sz="43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customComparator</a:t>
            </a:r>
            <a:r>
              <a:rPr lang="en-GB" sz="4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 // Custom ordering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300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5400" b="1" dirty="0">
                <a:solidFill>
                  <a:srgbClr val="FF0000"/>
                </a:solidFill>
              </a:rPr>
              <a:t>Objects of Arrays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4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ArrayList.sort():</a:t>
            </a:r>
          </a:p>
          <a:p>
            <a:pPr marL="1771650" lvl="1" indent="-11430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Allows sorting with a Comparator directly on the ArrayList:</a:t>
            </a:r>
          </a:p>
          <a:p>
            <a:pPr marL="1771650" lvl="1" indent="-11430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Example: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3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list.sort</a:t>
            </a:r>
            <a:r>
              <a:rPr lang="en-GB" sz="4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GB" sz="43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Comparator.naturalOrder</a:t>
            </a:r>
            <a:r>
              <a:rPr lang="en-GB" sz="4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());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853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5400" b="1" dirty="0">
                <a:solidFill>
                  <a:srgbClr val="FF0000"/>
                </a:solidFill>
              </a:rPr>
              <a:t>Objects of Arrays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Searching in </a:t>
            </a:r>
            <a:r>
              <a:rPr lang="en-GB" sz="5400" dirty="0" err="1"/>
              <a:t>ArrayLists</a:t>
            </a:r>
            <a:endParaRPr lang="en-GB" sz="5400" dirty="0"/>
          </a:p>
          <a:p>
            <a:pPr marL="1771650" lvl="1" indent="-11430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4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indexOf(): </a:t>
            </a:r>
            <a:r>
              <a:rPr lang="en-GB" sz="5400" dirty="0"/>
              <a:t>Returns the index of the first occurrence of an element:</a:t>
            </a:r>
          </a:p>
          <a:p>
            <a:pPr marL="1771650" lvl="1" indent="-11430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 index = </a:t>
            </a:r>
            <a:r>
              <a:rPr lang="en-GB" sz="43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list.indexOf</a:t>
            </a:r>
            <a:r>
              <a:rPr lang="en-GB" sz="4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(element);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170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5400" b="1" dirty="0">
                <a:solidFill>
                  <a:srgbClr val="FF0000"/>
                </a:solidFill>
              </a:rPr>
              <a:t>Objects of Arrays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4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contains()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Checks if the ArrayList contains a specific element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Returns true if the element is found:</a:t>
            </a:r>
          </a:p>
          <a:p>
            <a:pPr marL="1771650" lvl="1" indent="-11430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boolean exists = </a:t>
            </a:r>
            <a:r>
              <a:rPr lang="en-GB" sz="43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list.contains</a:t>
            </a:r>
            <a:r>
              <a:rPr lang="en-GB" sz="4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(element);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023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5400" b="1" dirty="0">
                <a:solidFill>
                  <a:srgbClr val="FF0000"/>
                </a:solidFill>
              </a:rPr>
              <a:t>Objects of Arrays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Shuffling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Randomizes the order of elements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Uses </a:t>
            </a:r>
            <a:r>
              <a:rPr lang="en-GB" sz="43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Collections.shuffle</a:t>
            </a:r>
            <a:r>
              <a:rPr lang="en-GB" sz="4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():</a:t>
            </a:r>
          </a:p>
          <a:p>
            <a:pPr marL="1771650" lvl="1" indent="-11430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3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Collections.shuffle</a:t>
            </a:r>
            <a:r>
              <a:rPr lang="en-GB" sz="4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(list);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139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5400" b="1" dirty="0">
                <a:solidFill>
                  <a:srgbClr val="FF0000"/>
                </a:solidFill>
              </a:rPr>
              <a:t>Objects of Arrays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Reversing: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Reverses the order of elements in the ArrayList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Uses </a:t>
            </a:r>
            <a:r>
              <a:rPr lang="en-GB" sz="43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Collections.reverse</a:t>
            </a:r>
            <a:r>
              <a:rPr lang="en-GB" sz="4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():</a:t>
            </a:r>
          </a:p>
          <a:p>
            <a:pPr marL="1771650" lvl="1" indent="-11430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3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Collections.reverse</a:t>
            </a:r>
            <a:r>
              <a:rPr lang="en-GB" sz="4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(list);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95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rgbClr val="131516"/>
                </a:solidFill>
                <a:latin typeface="system-ui"/>
              </a:rPr>
              <a:t>PRESCRIBED Textbook</a:t>
            </a:r>
            <a:endParaRPr lang="en-GB" b="1" i="0" dirty="0">
              <a:solidFill>
                <a:srgbClr val="131516"/>
              </a:solidFill>
              <a:effectLst/>
              <a:latin typeface="system-ui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1464074A-B134-E012-7614-58BFC4E0ED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71650" y="3713163"/>
            <a:ext cx="21005800" cy="9577387"/>
          </a:xfrm>
        </p:spPr>
        <p:txBody>
          <a:bodyPr/>
          <a:lstStyle/>
          <a:p>
            <a:r>
              <a:rPr sz="6600" dirty="0"/>
              <a:t>Think Java: How to Think Like a Computer Scientist</a:t>
            </a:r>
            <a:r>
              <a:rPr lang="en-GB" sz="6600" dirty="0"/>
              <a:t> Downey, A.B. and Mayfield, C. (2019) Version 6.1.3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27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5400" b="1" dirty="0">
                <a:solidFill>
                  <a:srgbClr val="FF0000"/>
                </a:solidFill>
              </a:rPr>
              <a:t>Objects of Arrays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Reversing: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Reverses the order of elements in the ArrayList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Uses </a:t>
            </a:r>
            <a:r>
              <a:rPr lang="en-GB" sz="43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Collections.reverse</a:t>
            </a:r>
            <a:r>
              <a:rPr lang="en-GB" sz="4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():</a:t>
            </a:r>
          </a:p>
          <a:p>
            <a:pPr marL="1771650" lvl="1" indent="-11430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3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Collections.reverse</a:t>
            </a:r>
            <a:r>
              <a:rPr lang="en-GB" sz="4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(list);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126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converting between arrays and </a:t>
            </a:r>
            <a:r>
              <a:rPr lang="en-GB" dirty="0" err="1"/>
              <a:t>arraylists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72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5400" b="1" dirty="0">
                <a:solidFill>
                  <a:srgbClr val="FF0000"/>
                </a:solidFill>
              </a:rPr>
              <a:t>Objects of Arrays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Why Conversion?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Flexibility in manipulation with </a:t>
            </a:r>
            <a:r>
              <a:rPr lang="en-GB" sz="43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ArrayLists</a:t>
            </a:r>
            <a:endParaRPr lang="en-GB" sz="43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Performance benefits of arrays in specific scenarios.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66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5400" b="1" dirty="0">
                <a:solidFill>
                  <a:srgbClr val="FF0000"/>
                </a:solidFill>
              </a:rPr>
              <a:t>Objects of Arrays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Using </a:t>
            </a:r>
            <a:r>
              <a:rPr lang="en-GB" sz="43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Arrays.asList</a:t>
            </a:r>
            <a:r>
              <a:rPr lang="en-GB" sz="4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Converts an array to a fixed-size list backed by the array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Changes to the list reflect in the array and vice-versa.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764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5400" b="1" dirty="0">
                <a:solidFill>
                  <a:srgbClr val="FF0000"/>
                </a:solidFill>
              </a:rPr>
              <a:t>Objects of Arrays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Using the Collections API: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More flexible ArrayList creation allowing additions and removals.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String[] array = {"apple", "orange", "banana"};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ArrayList&lt;String&gt; list = new ArrayList&lt;&gt;(</a:t>
            </a:r>
            <a:r>
              <a:rPr lang="en-GB" sz="43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Arrays.asList</a:t>
            </a:r>
            <a:r>
              <a:rPr lang="en-GB" sz="4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(array));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156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5400" b="1" dirty="0">
                <a:solidFill>
                  <a:srgbClr val="FF0000"/>
                </a:solidFill>
              </a:rPr>
              <a:t>Objects of Arrays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Converting an ArrayList to an Array: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Using </a:t>
            </a:r>
            <a:r>
              <a:rPr lang="en-GB" sz="43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toArray</a:t>
            </a:r>
            <a:r>
              <a:rPr lang="en-GB" sz="4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():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Converts an ArrayList to an array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ArrayList&lt;String&gt; list = new ArrayList&lt;&gt;();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3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list.add</a:t>
            </a:r>
            <a:r>
              <a:rPr lang="en-GB" sz="4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("apple");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3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list.add</a:t>
            </a:r>
            <a:r>
              <a:rPr lang="en-GB" sz="4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("orange");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String[] array = </a:t>
            </a:r>
            <a:r>
              <a:rPr lang="en-GB" sz="43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list.toArray</a:t>
            </a:r>
            <a:r>
              <a:rPr lang="en-GB" sz="4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(new String[0]); // zero-length array is fine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597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925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5400" b="1" dirty="0">
                <a:solidFill>
                  <a:srgbClr val="FF0000"/>
                </a:solidFill>
              </a:rPr>
              <a:t>Objects of Arrays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Use Cases and Pitfalls: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>
                <a:latin typeface="Brandon Grotesque Regular"/>
              </a:rPr>
              <a:t>Use Cases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43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Arrays.asList</a:t>
            </a:r>
            <a:r>
              <a:rPr lang="en-GB" sz="4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5400" dirty="0"/>
              <a:t>is useful for quick conversions without the need for modification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43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toArray</a:t>
            </a:r>
            <a:r>
              <a:rPr lang="en-GB" sz="5400" dirty="0"/>
              <a:t> is essential for APIs that require arrays</a:t>
            </a:r>
            <a:endParaRPr lang="en-GB" sz="43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ArrayList&lt;String&gt; list = new ArrayList&lt;&gt;();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3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list.add</a:t>
            </a:r>
            <a:r>
              <a:rPr lang="en-GB" sz="4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("apple");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3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list.add</a:t>
            </a:r>
            <a:r>
              <a:rPr lang="en-GB" sz="4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("orange");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String[] array = </a:t>
            </a:r>
            <a:r>
              <a:rPr lang="en-GB" sz="43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list.toArray</a:t>
            </a:r>
            <a:r>
              <a:rPr lang="en-GB" sz="4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(new String[0]); // zero-length array is fine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298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5400" b="1" dirty="0">
                <a:solidFill>
                  <a:srgbClr val="FF0000"/>
                </a:solidFill>
              </a:rPr>
              <a:t>Objects of Arrays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Use Cases and Pitfalls: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Arrays.asList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5400" dirty="0">
                <a:latin typeface="Brandon Grotesque Regular"/>
              </a:rPr>
              <a:t>gives a fixed-size list; attempting to add or remove elements throws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UnsupportedOperationException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>
                <a:latin typeface="Brandon Grotesque Regular"/>
              </a:rPr>
              <a:t>Misuse of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toArray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 </a:t>
            </a:r>
            <a:r>
              <a:rPr lang="en-GB" sz="5400" dirty="0">
                <a:latin typeface="Brandon Grotesque Regular"/>
              </a:rPr>
              <a:t>without specifying type can lead to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ClassCastException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>
                <a:latin typeface="Brandon Grotesque Regular"/>
              </a:rPr>
              <a:t>Always specify the correct type and size (if known) when converting to arrays to avoid performance penalties.</a:t>
            </a: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67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tadio logo_Final.png">
            <a:extLst>
              <a:ext uri="{FF2B5EF4-FFF2-40B4-BE49-F238E27FC236}">
                <a16:creationId xmlns:a16="http://schemas.microsoft.com/office/drawing/2014/main" id="{8A2AE3BB-426D-4C29-AD64-69BE8CEB7D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758" y="4407248"/>
            <a:ext cx="8136484" cy="3674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icture 12" descr="STADIO_Formerly All Institutions_2-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536" y="9874651"/>
            <a:ext cx="11996928" cy="243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2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4</a:t>
            </a:r>
            <a:r>
              <a:rPr lang="en-US" b="0" dirty="0"/>
              <a:t> </a:t>
            </a:r>
            <a:br>
              <a:rPr lang="en-US" b="0" dirty="0"/>
            </a:br>
            <a:r>
              <a:rPr lang="en-GB" sz="5400" dirty="0">
                <a:solidFill>
                  <a:srgbClr val="92D050"/>
                </a:solidFill>
              </a:rPr>
              <a:t>	Representations of arrays of objects and objects of arrays</a:t>
            </a: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3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Introduction to Arraylists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11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7700" b="1" dirty="0">
                <a:solidFill>
                  <a:srgbClr val="FF0000"/>
                </a:solidFill>
              </a:rPr>
              <a:t>Objects of Arrays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Overview of Collections in Java: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800" dirty="0"/>
              <a:t>Collections Framework: A unified architecture for representing and manipulating collections, enabling collections to be manipulated independently of implementation details.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800" dirty="0"/>
              <a:t>Types of Collections: Includes Lists, Sets, and Maps. </a:t>
            </a:r>
            <a:r>
              <a:rPr lang="en-GB" sz="5800" dirty="0" err="1"/>
              <a:t>ArrayLists</a:t>
            </a:r>
            <a:r>
              <a:rPr lang="en-GB" sz="5800" dirty="0"/>
              <a:t> are a part of List collections which allow duplicate elements.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92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7700" b="1" dirty="0">
                <a:solidFill>
                  <a:srgbClr val="FF0000"/>
                </a:solidFill>
              </a:rPr>
              <a:t>Objects of Arrays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ArrayList vs. Array: Differences and Advantages: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800" dirty="0"/>
              <a:t>Dynamic Sizing: Unlike arrays, </a:t>
            </a:r>
            <a:r>
              <a:rPr lang="en-GB" sz="5800" dirty="0" err="1"/>
              <a:t>ArrayLists</a:t>
            </a:r>
            <a:r>
              <a:rPr lang="en-GB" sz="5800" dirty="0"/>
              <a:t> can grow dynamically, offering flexibility when the number of elements is unknown or changes dynamically.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800" dirty="0"/>
              <a:t>API Methods: </a:t>
            </a:r>
            <a:r>
              <a:rPr lang="en-GB" sz="5800" dirty="0" err="1"/>
              <a:t>ArrayLists</a:t>
            </a:r>
            <a:r>
              <a:rPr lang="en-GB" sz="5800" dirty="0"/>
              <a:t> provide a rich assortment of methods to perform operations such as insertion, removal, and access operations easily.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35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7700" b="1" dirty="0">
                <a:solidFill>
                  <a:srgbClr val="FF0000"/>
                </a:solidFill>
              </a:rPr>
              <a:t>Objects of Arrays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ArrayList vs. Array: Differences and Advantages: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800" dirty="0"/>
              <a:t>Performance: Arrays may be faster for primitive types when performance is critical, but </a:t>
            </a:r>
            <a:r>
              <a:rPr lang="en-GB" sz="5800" dirty="0" err="1"/>
              <a:t>ArrayLists</a:t>
            </a:r>
            <a:r>
              <a:rPr lang="en-GB" sz="5800" dirty="0"/>
              <a:t> offer more functionality and flexibility for object storage.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105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ustom 9">
      <a:majorFont>
        <a:latin typeface="Brandon Grotesque Medium"/>
        <a:ea typeface="Helvetica Neue Medium"/>
        <a:cs typeface="Helvetica Neue Medium"/>
      </a:majorFont>
      <a:minorFont>
        <a:latin typeface="Brandon Grotesq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no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 dirty="0" smtClean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78422d3-3646-4865-8717-6c44b94ebf2e">
      <UserInfo>
        <DisplayName/>
        <AccountId xsi:nil="true"/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84BF50B698364E8A61C643870F5B84" ma:contentTypeVersion="12" ma:contentTypeDescription="Create a new document." ma:contentTypeScope="" ma:versionID="570c6d52167d08bb3ea7b288a7e02856">
  <xsd:schema xmlns:xsd="http://www.w3.org/2001/XMLSchema" xmlns:xs="http://www.w3.org/2001/XMLSchema" xmlns:p="http://schemas.microsoft.com/office/2006/metadata/properties" xmlns:ns2="b00d9c13-3fa8-4c46-bb81-32a948587a0b" xmlns:ns3="278422d3-3646-4865-8717-6c44b94ebf2e" targetNamespace="http://schemas.microsoft.com/office/2006/metadata/properties" ma:root="true" ma:fieldsID="7ad8043fe2e7f50d54728fa8024b162b" ns2:_="" ns3:_="">
    <xsd:import namespace="b00d9c13-3fa8-4c46-bb81-32a948587a0b"/>
    <xsd:import namespace="278422d3-3646-4865-8717-6c44b94ebf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0d9c13-3fa8-4c46-bb81-32a948587a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422d3-3646-4865-8717-6c44b94ebf2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2CFFC2-78A8-4251-86A2-20B3A3C08C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A9D798-552E-412B-81A4-147A54248997}">
  <ds:schemaRefs>
    <ds:schemaRef ds:uri="278422d3-3646-4865-8717-6c44b94ebf2e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terms/"/>
    <ds:schemaRef ds:uri="http://schemas.openxmlformats.org/package/2006/metadata/core-properties"/>
    <ds:schemaRef ds:uri="b00d9c13-3fa8-4c46-bb81-32a948587a0b"/>
  </ds:schemaRefs>
</ds:datastoreItem>
</file>

<file path=customXml/itemProps3.xml><?xml version="1.0" encoding="utf-8"?>
<ds:datastoreItem xmlns:ds="http://schemas.openxmlformats.org/officeDocument/2006/customXml" ds:itemID="{5EB146ED-9640-4E6D-A757-4DA40DB34FA8}">
  <ds:schemaRefs>
    <ds:schemaRef ds:uri="278422d3-3646-4865-8717-6c44b94ebf2e"/>
    <ds:schemaRef ds:uri="b00d9c13-3fa8-4c46-bb81-32a948587a0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59139</TotalTime>
  <Words>2376</Words>
  <Application>Microsoft Office PowerPoint</Application>
  <PresentationFormat>Custom</PresentationFormat>
  <Paragraphs>677</Paragraphs>
  <Slides>48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Brandon Grotesque Medium</vt:lpstr>
      <vt:lpstr>Helvetica Neue</vt:lpstr>
      <vt:lpstr>Cascadia Mono</vt:lpstr>
      <vt:lpstr>Wingdings</vt:lpstr>
      <vt:lpstr>system-ui</vt:lpstr>
      <vt:lpstr>Arial</vt:lpstr>
      <vt:lpstr>Brandon Grotesque Light</vt:lpstr>
      <vt:lpstr>Brandon Grotesque Regular</vt:lpstr>
      <vt:lpstr>Brandon Grotesque Bold</vt:lpstr>
      <vt:lpstr>Raleway</vt:lpstr>
      <vt:lpstr>White</vt:lpstr>
      <vt:lpstr>PowerPoint Presentation</vt:lpstr>
      <vt:lpstr>Object-oriented programming (oop152)</vt:lpstr>
      <vt:lpstr>Access: Books / Eclipse ide / MS office…etc.</vt:lpstr>
      <vt:lpstr>PRESCRIBED Textbook</vt:lpstr>
      <vt:lpstr>TOPIC 4   Representations of arrays of objects and objects of arrays</vt:lpstr>
      <vt:lpstr>Introduction to Arraylists 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Manipulating Elements in an Arraylists 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iterating over arraylists 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Arraylists algorithm  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converting between arrays and arraylists  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Samara Totaram - EXCO Embury - EHO</dc:creator>
  <cp:lastModifiedBy>Lutho Ntlabathi (STADIO - Centurion)</cp:lastModifiedBy>
  <cp:revision>17</cp:revision>
  <cp:lastPrinted>2019-08-20T11:14:22Z</cp:lastPrinted>
  <dcterms:modified xsi:type="dcterms:W3CDTF">2025-07-10T08:09:35Z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0x010100A084BF50B698364E8A61C643870F5B84</vt:lpwstr>
  </property>
</Properties>
</file>