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82"/>
  </p:notesMasterIdLst>
  <p:handoutMasterIdLst>
    <p:handoutMasterId r:id="rId83"/>
  </p:handoutMasterIdLst>
  <p:sldIdLst>
    <p:sldId id="820" r:id="rId5"/>
    <p:sldId id="843" r:id="rId6"/>
    <p:sldId id="864" r:id="rId7"/>
    <p:sldId id="1210" r:id="rId8"/>
    <p:sldId id="1064" r:id="rId9"/>
    <p:sldId id="1243" r:id="rId10"/>
    <p:sldId id="1613" r:id="rId11"/>
    <p:sldId id="1614" r:id="rId12"/>
    <p:sldId id="1615" r:id="rId13"/>
    <p:sldId id="1616" r:id="rId14"/>
    <p:sldId id="1617" r:id="rId15"/>
    <p:sldId id="1423" r:id="rId16"/>
    <p:sldId id="1618" r:id="rId17"/>
    <p:sldId id="1619" r:id="rId18"/>
    <p:sldId id="1620" r:id="rId19"/>
    <p:sldId id="1621" r:id="rId20"/>
    <p:sldId id="1622" r:id="rId21"/>
    <p:sldId id="1624" r:id="rId22"/>
    <p:sldId id="1623" r:id="rId23"/>
    <p:sldId id="1625" r:id="rId24"/>
    <p:sldId id="1626" r:id="rId25"/>
    <p:sldId id="1628" r:id="rId26"/>
    <p:sldId id="1629" r:id="rId27"/>
    <p:sldId id="1630" r:id="rId28"/>
    <p:sldId id="1627" r:id="rId29"/>
    <p:sldId id="1631" r:id="rId30"/>
    <p:sldId id="1632" r:id="rId31"/>
    <p:sldId id="1633" r:id="rId32"/>
    <p:sldId id="1634" r:id="rId33"/>
    <p:sldId id="1635" r:id="rId34"/>
    <p:sldId id="1636" r:id="rId35"/>
    <p:sldId id="1465" r:id="rId36"/>
    <p:sldId id="1637" r:id="rId37"/>
    <p:sldId id="1638" r:id="rId38"/>
    <p:sldId id="1639" r:id="rId39"/>
    <p:sldId id="1640" r:id="rId40"/>
    <p:sldId id="1641" r:id="rId41"/>
    <p:sldId id="1642" r:id="rId42"/>
    <p:sldId id="1643" r:id="rId43"/>
    <p:sldId id="1504" r:id="rId44"/>
    <p:sldId id="1644" r:id="rId45"/>
    <p:sldId id="1645" r:id="rId46"/>
    <p:sldId id="1646" r:id="rId47"/>
    <p:sldId id="1647" r:id="rId48"/>
    <p:sldId id="1648" r:id="rId49"/>
    <p:sldId id="1284" r:id="rId50"/>
    <p:sldId id="1649" r:id="rId51"/>
    <p:sldId id="1650" r:id="rId52"/>
    <p:sldId id="1651" r:id="rId53"/>
    <p:sldId id="1652" r:id="rId54"/>
    <p:sldId id="1653" r:id="rId55"/>
    <p:sldId id="1654" r:id="rId56"/>
    <p:sldId id="1655" r:id="rId57"/>
    <p:sldId id="1656" r:id="rId58"/>
    <p:sldId id="1657" r:id="rId59"/>
    <p:sldId id="1658" r:id="rId60"/>
    <p:sldId id="1659" r:id="rId61"/>
    <p:sldId id="1660" r:id="rId62"/>
    <p:sldId id="1661" r:id="rId63"/>
    <p:sldId id="1610" r:id="rId64"/>
    <p:sldId id="1663" r:id="rId65"/>
    <p:sldId id="1664" r:id="rId66"/>
    <p:sldId id="1665" r:id="rId67"/>
    <p:sldId id="1666" r:id="rId68"/>
    <p:sldId id="1667" r:id="rId69"/>
    <p:sldId id="1668" r:id="rId70"/>
    <p:sldId id="1669" r:id="rId71"/>
    <p:sldId id="1670" r:id="rId72"/>
    <p:sldId id="1671" r:id="rId73"/>
    <p:sldId id="1672" r:id="rId74"/>
    <p:sldId id="1662" r:id="rId75"/>
    <p:sldId id="1674" r:id="rId76"/>
    <p:sldId id="1675" r:id="rId77"/>
    <p:sldId id="1676" r:id="rId78"/>
    <p:sldId id="1673" r:id="rId79"/>
    <p:sldId id="1285" r:id="rId80"/>
    <p:sldId id="845" r:id="rId81"/>
  </p:sldIdLst>
  <p:sldSz cx="24384000" cy="13716000"/>
  <p:notesSz cx="6797675" cy="9926638"/>
  <p:embeddedFontLst>
    <p:embeddedFont>
      <p:font typeface="Brandon Grotesque Bold" panose="020B0803020203060202" charset="0"/>
      <p:regular r:id="rId84"/>
      <p:bold r:id="rId85"/>
      <p:italic r:id="rId86"/>
      <p:boldItalic r:id="rId87"/>
    </p:embeddedFont>
    <p:embeddedFont>
      <p:font typeface="Brandon Grotesque Light" panose="020B0303020203060202" charset="0"/>
      <p:regular r:id="rId88"/>
      <p:italic r:id="rId89"/>
    </p:embeddedFont>
    <p:embeddedFont>
      <p:font typeface="Brandon Grotesque Medium" panose="020B0603020203060202" charset="0"/>
      <p:regular r:id="rId90"/>
      <p:italic r:id="rId91"/>
    </p:embeddedFont>
    <p:embeddedFont>
      <p:font typeface="Brandon Grotesque Regular" panose="020B0503020203060202" charset="0"/>
      <p:regular r:id="rId92"/>
      <p:italic r:id="rId93"/>
    </p:embeddedFont>
    <p:embeddedFont>
      <p:font typeface="Cascadia Mono" panose="020B0609020000020004" pitchFamily="49" charset="0"/>
      <p:regular r:id="rId94"/>
      <p:bold r:id="rId95"/>
      <p:italic r:id="rId96"/>
      <p:boldItalic r:id="rId97"/>
    </p:embeddedFont>
    <p:embeddedFont>
      <p:font typeface="Raleway" pitchFamily="2" charset="0"/>
      <p:regular r:id="rId98"/>
      <p:bold r:id="rId99"/>
      <p:italic r:id="rId100"/>
      <p:boldItalic r:id="rId101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809" autoAdjust="0"/>
  </p:normalViewPr>
  <p:slideViewPr>
    <p:cSldViewPr snapToGrid="0">
      <p:cViewPr varScale="1">
        <p:scale>
          <a:sx n="41" d="100"/>
          <a:sy n="41" d="100"/>
        </p:scale>
        <p:origin x="691" y="72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commentAuthors" Target="commentAuthors.xml"/><Relationship Id="rId5" Type="http://schemas.openxmlformats.org/officeDocument/2006/relationships/slide" Target="slides/slide1.xml"/><Relationship Id="rId90" Type="http://schemas.openxmlformats.org/officeDocument/2006/relationships/font" Target="fonts/font7.fntdata"/><Relationship Id="rId95" Type="http://schemas.openxmlformats.org/officeDocument/2006/relationships/font" Target="fonts/font12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font" Target="fonts/font2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handoutMaster" Target="handoutMasters/handout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font" Target="fonts/font3.fntdata"/><Relationship Id="rId94" Type="http://schemas.openxmlformats.org/officeDocument/2006/relationships/font" Target="fonts/font11.fntdata"/><Relationship Id="rId99" Type="http://schemas.openxmlformats.org/officeDocument/2006/relationships/font" Target="fonts/font16.fntdata"/><Relationship Id="rId10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14.fntdata"/><Relationship Id="rId104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9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4.fntdata"/><Relationship Id="rId61" Type="http://schemas.openxmlformats.org/officeDocument/2006/relationships/slide" Target="slides/slide57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font" Target="fonts/font17.fntdata"/><Relationship Id="rId105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0.fntdata"/><Relationship Id="rId98" Type="http://schemas.openxmlformats.org/officeDocument/2006/relationships/font" Target="fonts/font15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9162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9542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62269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41430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6605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194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66584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0300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3192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694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23019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93901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1019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08134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04020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11281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0287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880936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1266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3253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4471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542246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45307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077338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7613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21047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7336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92941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205887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05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63910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468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637995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08973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29977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477650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895923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366584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82440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47716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72384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653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918413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702900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291951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3491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448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701869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96435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70810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822312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523354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1226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557959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878997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38251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883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28988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66463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8144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Instantiation with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GB" sz="5400" dirty="0"/>
              <a:t> Operator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GB" sz="5400" dirty="0"/>
              <a:t> operator is used to create new instances of a class.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It instantiates objects based on the class definition.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298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Analogy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Think of a class as a blueprint for a house.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Just as a blueprint can be used to build many houses, a class can be used to create many objects.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Methods and Object Types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Methods that operate on a specific type of object are defined in the class for that object.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8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Time Class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Time Class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Time class is used to encapsulate related data into a single object, enhancing data management and code readability.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approach is known as data encapsulation, allowing objects to be used as parameters and return values.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9536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Comparison with Other Classes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Similar to how Point and Rectangle classes encapsulate their respective data.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Time class represents time of day using three attributes: hour, minute, and second.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4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Attributes of the Time Class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Also referred to as instance variables, unique to each instance of the class.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Defined attributes: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hour</a:t>
            </a:r>
            <a:r>
              <a:rPr lang="en-GB" sz="5400" dirty="0"/>
              <a:t> and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minute</a:t>
            </a:r>
            <a:r>
              <a:rPr lang="en-GB" sz="5400" dirty="0"/>
              <a:t> are integers.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second </a:t>
            </a:r>
            <a:r>
              <a:rPr lang="en-GB" sz="5400" dirty="0"/>
              <a:t>is a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 </a:t>
            </a:r>
            <a:r>
              <a:rPr lang="en-GB" sz="5400" dirty="0"/>
              <a:t>for added precision.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20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Class Definition and Visibility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class definition: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Time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private int hour;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private int minute;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private double second;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class is public, allowing it to be accessed by other classes.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Instance variables are private, restricting access to within the Time class only.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591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Benefits of Private Variables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Enhances class isolation, reducing dependencies between different parts of a program.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Facilitates information hiding, simplifying usage for other programmers and shielding class internals from external modification.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437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Constructors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Constructors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Constructors are special methods used to initialize instance variables.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Syntax resembles regular methods but with key differences.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320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136804" y="8784887"/>
            <a:ext cx="21558638" cy="3733800"/>
          </a:xfrm>
        </p:spPr>
        <p:txBody>
          <a:bodyPr/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Object-oriented programming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oop152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lasses and Objects in Java - Fundamentals of OOPs - DataFlair">
            <a:extLst>
              <a:ext uri="{FF2B5EF4-FFF2-40B4-BE49-F238E27FC236}">
                <a16:creationId xmlns:a16="http://schemas.microsoft.com/office/drawing/2014/main" id="{BC82DEFB-3E20-E863-D5DE-23457D78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884749"/>
            <a:ext cx="17872364" cy="852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Characteristics of Constructors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name matches the class name.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No return type or value.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Does not include the keyword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5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Constructor: Time Class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Time()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this.minute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this.second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0.0;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Initializes time to midnight (00:00:00).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269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Usage of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 </a:t>
            </a:r>
            <a:r>
              <a:rPr lang="en-GB" sz="5400" dirty="0"/>
              <a:t>Keyword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Refers to the object being created.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Can access instance variables and pass the object to other methods.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287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Common Mistakes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Avoid including a return statement in the constructor.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Do not use new to create an object within the constructor to prevent infinite recursion.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77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an Instance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new operator to create an object.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Time();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Constructor initializes the object; new returns a reference to it.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6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Visual Representation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Demonstrated through a state diagram (Figure 11.1) showing a Time object.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67BF68E-9B01-EBB1-2ECA-D7D254C7F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915" y="7249886"/>
            <a:ext cx="10182452" cy="571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MORE Constructors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Constructor Overloading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Constructors can be overloaded, meaning multiple constructors with different parameters can exist.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 determines which constructor to use based on the arguments provided.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856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Common Constructor Patterns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No-argument constructor: Initializes objects with default values.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Time()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this.minute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this.second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0.0;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9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Common Constructor Patterns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Value constructor: Initializes objects with specific values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Time(int hour, int minute, double second)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hour;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this.minute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minute;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this.second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second;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value constructor copies values from parameters to instance variables.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Parameters may shadow instance variables; the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“this” </a:t>
            </a:r>
            <a:r>
              <a:rPr lang="en-GB" sz="5400" dirty="0"/>
              <a:t>keyword distinguishes them.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4736" y="3518534"/>
            <a:ext cx="21558638" cy="3733800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400" b="0" dirty="0">
                <a:solidFill>
                  <a:srgbClr val="FFC000"/>
                </a:solidFill>
              </a:rPr>
              <a:t>Books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Eclipse ide</a:t>
            </a:r>
            <a:r>
              <a:rPr lang="en-US" sz="44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 </a:t>
            </a:r>
            <a:r>
              <a:rPr lang="en-US" sz="44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 office…etc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Usage of Constructors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 invoke a specific constructor, provide arguments after the new operator.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Time(11, 59, 59.9); // Time just before noon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066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Automation in IDEs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Writing constructors can become routine; some Integrated Development Environments (IDEs) can automatically generate them based on instance variables.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55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Getters and setters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Access Modifiers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Instance variables of the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</a:t>
            </a:r>
            <a:r>
              <a:rPr lang="en-GB" sz="5400" dirty="0"/>
              <a:t>class are private.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Private variables cannot be accessed directly from other classes, causing a compiler error when attempted.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60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Access Issue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 class called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TimeClient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attempts to access the hour variable of a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</a:t>
            </a:r>
            <a:r>
              <a:rPr lang="en-GB" sz="5400" dirty="0"/>
              <a:t>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compiler error indicates that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hour</a:t>
            </a:r>
            <a:r>
              <a:rPr lang="en-GB" sz="5400" dirty="0"/>
              <a:t> has private access in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</a:t>
            </a:r>
            <a:r>
              <a:rPr lang="en-GB" sz="54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380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Solutions to Access Issue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b="1" dirty="0"/>
              <a:t>Make instance variables public: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Simplest solution but increases dependency between classes.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Changes in one class might require changes in another.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63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Solutions to Access Issue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b="1" dirty="0"/>
              <a:t>Provide methods to access instance variables: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Known as accessors or getters.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Allows reading instance variables without direct access.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b="1" dirty="0"/>
              <a:t>Refuse access to other classes: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Deciding that external access is not necessary.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2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Dependency and Independence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Direct access makes classes dependent.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methods (getters and setters) keeps classes independent.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Changes can be made to one class without affecting others using methods.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832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Implementing Accessors and Mutators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b="1" dirty="0"/>
              <a:t>Getters (Accessors):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Provide read access to private variables.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int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getHour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5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Implementing Accessors and Mutators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b="1" dirty="0"/>
              <a:t>Setters (Mutators):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Provide write access to private variables.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public void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setHour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(int hour)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hour;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}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Often generated by IDEs to reduce repetitive coding.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08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131516"/>
                </a:solidFill>
                <a:latin typeface="system-ui"/>
              </a:rPr>
              <a:t>PRESCRIBED Textbook</a:t>
            </a:r>
            <a:endParaRPr lang="en-GB" b="1" i="0" dirty="0">
              <a:solidFill>
                <a:srgbClr val="131516"/>
              </a:solidFill>
              <a:effectLst/>
              <a:latin typeface="system-u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464074A-B134-E012-7614-58BFC4E0E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650" y="3713163"/>
            <a:ext cx="21005800" cy="9577387"/>
          </a:xfrm>
        </p:spPr>
        <p:txBody>
          <a:bodyPr/>
          <a:lstStyle/>
          <a:p>
            <a:r>
              <a:rPr sz="6600" dirty="0"/>
              <a:t>Think Java: How to Think Like a Computer Scientist</a:t>
            </a:r>
            <a:r>
              <a:rPr lang="en-GB" sz="6600" dirty="0"/>
              <a:t> Downey, A.B. and Mayfield, C. (2019) Version 6.1.3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Displaying objects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Displaying Time Objects in Java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Creating and displaying a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</a:t>
            </a:r>
            <a:r>
              <a:rPr lang="en-GB" sz="5400" dirty="0"/>
              <a:t> object using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results in output like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Time@80cc7c0</a:t>
            </a:r>
            <a:r>
              <a:rPr lang="en-GB" sz="5400" dirty="0"/>
              <a:t>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 shows the type name and memory address in hexadecimal.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5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Default Object Display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code: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main(String[]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args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Time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Time(11, 59, 59.9);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(time);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Displays memory address which is useful for debugging.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165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Meaningful Display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 show time in a user-friendly format, a custom method is needed.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of a simple display method: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printTime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(Time t)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":");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t.minute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":");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t.second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>
                <a:latin typeface="Brandon Grotesque Light"/>
              </a:rPr>
              <a:t>Outputs 11:59:59.9 for the given time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12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Concise Format with </a:t>
            </a:r>
            <a:r>
              <a:rPr lang="en-GB" sz="5400" dirty="0" err="1"/>
              <a:t>printf</a:t>
            </a: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More concise method using </a:t>
            </a:r>
            <a:r>
              <a:rPr lang="en-GB" sz="5400" dirty="0" err="1"/>
              <a:t>printf</a:t>
            </a:r>
            <a:r>
              <a:rPr lang="en-GB" sz="5400" dirty="0"/>
              <a:t>:</a:t>
            </a:r>
            <a:endParaRPr lang="en-GB" sz="5400" dirty="0">
              <a:latin typeface="Brandon Grotesque Regular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printTime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(Time t)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System.out.printf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("%02d:%02d:%04.1f\n",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t.minute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t.second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%d </a:t>
            </a:r>
            <a:r>
              <a:rPr lang="en-GB" sz="5400" dirty="0"/>
              <a:t>for integers and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%f </a:t>
            </a:r>
            <a:r>
              <a:rPr lang="en-GB" sz="5400" dirty="0"/>
              <a:t>for floating-point numbers.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02</a:t>
            </a:r>
            <a:r>
              <a:rPr lang="en-GB" sz="5400" dirty="0"/>
              <a:t> and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04.1</a:t>
            </a:r>
            <a:r>
              <a:rPr lang="en-GB" sz="5400" dirty="0"/>
              <a:t> formatting options add leading zeros and set width for numbers.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12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Formatting Options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%02d: </a:t>
            </a:r>
            <a:r>
              <a:rPr lang="en-GB" sz="5400" dirty="0"/>
              <a:t>Minimum width of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GB" sz="5400" dirty="0"/>
              <a:t>, leading zeros if necessary.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%04.1f</a:t>
            </a:r>
            <a:r>
              <a:rPr lang="en-GB" sz="5400" dirty="0"/>
              <a:t>: Width of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GB" sz="5400" dirty="0"/>
              <a:t>, one digit after the decimal, leading zeros if necessary.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31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toString</a:t>
            </a:r>
            <a:r>
              <a:rPr lang="en-GB" dirty="0"/>
              <a:t> method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Object Representation with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Every object type in Java has a method called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that returns a string representation of the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When using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 </a:t>
            </a:r>
            <a:r>
              <a:rPr lang="en-GB" sz="5400" dirty="0"/>
              <a:t>or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println</a:t>
            </a:r>
            <a:r>
              <a:rPr lang="en-GB" sz="5400" dirty="0"/>
              <a:t> to display an object, Java automatically invokes the object's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method.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9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Default Behaviour: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By default,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displays the object type and its memory address.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28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Custom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5400" dirty="0"/>
              <a:t> Method: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You can override the default behaviour by providing your own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method.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for a Time class: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String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String.format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("%02d:%02d:%04.1f",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this.minute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this.second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74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  <a:br>
              <a:rPr lang="en-US" dirty="0"/>
            </a:br>
            <a:r>
              <a:rPr lang="en-US" dirty="0"/>
              <a:t>Classes</a:t>
            </a:r>
            <a:r>
              <a:rPr lang="en-US" b="0" dirty="0"/>
              <a:t> </a:t>
            </a:r>
            <a:br>
              <a:rPr lang="en-US" b="0" dirty="0"/>
            </a:br>
            <a:br>
              <a:rPr lang="en-GB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GB" sz="5400" dirty="0">
                <a:solidFill>
                  <a:srgbClr val="92D050"/>
                </a:solidFill>
              </a:rPr>
              <a:t>using and creating classes</a:t>
            </a:r>
            <a:br>
              <a:rPr lang="en-GB" sz="5400" dirty="0"/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Characteristics of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It is an instance method, not a static method, meaning it is called on an instance of the class.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Instance methods are sometimes referred to as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"non-static" </a:t>
            </a:r>
            <a:r>
              <a:rPr lang="en-GB" sz="5400" dirty="0"/>
              <a:t>methods.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22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Implementation Details: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Uses this to refer to the current instance of the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Unlike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printf</a:t>
            </a:r>
            <a:r>
              <a:rPr lang="en-GB" sz="5400" dirty="0"/>
              <a:t>, it uses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String.format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to return a formatted string without displaying it.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32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5400" dirty="0"/>
              <a:t>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/>
              <a:t>Direct usage: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Time(11, 59, 59.9);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 s =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time.toString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65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Indirect usage via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println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(time);  // Output: 11:59:59.9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/>
              <a:t>In this example, this in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refers to the same object as time.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82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equals method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Comparing Equality in Java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Identity vs. Equivalence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== </a:t>
            </a:r>
            <a:r>
              <a:rPr lang="en-GB" sz="5400" dirty="0"/>
              <a:t>operator checks if two objects are identical (i.e., refer to the same object).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equals</a:t>
            </a:r>
            <a:r>
              <a:rPr lang="en-GB" sz="5400" dirty="0"/>
              <a:t> method checks if two objects are equivalent (i.e., have the same value).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9432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Behaviour of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==</a:t>
            </a:r>
            <a:r>
              <a:rPr lang="en-GB" sz="5400" dirty="0"/>
              <a:t> and equals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By default, equals behaves like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==</a:t>
            </a:r>
            <a:r>
              <a:rPr lang="en-GB" sz="5400" dirty="0"/>
              <a:t> for objects, comparing references.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91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with Time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Given: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time1 = new Time(9, 30, 0.0);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time2 = time1;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time3 = new Time(9, 30, 0.0);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time1 == time2 </a:t>
            </a:r>
            <a:r>
              <a:rPr lang="en-GB" sz="5400" dirty="0"/>
              <a:t>is true because they refer to the same object.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time1 == time3 </a:t>
            </a:r>
            <a:r>
              <a:rPr lang="en-GB" sz="5400" dirty="0"/>
              <a:t>is false because they refer to different objects..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50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Custom equals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Custom equals method for Time class: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equals(Time that)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==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that.hour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&amp;&amp;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this.minute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==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that.minute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&amp;&amp;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this.second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==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that.second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Usage: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time1.equals(time3) </a:t>
            </a:r>
            <a:r>
              <a:rPr lang="en-GB" sz="5400" dirty="0"/>
              <a:t>returns true because their values are identical, even though they are different objects.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2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Conclusion on Equivalence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Equivalence can vary: typically based on instance variables being equal.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Objects can define their own equals methods to specify what makes them equivalent.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74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Classes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Time Class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Constructors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Getter and setters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Displaying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</a:t>
            </a:r>
            <a:r>
              <a:rPr lang="en-GB" sz="5400" dirty="0" err="1"/>
              <a:t>toString</a:t>
            </a:r>
            <a:r>
              <a:rPr lang="en-GB" sz="5400" dirty="0"/>
              <a:t>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equals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Adding Times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Pure Methods and Modifiers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times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3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Time Addition in Java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b="1" dirty="0"/>
              <a:t>Scenario: </a:t>
            </a:r>
            <a:r>
              <a:rPr lang="en-GB" sz="5400" dirty="0"/>
              <a:t>Calculating the end time for a movie that starts at 18:50 and runs for 2 hours 16 minutes.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b="1" dirty="0"/>
              <a:t>Objective: </a:t>
            </a:r>
            <a:r>
              <a:rPr lang="en-GB" sz="5400" dirty="0"/>
              <a:t>Add two Time objects to determine the movie's end time.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51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Methods to Add Time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Static Method: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Defines a method independent of object instances.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Takes two Time objects as parameters.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225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Methods to Add Time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Static Method: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Time add(Time t1, Time t2)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Time sum = new Time();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sum.hour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t1.hour + t2.hour;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sum.minute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t1.minute + t2.minute;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sum.second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t1.second + t2.second;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sum;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45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Methods to Add Time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Instance Method: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Invoked on one object and takes the second object as a parameter.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Uses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</a:t>
            </a:r>
            <a:r>
              <a:rPr lang="en-GB" sz="5400" dirty="0"/>
              <a:t> keyword to refer to the object on which it is invoked.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44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Methods to Add Time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Instance Method: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code: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Time add(Time t2)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Time sum = new Time();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sum.hour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this.hour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t2.hour;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sum.minute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this.minute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t2.minute;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sum.second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4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this.second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t2.second;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sum;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356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Correcting Time Overflow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Time Adjustment: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Ensures minutes and seconds are within valid range (0-59).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Carries overflow into the next higher unit.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703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Correcting Time Overflow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Adjusted addition method: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Time add(Time t2)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Time sum = new Time();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sum.hour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this.hour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t2.hour;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sum.minute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this.minute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t2.minute;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sum.second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42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this.second</a:t>
            </a:r>
            <a:r>
              <a:rPr lang="en-GB" sz="42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 t2.second;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42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93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Correcting Time Overflow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Adjusted addition method: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</a:t>
            </a:r>
            <a:r>
              <a:rPr lang="en-GB" sz="4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sum.second</a:t>
            </a: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&gt;= 60.0)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sum.second</a:t>
            </a: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-= 60.0;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4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sum.minute</a:t>
            </a: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+= 1;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34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4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12600" b="1" dirty="0">
                <a:solidFill>
                  <a:srgbClr val="FF0000"/>
                </a:solidFill>
              </a:rPr>
              <a:t>Classes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400" dirty="0"/>
              <a:t>Correcting Time Overflow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1400" dirty="0"/>
              <a:t>Adjusted addition method: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</a:t>
            </a:r>
            <a:r>
              <a:rPr lang="en-GB" sz="9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sum.minute</a:t>
            </a: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&gt;= 60) {</a:t>
            </a:r>
          </a:p>
          <a:p>
            <a:pPr lvl="2" indent="0" rtl="0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9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sum.minute</a:t>
            </a: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-= 60;</a:t>
            </a:r>
          </a:p>
          <a:p>
            <a:pPr lvl="2" indent="0" rtl="0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9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sum.hour</a:t>
            </a: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+= 1;</a:t>
            </a:r>
          </a:p>
          <a:p>
            <a:pPr lvl="2" indent="0" rtl="0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2" indent="0" rtl="0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sum;</a:t>
            </a:r>
          </a:p>
          <a:p>
            <a:pPr lvl="2" indent="0" rtl="0">
              <a:lnSpc>
                <a:spcPct val="13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08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Defining New Classes and Types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When you define a new class, you create a new object type with the same name.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Defining a class named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Hello</a:t>
            </a:r>
            <a:r>
              <a:rPr lang="en-GB" sz="5400" dirty="0"/>
              <a:t> creates an object type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Hello.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47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12600" b="1" dirty="0">
                <a:solidFill>
                  <a:srgbClr val="FF0000"/>
                </a:solidFill>
              </a:rPr>
              <a:t>Classes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1400" dirty="0"/>
              <a:t>Example Calculation</a:t>
            </a:r>
          </a:p>
          <a:p>
            <a:pPr marL="1771650" lvl="1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1400" dirty="0"/>
              <a:t>Invoke Method:</a:t>
            </a:r>
          </a:p>
          <a:p>
            <a:pPr marL="2571750" lvl="2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1400" dirty="0"/>
              <a:t>Using the instance method to add starting time and running time.</a:t>
            </a:r>
          </a:p>
          <a:p>
            <a:pPr marL="2571750" lvl="2" indent="-11430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1400" dirty="0"/>
              <a:t>Code: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</a:t>
            </a:r>
            <a:r>
              <a:rPr lang="en-GB" sz="9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startTime</a:t>
            </a: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Time(18, 50, 0.0);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</a:t>
            </a:r>
            <a:r>
              <a:rPr lang="en-GB" sz="9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runningTime</a:t>
            </a: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Time(2, 16, 0.0);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</a:t>
            </a:r>
            <a:r>
              <a:rPr lang="en-GB" sz="9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endTime</a:t>
            </a: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</a:t>
            </a:r>
            <a:r>
              <a:rPr lang="en-GB" sz="9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startTime.add</a:t>
            </a: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9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runningTime</a:t>
            </a:r>
            <a:r>
              <a:rPr lang="en-GB" sz="9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 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11400" dirty="0"/>
              <a:t>Result: Correctly calculates the end time as 21:06.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93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746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Pure methods and modifiers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4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500" b="1" dirty="0">
                <a:solidFill>
                  <a:srgbClr val="FF0000"/>
                </a:solidFill>
              </a:rPr>
              <a:t>Classes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6500" dirty="0"/>
              <a:t>Implementation of 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add </a:t>
            </a:r>
            <a:r>
              <a:rPr lang="en-GB" sz="6500" dirty="0"/>
              <a:t>Method: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500" dirty="0"/>
              <a:t>Does not modify parameters.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500" dirty="0"/>
              <a:t>Creates and returns a new 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 </a:t>
            </a:r>
            <a:r>
              <a:rPr lang="en-GB" sz="6500" dirty="0"/>
              <a:t>object.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93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9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500" b="1" dirty="0">
                <a:solidFill>
                  <a:srgbClr val="FF0000"/>
                </a:solidFill>
              </a:rPr>
              <a:t>Classes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6500" dirty="0"/>
              <a:t>Implementation of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increment </a:t>
            </a:r>
            <a:r>
              <a:rPr lang="en-GB" sz="6500" dirty="0"/>
              <a:t>Method: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500" dirty="0"/>
              <a:t>Modifies an existing 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Time</a:t>
            </a:r>
            <a:r>
              <a:rPr lang="en-GB" sz="6500" dirty="0"/>
              <a:t> object.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500" dirty="0"/>
              <a:t>Adds seconds and adjusts minutes and hours accordingly.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500" dirty="0"/>
              <a:t>Does not create new objects and does not return a value.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93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01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500" b="1" dirty="0">
                <a:solidFill>
                  <a:srgbClr val="FF0000"/>
                </a:solidFill>
              </a:rPr>
              <a:t>Classes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6500" dirty="0"/>
              <a:t>Comparison between add and </a:t>
            </a:r>
            <a:r>
              <a:rPr lang="en-GB" sz="6500" err="1"/>
              <a:t>increment</a:t>
            </a:r>
            <a:r>
              <a:rPr lang="en-GB" sz="650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6500"/>
              <a:t>add </a:t>
            </a:r>
            <a:r>
              <a:rPr lang="en-GB" sz="6500" dirty="0"/>
              <a:t>is a pure </a:t>
            </a:r>
            <a:r>
              <a:rPr lang="en-GB" sz="6500" dirty="0" err="1"/>
              <a:t>method:No</a:t>
            </a:r>
            <a:r>
              <a:rPr lang="en-GB" sz="6500" dirty="0"/>
              <a:t> modification of </a:t>
            </a:r>
            <a:r>
              <a:rPr lang="en-GB" sz="6500" dirty="0" err="1"/>
              <a:t>parameters.No</a:t>
            </a:r>
            <a:r>
              <a:rPr lang="en-GB" sz="6500" dirty="0"/>
              <a:t> side effects like </a:t>
            </a:r>
            <a:r>
              <a:rPr lang="en-GB" sz="6500" dirty="0" err="1"/>
              <a:t>printing.Return</a:t>
            </a:r>
            <a:r>
              <a:rPr lang="en-GB" sz="6500" dirty="0"/>
              <a:t> value depends only on parameters.</a:t>
            </a:r>
            <a:endParaRPr lang="en-GB" sz="93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3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80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ADVANCED OBJECT CONCEPTS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Exercises:</a:t>
            </a:r>
          </a:p>
          <a:p>
            <a:pPr marL="914400" indent="-914400" rtl="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5400"/>
              <a:t>See Participation.</a:t>
            </a:r>
            <a:endParaRPr lang="en-GB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89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Purpose of Defining Classes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Classes represent useful object types.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They act as templates specifying attributes (properties) and methods (functions) for objects.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41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Classes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Classes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Key Concepts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Every object is an instance of some class, belonging to that object type.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 class definition outlines the blueprint from which objects are created.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8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9D798-552E-412B-81A4-147A54248997}">
  <ds:schemaRefs>
    <ds:schemaRef ds:uri="http://purl.org/dc/terms/"/>
    <ds:schemaRef ds:uri="278422d3-3646-4865-8717-6c44b94ebf2e"/>
    <ds:schemaRef ds:uri="http://schemas.microsoft.com/office/2006/documentManagement/types"/>
    <ds:schemaRef ds:uri="http://purl.org/dc/dcmitype/"/>
    <ds:schemaRef ds:uri="b00d9c13-3fa8-4c46-bb81-32a948587a0b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53318</TotalTime>
  <Words>3117</Words>
  <Application>Microsoft Office PowerPoint</Application>
  <PresentationFormat>Custom</PresentationFormat>
  <Paragraphs>1055</Paragraphs>
  <Slides>77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9" baseType="lpstr">
      <vt:lpstr>Wingdings</vt:lpstr>
      <vt:lpstr>adobe-clean</vt:lpstr>
      <vt:lpstr>Helvetica Neue</vt:lpstr>
      <vt:lpstr>Brandon Grotesque Bold</vt:lpstr>
      <vt:lpstr>Arial</vt:lpstr>
      <vt:lpstr>Brandon Grotesque Light</vt:lpstr>
      <vt:lpstr>Raleway</vt:lpstr>
      <vt:lpstr>system-ui</vt:lpstr>
      <vt:lpstr>Brandon Grotesque Medium</vt:lpstr>
      <vt:lpstr>Brandon Grotesque Regular</vt:lpstr>
      <vt:lpstr>Cascadia Mono</vt:lpstr>
      <vt:lpstr>White</vt:lpstr>
      <vt:lpstr>PowerPoint Presentation</vt:lpstr>
      <vt:lpstr>Object-oriented programming (oop152)</vt:lpstr>
      <vt:lpstr>Access: Books / Eclipse ide / MS office…etc.</vt:lpstr>
      <vt:lpstr>PRESCRIBED Textbook</vt:lpstr>
      <vt:lpstr>TOPIC 4 Classes   using and creating classes   </vt:lpstr>
      <vt:lpstr>Classes</vt:lpstr>
      <vt:lpstr>Classes</vt:lpstr>
      <vt:lpstr>Classes</vt:lpstr>
      <vt:lpstr>Classes</vt:lpstr>
      <vt:lpstr>Classes</vt:lpstr>
      <vt:lpstr>Classes</vt:lpstr>
      <vt:lpstr>The Time Class </vt:lpstr>
      <vt:lpstr>Classes</vt:lpstr>
      <vt:lpstr>Classes</vt:lpstr>
      <vt:lpstr>Classes</vt:lpstr>
      <vt:lpstr>Classes</vt:lpstr>
      <vt:lpstr>Classes</vt:lpstr>
      <vt:lpstr>Constructors </vt:lpstr>
      <vt:lpstr>Classes</vt:lpstr>
      <vt:lpstr>Classes</vt:lpstr>
      <vt:lpstr>Classes</vt:lpstr>
      <vt:lpstr>Classes</vt:lpstr>
      <vt:lpstr>Classes</vt:lpstr>
      <vt:lpstr>Classes</vt:lpstr>
      <vt:lpstr>Classes</vt:lpstr>
      <vt:lpstr>MORE Constructors </vt:lpstr>
      <vt:lpstr>Classes</vt:lpstr>
      <vt:lpstr>Classes</vt:lpstr>
      <vt:lpstr>Classes</vt:lpstr>
      <vt:lpstr>Classes</vt:lpstr>
      <vt:lpstr>Classes</vt:lpstr>
      <vt:lpstr>Getters and setters </vt:lpstr>
      <vt:lpstr>Classes</vt:lpstr>
      <vt:lpstr>Classes</vt:lpstr>
      <vt:lpstr>Classes</vt:lpstr>
      <vt:lpstr>Classes</vt:lpstr>
      <vt:lpstr>Classes</vt:lpstr>
      <vt:lpstr>Classes</vt:lpstr>
      <vt:lpstr>Classes</vt:lpstr>
      <vt:lpstr>Displaying objects  </vt:lpstr>
      <vt:lpstr>Classes</vt:lpstr>
      <vt:lpstr>Classes</vt:lpstr>
      <vt:lpstr>Classes</vt:lpstr>
      <vt:lpstr>Classes</vt:lpstr>
      <vt:lpstr>Classes</vt:lpstr>
      <vt:lpstr>The toString method  </vt:lpstr>
      <vt:lpstr>Classes</vt:lpstr>
      <vt:lpstr>Classes</vt:lpstr>
      <vt:lpstr>Classes</vt:lpstr>
      <vt:lpstr>Classes</vt:lpstr>
      <vt:lpstr>Classes</vt:lpstr>
      <vt:lpstr>Classes</vt:lpstr>
      <vt:lpstr>Classes</vt:lpstr>
      <vt:lpstr>The equals method  </vt:lpstr>
      <vt:lpstr>Classes</vt:lpstr>
      <vt:lpstr>Classes</vt:lpstr>
      <vt:lpstr>Classes</vt:lpstr>
      <vt:lpstr>Classes</vt:lpstr>
      <vt:lpstr>Classes</vt:lpstr>
      <vt:lpstr>Adding times 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Pure methods and modifiers </vt:lpstr>
      <vt:lpstr>Classes</vt:lpstr>
      <vt:lpstr>Classes</vt:lpstr>
      <vt:lpstr>Classes</vt:lpstr>
      <vt:lpstr>Exercises  </vt:lpstr>
      <vt:lpstr>ADVANCED OBJECT CONCEPTS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17</cp:revision>
  <cp:lastPrinted>2019-08-20T11:14:22Z</cp:lastPrinted>
  <dcterms:modified xsi:type="dcterms:W3CDTF">2025-07-08T13:40:07Z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