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54"/>
  </p:notesMasterIdLst>
  <p:handoutMasterIdLst>
    <p:handoutMasterId r:id="rId55"/>
  </p:handoutMasterIdLst>
  <p:sldIdLst>
    <p:sldId id="820" r:id="rId5"/>
    <p:sldId id="843" r:id="rId6"/>
    <p:sldId id="864" r:id="rId7"/>
    <p:sldId id="1210" r:id="rId8"/>
    <p:sldId id="1064" r:id="rId9"/>
    <p:sldId id="1243" r:id="rId10"/>
    <p:sldId id="1414" r:id="rId11"/>
    <p:sldId id="1613" r:id="rId12"/>
    <p:sldId id="1781" r:id="rId13"/>
    <p:sldId id="1782" r:id="rId14"/>
    <p:sldId id="1783" r:id="rId15"/>
    <p:sldId id="1784" r:id="rId16"/>
    <p:sldId id="1785" r:id="rId17"/>
    <p:sldId id="1786" r:id="rId18"/>
    <p:sldId id="1787" r:id="rId19"/>
    <p:sldId id="1743" r:id="rId20"/>
    <p:sldId id="1742" r:id="rId21"/>
    <p:sldId id="1788" r:id="rId22"/>
    <p:sldId id="1789" r:id="rId23"/>
    <p:sldId id="1790" r:id="rId24"/>
    <p:sldId id="1791" r:id="rId25"/>
    <p:sldId id="1792" r:id="rId26"/>
    <p:sldId id="1793" r:id="rId27"/>
    <p:sldId id="1794" r:id="rId28"/>
    <p:sldId id="1795" r:id="rId29"/>
    <p:sldId id="1796" r:id="rId30"/>
    <p:sldId id="1797" r:id="rId31"/>
    <p:sldId id="1798" r:id="rId32"/>
    <p:sldId id="1799" r:id="rId33"/>
    <p:sldId id="1751" r:id="rId34"/>
    <p:sldId id="1800" r:id="rId35"/>
    <p:sldId id="1801" r:id="rId36"/>
    <p:sldId id="1802" r:id="rId37"/>
    <p:sldId id="1803" r:id="rId38"/>
    <p:sldId id="1804" r:id="rId39"/>
    <p:sldId id="1805" r:id="rId40"/>
    <p:sldId id="1806" r:id="rId41"/>
    <p:sldId id="1689" r:id="rId42"/>
    <p:sldId id="1760" r:id="rId43"/>
    <p:sldId id="1807" r:id="rId44"/>
    <p:sldId id="1808" r:id="rId45"/>
    <p:sldId id="1809" r:id="rId46"/>
    <p:sldId id="1810" r:id="rId47"/>
    <p:sldId id="1811" r:id="rId48"/>
    <p:sldId id="1812" r:id="rId49"/>
    <p:sldId id="1813" r:id="rId50"/>
    <p:sldId id="1814" r:id="rId51"/>
    <p:sldId id="1815" r:id="rId52"/>
    <p:sldId id="845" r:id="rId53"/>
  </p:sldIdLst>
  <p:sldSz cx="24384000" cy="13716000"/>
  <p:notesSz cx="6797675" cy="9926638"/>
  <p:embeddedFontLst>
    <p:embeddedFont>
      <p:font typeface="Brandon Grotesque Bold" panose="020B0803020203060202" charset="0"/>
      <p:regular r:id="rId56"/>
      <p:bold r:id="rId57"/>
      <p:italic r:id="rId58"/>
      <p:boldItalic r:id="rId59"/>
    </p:embeddedFont>
    <p:embeddedFont>
      <p:font typeface="Brandon Grotesque Light" panose="020B0303020203060202" charset="0"/>
      <p:regular r:id="rId60"/>
      <p:italic r:id="rId61"/>
    </p:embeddedFont>
    <p:embeddedFont>
      <p:font typeface="Brandon Grotesque Medium" panose="020B0603020203060202" charset="0"/>
      <p:regular r:id="rId62"/>
      <p:italic r:id="rId63"/>
    </p:embeddedFont>
    <p:embeddedFont>
      <p:font typeface="Brandon Grotesque Regular" panose="020B0503020203060202" charset="0"/>
      <p:regular r:id="rId64"/>
      <p:italic r:id="rId65"/>
    </p:embeddedFont>
    <p:embeddedFont>
      <p:font typeface="Cascadia Mono" panose="020B0609020000020004" pitchFamily="49" charset="0"/>
      <p:regular r:id="rId66"/>
      <p:bold r:id="rId67"/>
      <p:italic r:id="rId68"/>
      <p:boldItalic r:id="rId69"/>
    </p:embeddedFont>
    <p:embeddedFont>
      <p:font typeface="Raleway" pitchFamily="2" charset="0"/>
      <p:regular r:id="rId70"/>
      <p:bold r:id="rId71"/>
      <p:italic r:id="rId72"/>
      <p:boldItalic r:id="rId7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A23"/>
    <a:srgbClr val="D3D3D3"/>
    <a:srgbClr val="55585B"/>
    <a:srgbClr val="1779A0"/>
    <a:srgbClr val="207DA0"/>
    <a:srgbClr val="98C93C"/>
    <a:srgbClr val="FFCF00"/>
    <a:srgbClr val="0083CA"/>
    <a:srgbClr val="AB2940"/>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9D5BA-635A-41FE-87BB-FA3641C610AF}" v="29" dt="2024-10-17T23:11:49.45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809" autoAdjust="0"/>
  </p:normalViewPr>
  <p:slideViewPr>
    <p:cSldViewPr snapToGrid="0">
      <p:cViewPr varScale="1">
        <p:scale>
          <a:sx n="41" d="100"/>
          <a:sy n="41" d="100"/>
        </p:scale>
        <p:origin x="691" y="72"/>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7.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handoutMaster" Target="handoutMasters/handoutMaster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16.fntdata"/><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7/10/2025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GB" b="0" i="0" dirty="0">
              <a:solidFill>
                <a:srgbClr val="000000"/>
              </a:solidFill>
              <a:effectLst/>
              <a:latin typeface="Raleway" panose="020B0604020202020204" pitchFamily="2" charset="0"/>
            </a:endParaRPr>
          </a:p>
        </p:txBody>
      </p:sp>
    </p:spTree>
    <p:extLst>
      <p:ext uri="{BB962C8B-B14F-4D97-AF65-F5344CB8AC3E}">
        <p14:creationId xmlns:p14="http://schemas.microsoft.com/office/powerpoint/2010/main" val="60386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81342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01611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56896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35992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749935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180278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08184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0777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047111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4854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96267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866987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740320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44287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896492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708674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001742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60339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59389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2990386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988859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64471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02038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4839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540036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83486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86519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473684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250276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617442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75603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4062195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560425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377178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231109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83216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41006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1181803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endParaRPr lang="en-ZA" dirty="0"/>
          </a:p>
        </p:txBody>
      </p:sp>
    </p:spTree>
    <p:extLst>
      <p:ext uri="{BB962C8B-B14F-4D97-AF65-F5344CB8AC3E}">
        <p14:creationId xmlns:p14="http://schemas.microsoft.com/office/powerpoint/2010/main" val="3901897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a:t>Click to edit Master title style</a:t>
            </a:r>
            <a:br>
              <a:rPr lang="en-US"/>
            </a:br>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a:t>Click to edit </a:t>
            </a:r>
            <a:br>
              <a:rPr lang="en-US"/>
            </a:br>
            <a:r>
              <a:rPr lang="en-US"/>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a:t>Copy</a:t>
            </a:r>
          </a:p>
          <a:p>
            <a:pPr lvl="0"/>
            <a:r>
              <a:rPr lang="en-US"/>
              <a:t>Copy</a:t>
            </a:r>
          </a:p>
          <a:p>
            <a:pPr lvl="0"/>
            <a:r>
              <a:rPr lang="en-US"/>
              <a:t>Copy</a:t>
            </a:r>
          </a:p>
          <a:p>
            <a:pPr lvl="0"/>
            <a:r>
              <a:rPr lang="en-US"/>
              <a:t>Copy</a:t>
            </a:r>
          </a:p>
          <a:p>
            <a:pPr lvl="0"/>
            <a:r>
              <a:rPr lang="en-US"/>
              <a:t>Copy</a:t>
            </a:r>
          </a:p>
          <a:p>
            <a:pPr lvl="0"/>
            <a:r>
              <a:rPr lang="en-US"/>
              <a:t>Copy</a:t>
            </a:r>
            <a:endParaRPr lang="en-ZA"/>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t>Body Level One</a:t>
            </a:r>
          </a:p>
          <a:p>
            <a:pPr lvl="1"/>
            <a:r>
              <a:t>Body Level Two</a:t>
            </a:r>
          </a:p>
          <a:p>
            <a:pPr lvl="2"/>
            <a:r>
              <a:t>Body Level Three</a:t>
            </a:r>
          </a:p>
          <a:p>
            <a:pPr lvl="3"/>
            <a:r>
              <a:t>Body Level Four</a:t>
            </a:r>
          </a:p>
          <a:p>
            <a:pPr lvl="4"/>
            <a:r>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90467" y="8010128"/>
            <a:ext cx="21003065" cy="864096"/>
          </a:xfrm>
        </p:spPr>
        <p:txBody>
          <a:bodyPr/>
          <a:lstStyle/>
          <a:p>
            <a:r>
              <a:rPr lang="en-US" b="1" dirty="0"/>
              <a:t>OOP152 – OBJECT-ORIENTED PROGRAMMING</a:t>
            </a:r>
          </a:p>
        </p:txBody>
      </p:sp>
      <p:sp>
        <p:nvSpPr>
          <p:cNvPr id="3" name="Text Placeholder 14">
            <a:extLst>
              <a:ext uri="{FF2B5EF4-FFF2-40B4-BE49-F238E27FC236}">
                <a16:creationId xmlns:a16="http://schemas.microsoft.com/office/drawing/2014/main" id="{1042DE35-7AB1-45E7-893C-96913BB74A66}"/>
              </a:ext>
            </a:extLst>
          </p:cNvPr>
          <p:cNvSpPr txBox="1">
            <a:spLocks/>
          </p:cNvSpPr>
          <p:nvPr/>
        </p:nvSpPr>
        <p:spPr>
          <a:xfrm>
            <a:off x="10833895" y="12025834"/>
            <a:ext cx="2713033" cy="8640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lvl1pPr marL="0" marR="0" indent="0" algn="ctr"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9BA0A6"/>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800" b="0" i="0" u="none" strike="noStrike" cap="none" spc="0" baseline="0">
                <a:ln>
                  <a:noFill/>
                </a:ln>
                <a:solidFill>
                  <a:srgbClr val="9BA0A6"/>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r>
              <a:rPr lang="en-US" sz="2000" b="1" dirty="0"/>
              <a:t>2024</a:t>
            </a:r>
          </a:p>
          <a:p>
            <a:pPr hangingPunct="1"/>
            <a:endParaRPr lang="en-US" sz="2000" b="1" dirty="0"/>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lnSpcReduction="10000"/>
          </a:bodyPr>
          <a:lstStyle/>
          <a:p>
            <a:pPr rtl="0">
              <a:spcBef>
                <a:spcPts val="1200"/>
              </a:spcBef>
              <a:spcAft>
                <a:spcPts val="600"/>
              </a:spcAft>
            </a:pPr>
            <a:r>
              <a:rPr lang="en-GB" sz="48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Protecting Data from Outside Access and Misuse</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Data Hiding: </a:t>
            </a:r>
            <a:r>
              <a:rPr lang="en-GB" sz="5400" b="1" dirty="0"/>
              <a:t>Encapsulation helps in data hiding as the details of the internal implementation of a class are hidden from the outside.</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Security: </a:t>
            </a:r>
            <a:r>
              <a:rPr lang="en-GB" sz="5400" b="1" dirty="0"/>
              <a:t>Only the necessary details are exposed, and the rest are kept hidden. This prevents data from being accessed or altered directly, which protects the integrity of the data.</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Interface vs. Implementation: </a:t>
            </a:r>
            <a:r>
              <a:rPr lang="en-GB" sz="5400" b="1" dirty="0"/>
              <a:t>Users of a class do not need to understand the complexities of the class internals to use it. They interact with the class through a well-defined interface.</a:t>
            </a:r>
            <a:endParaRPr lang="en-GB" sz="5400" dirty="0"/>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9222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192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19200" b="1" dirty="0">
                <a:solidFill>
                  <a:srgbClr val="FF0000"/>
                </a:solidFill>
              </a:rPr>
              <a:t>Example: Basic Class with Private Variables and Public Methods</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public class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BankAccount</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Private variables: these cannot be accessed directly outside this class</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private double balance;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private String owner;</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Constructor to initialize the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BankAccount</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BankAccount</a:t>
            </a:r>
            <a:r>
              <a:rPr lang="en-GB" sz="14000" b="1" dirty="0">
                <a:solidFill>
                  <a:schemeClr val="accent1">
                    <a:lumMod val="75000"/>
                  </a:schemeClr>
                </a:solidFill>
                <a:latin typeface="Cascadia Mono" panose="020B0609020000020004" pitchFamily="49" charset="0"/>
                <a:cs typeface="Cascadia Mono" panose="020B0609020000020004" pitchFamily="49" charset="0"/>
              </a:rPr>
              <a:t>(String owner, double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initialBalance</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this.owner</a:t>
            </a:r>
            <a:r>
              <a:rPr lang="en-GB" sz="14000" b="1" dirty="0">
                <a:solidFill>
                  <a:schemeClr val="accent1">
                    <a:lumMod val="75000"/>
                  </a:schemeClr>
                </a:solidFill>
                <a:latin typeface="Cascadia Mono" panose="020B0609020000020004" pitchFamily="49" charset="0"/>
                <a:cs typeface="Cascadia Mono" panose="020B0609020000020004" pitchFamily="49" charset="0"/>
              </a:rPr>
              <a:t> = owner;</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this.balance</a:t>
            </a:r>
            <a:r>
              <a:rPr lang="en-GB" sz="14000" b="1" dirty="0">
                <a:solidFill>
                  <a:schemeClr val="accent1">
                    <a:lumMod val="75000"/>
                  </a:schemeClr>
                </a:solidFill>
                <a:latin typeface="Cascadia Mono" panose="020B0609020000020004" pitchFamily="49" charset="0"/>
                <a:cs typeface="Cascadia Mono" panose="020B0609020000020004" pitchFamily="49" charset="0"/>
              </a:rPr>
              <a:t> =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initialBalance</a:t>
            </a: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marL="1314450" lvl="1" indent="-685800" rtl="0">
              <a:spcBef>
                <a:spcPts val="1200"/>
              </a:spcBef>
              <a:spcAft>
                <a:spcPts val="600"/>
              </a:spcAft>
              <a:buFont typeface="Arial" panose="020B0604020202020204" pitchFamily="34" charset="0"/>
              <a:buChar char="•"/>
            </a:pPr>
            <a:endParaRPr lang="en-GB" sz="48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88177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lnSpcReduction="20000"/>
          </a:bodyPr>
          <a:lstStyle/>
          <a:p>
            <a:pPr rtl="0">
              <a:spcBef>
                <a:spcPts val="1200"/>
              </a:spcBef>
              <a:spcAft>
                <a:spcPts val="600"/>
              </a:spcAft>
            </a:pPr>
            <a:r>
              <a:rPr lang="en-GB" sz="69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6900" b="1" dirty="0">
                <a:solidFill>
                  <a:srgbClr val="FF0000"/>
                </a:solidFill>
              </a:rPr>
              <a:t>Example: Basic Class with Private Variables and Public Methods</a:t>
            </a:r>
          </a:p>
          <a:p>
            <a:pPr lvl="1" indent="0" rtl="0">
              <a:spcBef>
                <a:spcPts val="1200"/>
              </a:spcBef>
              <a:spcAft>
                <a:spcPts val="600"/>
              </a:spcAft>
              <a:buNone/>
            </a:pPr>
            <a:r>
              <a:rPr lang="en-GB" sz="7400" b="1" dirty="0">
                <a:solidFill>
                  <a:schemeClr val="accent1">
                    <a:lumMod val="75000"/>
                  </a:schemeClr>
                </a:solidFill>
                <a:latin typeface="Cascadia Mono" panose="020B0609020000020004" pitchFamily="49" charset="0"/>
                <a:cs typeface="Cascadia Mono" panose="020B0609020000020004" pitchFamily="49" charset="0"/>
              </a:rPr>
              <a:t>    </a:t>
            </a:r>
            <a:r>
              <a:rPr lang="en-GB" sz="6400" b="1" dirty="0">
                <a:solidFill>
                  <a:schemeClr val="accent1">
                    <a:lumMod val="75000"/>
                  </a:schemeClr>
                </a:solidFill>
                <a:latin typeface="Cascadia Mono" panose="020B0609020000020004" pitchFamily="49" charset="0"/>
                <a:cs typeface="Cascadia Mono" panose="020B0609020000020004" pitchFamily="49" charset="0"/>
              </a:rPr>
              <a:t>// Public method to deposit money</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public void deposit(double amount)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if (amount &gt; 0)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balance += amount;</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6400" b="1" dirty="0">
                <a:solidFill>
                  <a:schemeClr val="accent1">
                    <a:lumMod val="75000"/>
                  </a:schemeClr>
                </a:solidFill>
                <a:latin typeface="Cascadia Mono" panose="020B0609020000020004" pitchFamily="49" charset="0"/>
                <a:cs typeface="Cascadia Mono" panose="020B0609020000020004" pitchFamily="49" charset="0"/>
              </a:rPr>
              <a:t>    }</a:t>
            </a:r>
          </a:p>
          <a:p>
            <a:pPr marL="1314450" lvl="1" indent="-685800" rtl="0">
              <a:spcBef>
                <a:spcPts val="1200"/>
              </a:spcBef>
              <a:spcAft>
                <a:spcPts val="600"/>
              </a:spcAft>
              <a:buFont typeface="Arial" panose="020B0604020202020204" pitchFamily="34" charset="0"/>
              <a:buChar char="•"/>
            </a:pPr>
            <a:endParaRPr lang="en-GB" sz="48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60500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32500" lnSpcReduction="20000"/>
          </a:bodyPr>
          <a:lstStyle/>
          <a:p>
            <a:pPr rtl="0">
              <a:spcBef>
                <a:spcPts val="1200"/>
              </a:spcBef>
              <a:spcAft>
                <a:spcPts val="600"/>
              </a:spcAft>
            </a:pPr>
            <a:r>
              <a:rPr lang="en-GB" sz="192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19200" b="1" dirty="0">
                <a:solidFill>
                  <a:srgbClr val="FF0000"/>
                </a:solidFill>
              </a:rPr>
              <a:t>Example: Basic Class with Private Variables and Public Methods</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Public method to withdraw money</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void withdraw(double amount)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if (amount &gt; 0 &amp;&amp; balance &gt;= amount)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balance -= amount;</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marL="1314450" lvl="1" indent="-685800" rtl="0">
              <a:spcBef>
                <a:spcPts val="1200"/>
              </a:spcBef>
              <a:spcAft>
                <a:spcPts val="600"/>
              </a:spcAft>
              <a:buFont typeface="Arial" panose="020B0604020202020204" pitchFamily="34" charset="0"/>
              <a:buChar char="•"/>
            </a:pPr>
            <a:endParaRPr lang="en-GB" sz="48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63500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192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19200" b="1" dirty="0">
                <a:solidFill>
                  <a:srgbClr val="FF0000"/>
                </a:solidFill>
              </a:rPr>
              <a:t>Example: Basic Class with Private Variables and Public Methods</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Public method to check the balance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double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getBalance</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return balance;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Public method to get the owner's name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String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getOwner</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return owner;</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a:p>
            <a:pPr marL="1314450" lvl="1" indent="-685800" rtl="0">
              <a:spcBef>
                <a:spcPts val="1200"/>
              </a:spcBef>
              <a:spcAft>
                <a:spcPts val="600"/>
              </a:spcAft>
              <a:buFont typeface="Arial" panose="020B0604020202020204" pitchFamily="34" charset="0"/>
              <a:buChar char="•"/>
            </a:pPr>
            <a:endParaRPr lang="en-GB" sz="48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1427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192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19200" b="1" dirty="0">
                <a:solidFill>
                  <a:srgbClr val="FF0000"/>
                </a:solidFill>
              </a:rPr>
              <a:t>Key Points in the Example:</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marL="1771650" lvl="1" indent="-1143000" rtl="0">
              <a:spcBef>
                <a:spcPts val="1200"/>
              </a:spcBef>
              <a:spcAft>
                <a:spcPts val="600"/>
              </a:spcAft>
              <a:buFont typeface="Wingdings" panose="05000000000000000000" pitchFamily="2" charset="2"/>
              <a:buChar char="q"/>
            </a:pPr>
            <a:r>
              <a:rPr lang="en-GB" sz="19200" b="1" dirty="0">
                <a:solidFill>
                  <a:srgbClr val="FF0000"/>
                </a:solidFill>
                <a:latin typeface="Brandon Grotesque Regular"/>
              </a:rPr>
              <a:t>Private Data Members (balance and owner): </a:t>
            </a:r>
            <a:r>
              <a:rPr lang="en-GB" sz="17600" dirty="0"/>
              <a:t>These are not accessible directly from outside the class, which prevents unauthorized or harmful modifications.</a:t>
            </a:r>
          </a:p>
          <a:p>
            <a:pPr marL="1771650" lvl="1" indent="-1143000" rtl="0">
              <a:spcBef>
                <a:spcPts val="1200"/>
              </a:spcBef>
              <a:spcAft>
                <a:spcPts val="600"/>
              </a:spcAft>
              <a:buFont typeface="Wingdings" panose="05000000000000000000" pitchFamily="2" charset="2"/>
              <a:buChar char="q"/>
            </a:pPr>
            <a:r>
              <a:rPr lang="en-GB" sz="19200" b="1" dirty="0">
                <a:solidFill>
                  <a:srgbClr val="FF0000"/>
                </a:solidFill>
                <a:latin typeface="Brandon Grotesque Regular"/>
              </a:rPr>
              <a:t>Public Methods (deposit, withdraw, </a:t>
            </a:r>
            <a:r>
              <a:rPr lang="en-GB" sz="19200" b="1" dirty="0" err="1">
                <a:solidFill>
                  <a:srgbClr val="FF0000"/>
                </a:solidFill>
                <a:latin typeface="Brandon Grotesque Regular"/>
              </a:rPr>
              <a:t>getBalance</a:t>
            </a:r>
            <a:r>
              <a:rPr lang="en-GB" sz="19200" b="1" dirty="0">
                <a:solidFill>
                  <a:srgbClr val="FF0000"/>
                </a:solidFill>
                <a:latin typeface="Brandon Grotesque Regular"/>
              </a:rPr>
              <a:t>, and </a:t>
            </a:r>
            <a:r>
              <a:rPr lang="en-GB" sz="19200" b="1" dirty="0" err="1">
                <a:solidFill>
                  <a:srgbClr val="FF0000"/>
                </a:solidFill>
                <a:latin typeface="Brandon Grotesque Regular"/>
              </a:rPr>
              <a:t>getOwner</a:t>
            </a:r>
            <a:r>
              <a:rPr lang="en-GB" sz="19200" b="1" dirty="0">
                <a:solidFill>
                  <a:srgbClr val="FF0000"/>
                </a:solidFill>
                <a:latin typeface="Brandon Grotesque Regular"/>
              </a:rPr>
              <a:t>): </a:t>
            </a:r>
            <a:r>
              <a:rPr lang="en-GB" sz="17600" dirty="0"/>
              <a:t>These methods provide controlled access to the data. They allow operations on the data while maintaining the integrity of the object's state (e.g., no direct withdrawal without checks, no setting of balance directly).</a:t>
            </a:r>
          </a:p>
          <a:p>
            <a:pPr marL="1771650" lvl="1" indent="-1143000" rtl="0">
              <a:spcBef>
                <a:spcPts val="1200"/>
              </a:spcBef>
              <a:spcAft>
                <a:spcPts val="600"/>
              </a:spcAft>
              <a:buFont typeface="Wingdings" panose="05000000000000000000" pitchFamily="2" charset="2"/>
              <a:buChar char="q"/>
            </a:pPr>
            <a:r>
              <a:rPr lang="en-GB" sz="19200" b="1" dirty="0">
                <a:solidFill>
                  <a:srgbClr val="FF0000"/>
                </a:solidFill>
                <a:latin typeface="Brandon Grotesque Regular"/>
              </a:rPr>
              <a:t>Encapsulation in Action: </a:t>
            </a:r>
            <a:r>
              <a:rPr lang="en-GB" sz="17600" dirty="0"/>
              <a:t>The class controls how its internal data can be manipulated and accessed, enforcing rules that maintain consistency (e.g., no negative deposits, withdrawals only if sufficient balance).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26026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Privacy and Visibility</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26871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The Role of Access Modifiers:</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Private: </a:t>
            </a:r>
            <a:r>
              <a:rPr lang="en-GB" sz="5400" dirty="0"/>
              <a:t>The private keyword restricts the visibility of a class member such that only methods within the same class can access it. </a:t>
            </a:r>
          </a:p>
          <a:p>
            <a:pPr marL="1314450" lvl="1" indent="-685800" rtl="0">
              <a:spcBef>
                <a:spcPts val="1200"/>
              </a:spcBef>
              <a:spcAft>
                <a:spcPts val="600"/>
              </a:spcAft>
              <a:buFont typeface="Wingdings" panose="05000000000000000000" pitchFamily="2" charset="2"/>
              <a:buChar char="q"/>
            </a:pPr>
            <a:r>
              <a:rPr lang="en-GB" sz="5400" dirty="0"/>
              <a:t>This is the strictest level of security and is used to encapsulate the most sensitive parts of the class.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160975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The Role of Access Modifiers:</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Protected: </a:t>
            </a:r>
            <a:r>
              <a:rPr lang="en-GB" sz="5400" dirty="0"/>
              <a:t>The protected keyword allows class members to be accessed within their own class, subclasses (irrespective of package), and classes within the same package. </a:t>
            </a:r>
          </a:p>
          <a:p>
            <a:pPr marL="1314450" lvl="1" indent="-685800" rtl="0">
              <a:spcBef>
                <a:spcPts val="1200"/>
              </a:spcBef>
              <a:spcAft>
                <a:spcPts val="600"/>
              </a:spcAft>
              <a:buFont typeface="Wingdings" panose="05000000000000000000" pitchFamily="2" charset="2"/>
              <a:buChar char="q"/>
            </a:pPr>
            <a:r>
              <a:rPr lang="en-GB" sz="5400" dirty="0"/>
              <a:t>It offers a balance between security and accessibility, making it suitable for inheritance-based features.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16126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The Role of Access Modifiers:</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Public: </a:t>
            </a:r>
            <a:r>
              <a:rPr lang="en-GB" sz="5400" dirty="0"/>
              <a:t>The public keyword allows members to be accessed from any other class in the program, making them fully visible. </a:t>
            </a:r>
          </a:p>
          <a:p>
            <a:pPr marL="1314450" lvl="1" indent="-685800" rtl="0">
              <a:spcBef>
                <a:spcPts val="1200"/>
              </a:spcBef>
              <a:spcAft>
                <a:spcPts val="600"/>
              </a:spcAft>
              <a:buFont typeface="Wingdings" panose="05000000000000000000" pitchFamily="2" charset="2"/>
              <a:buChar char="q"/>
            </a:pPr>
            <a:r>
              <a:rPr lang="en-GB" sz="5400" dirty="0"/>
              <a:t>It is typically used for methods and constants that need to be accessible from other parts of the application.</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82051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2136804" y="8784887"/>
            <a:ext cx="21558638" cy="3733800"/>
          </a:xfrm>
        </p:spPr>
        <p:txBody>
          <a:bodyPr/>
          <a:lstStyle/>
          <a:p>
            <a:r>
              <a:rPr lang="en-US" sz="7200" dirty="0">
                <a:solidFill>
                  <a:schemeClr val="accent6">
                    <a:lumMod val="75000"/>
                  </a:schemeClr>
                </a:solidFill>
              </a:rPr>
              <a:t>Object-oriented programming</a:t>
            </a:r>
            <a:r>
              <a:rPr lang="en-US" sz="7200" b="0" dirty="0">
                <a:solidFill>
                  <a:schemeClr val="accent6">
                    <a:lumMod val="75000"/>
                  </a:schemeClr>
                </a:solidFill>
              </a:rPr>
              <a:t> (</a:t>
            </a:r>
            <a:r>
              <a:rPr lang="en-US" sz="7200" dirty="0">
                <a:solidFill>
                  <a:schemeClr val="accent6">
                    <a:lumMod val="75000"/>
                  </a:schemeClr>
                </a:solidFill>
              </a:rPr>
              <a:t>oop152</a:t>
            </a:r>
            <a:r>
              <a:rPr lang="en-US" sz="7200" b="0" dirty="0">
                <a:solidFill>
                  <a:schemeClr val="accent6">
                    <a:lumMod val="75000"/>
                  </a:schemeClr>
                </a:solidFill>
              </a:rPr>
              <a:t>)</a:t>
            </a:r>
            <a:endParaRPr lang="en-US" sz="7200" dirty="0">
              <a:solidFill>
                <a:schemeClr val="accent6">
                  <a:lumMod val="75000"/>
                </a:schemeClr>
              </a:solidFill>
            </a:endParaRPr>
          </a:p>
        </p:txBody>
      </p:sp>
      <p:pic>
        <p:nvPicPr>
          <p:cNvPr id="1028" name="Picture 4" descr="Classes and Objects in Java - Fundamentals of OOPs - DataFlair">
            <a:extLst>
              <a:ext uri="{FF2B5EF4-FFF2-40B4-BE49-F238E27FC236}">
                <a16:creationId xmlns:a16="http://schemas.microsoft.com/office/drawing/2014/main" id="{BC82DEFB-3E20-E863-D5DE-23457D788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127" y="884749"/>
            <a:ext cx="17872364" cy="852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The Role of Access Modifiers:</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Package-Private: </a:t>
            </a:r>
            <a:r>
              <a:rPr lang="en-GB" sz="5400" dirty="0"/>
              <a:t>When no access modifier is specified, the default is package-private, meaning the members are accessible only within classes in the same package. </a:t>
            </a:r>
          </a:p>
          <a:p>
            <a:pPr marL="1314450" lvl="1" indent="-685800" rtl="0">
              <a:spcBef>
                <a:spcPts val="1200"/>
              </a:spcBef>
              <a:spcAft>
                <a:spcPts val="600"/>
              </a:spcAft>
              <a:buFont typeface="Wingdings" panose="05000000000000000000" pitchFamily="2" charset="2"/>
              <a:buChar char="q"/>
            </a:pPr>
            <a:r>
              <a:rPr lang="en-GB" sz="5400" dirty="0"/>
              <a:t>This is less often used explicitly but is helpful for internal class operations.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571030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How to Restrict Access to Class Members:</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Why restrict: </a:t>
            </a:r>
          </a:p>
          <a:p>
            <a:pPr marL="1314450" lvl="1" indent="-685800" rtl="0">
              <a:spcBef>
                <a:spcPts val="1200"/>
              </a:spcBef>
              <a:spcAft>
                <a:spcPts val="600"/>
              </a:spcAft>
              <a:buFont typeface="Wingdings" panose="05000000000000000000" pitchFamily="2" charset="2"/>
              <a:buChar char="q"/>
            </a:pPr>
            <a:r>
              <a:rPr lang="en-GB" sz="5400" dirty="0"/>
              <a:t>Using private to prevent clients or subclasses from accessing and altering fields directly.</a:t>
            </a:r>
          </a:p>
          <a:p>
            <a:pPr marL="1314450" lvl="1" indent="-685800" rtl="0">
              <a:spcBef>
                <a:spcPts val="1200"/>
              </a:spcBef>
              <a:spcAft>
                <a:spcPts val="600"/>
              </a:spcAft>
              <a:buFont typeface="Wingdings" panose="05000000000000000000" pitchFamily="2" charset="2"/>
              <a:buChar char="q"/>
            </a:pPr>
            <a:r>
              <a:rPr lang="en-GB" sz="5400" dirty="0"/>
              <a:t>Protecting sensitive methods from external use while allowing them to be accessed by child classes through protected..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76214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Best Practices for Setting Class Member Visibility:</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Encapsulation of Data: </a:t>
            </a:r>
            <a:r>
              <a:rPr lang="en-GB" sz="5400" dirty="0"/>
              <a:t>Always start with the most restrictive access level (private) and only increase visibility when necessary.</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Segregation of Interface and Implementation: </a:t>
            </a:r>
            <a:r>
              <a:rPr lang="en-GB" sz="5400" dirty="0"/>
              <a:t>Public methods should define the object’s interface, and private methods should handle the implementation details.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726175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Best Practices for Setting Class Member Visibility:</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Use Getter and Setter Methods: </a:t>
            </a:r>
            <a:r>
              <a:rPr lang="en-GB" sz="5400" dirty="0"/>
              <a:t>For fields that need to be accessed or modified from outside the class, provide public getter and setter methods. This approach not only encapsulates the field but also allows for validation and transformation of data when setting a value.</a:t>
            </a:r>
          </a:p>
          <a:p>
            <a:pPr marL="1314450" lvl="1" indent="-6858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Minimize Mutable Public Fields: </a:t>
            </a:r>
            <a:r>
              <a:rPr lang="en-GB" sz="5400" dirty="0"/>
              <a:t>Avoid public fields that can be modified, as they can lead to security holes and violations of encapsulation principles. Instead, make public fields final and static if they are constants.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5946116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Example: Demonstrating the Use of Access Modifiers:</a:t>
            </a:r>
          </a:p>
          <a:p>
            <a:pPr marL="1314450" lvl="1" indent="-685800" rtl="0">
              <a:spcBef>
                <a:spcPts val="1200"/>
              </a:spcBef>
              <a:spcAft>
                <a:spcPts val="600"/>
              </a:spcAft>
              <a:buFont typeface="Wingdings" panose="05000000000000000000" pitchFamily="2" charset="2"/>
              <a:buChar char="q"/>
            </a:pPr>
            <a:r>
              <a:rPr lang="en-GB" sz="5400" dirty="0"/>
              <a:t>Consider a class Person that encapsulates the personal details of an individual. It illustrates the use of different access modifiers to control the visibility of its members.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20688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25000" lnSpcReduction="20000"/>
          </a:bodyPr>
          <a:lstStyle/>
          <a:p>
            <a:pPr rtl="0">
              <a:spcBef>
                <a:spcPts val="1200"/>
              </a:spcBef>
              <a:spcAft>
                <a:spcPts val="600"/>
              </a:spcAft>
            </a:pPr>
            <a:r>
              <a:rPr lang="en-GB" sz="24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24000" b="1" dirty="0">
                <a:solidFill>
                  <a:srgbClr val="FF0000"/>
                </a:solidFill>
              </a:rPr>
              <a:t>Example: Demonstrating the Use of Access Modifiers:</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public class Person {</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private String name;  // Private: Accessible only within this class</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protected int age;    // Protected: Accessible within the class and its subclasses</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public String country; // Public: Accessible from any other class</a:t>
            </a:r>
          </a:p>
          <a:p>
            <a:pPr lvl="1" indent="0" rtl="0">
              <a:spcBef>
                <a:spcPts val="1200"/>
              </a:spcBef>
              <a:spcAft>
                <a:spcPts val="600"/>
              </a:spcAft>
              <a:buNone/>
            </a:pPr>
            <a:endParaRPr lang="en-GB" sz="128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 Constructor</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public Person(String name, int age, String country) {</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this.name = name;</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this.age</a:t>
            </a:r>
            <a:r>
              <a:rPr lang="en-GB" sz="12800" b="1" dirty="0">
                <a:solidFill>
                  <a:schemeClr val="accent1">
                    <a:lumMod val="75000"/>
                  </a:schemeClr>
                </a:solidFill>
                <a:latin typeface="Cascadia Mono" panose="020B0609020000020004" pitchFamily="49" charset="0"/>
                <a:cs typeface="Cascadia Mono" panose="020B0609020000020004" pitchFamily="49" charset="0"/>
              </a:rPr>
              <a:t> = age;</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this.country</a:t>
            </a:r>
            <a:r>
              <a:rPr lang="en-GB" sz="12800" b="1" dirty="0">
                <a:solidFill>
                  <a:schemeClr val="accent1">
                    <a:lumMod val="75000"/>
                  </a:schemeClr>
                </a:solidFill>
                <a:latin typeface="Cascadia Mono" panose="020B0609020000020004" pitchFamily="49" charset="0"/>
                <a:cs typeface="Cascadia Mono" panose="020B0609020000020004" pitchFamily="49" charset="0"/>
              </a:rPr>
              <a:t> = country;</a:t>
            </a:r>
          </a:p>
          <a:p>
            <a:pPr lvl="1" indent="0" rtl="0">
              <a:spcBef>
                <a:spcPts val="1200"/>
              </a:spcBef>
              <a:spcAft>
                <a:spcPts val="600"/>
              </a:spcAft>
              <a:buNone/>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31767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25000" lnSpcReduction="20000"/>
          </a:bodyPr>
          <a:lstStyle/>
          <a:p>
            <a:pPr rtl="0">
              <a:spcBef>
                <a:spcPts val="1200"/>
              </a:spcBef>
              <a:spcAft>
                <a:spcPts val="600"/>
              </a:spcAft>
            </a:pPr>
            <a:r>
              <a:rPr lang="en-GB" sz="24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24000" b="1" dirty="0">
                <a:solidFill>
                  <a:srgbClr val="FF0000"/>
                </a:solidFill>
              </a:rPr>
              <a:t>Example: Demonstrating the Use of Access Modifiers:</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Public method to display information</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void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displayInfo</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4000" b="1" dirty="0">
                <a:solidFill>
                  <a:schemeClr val="accent1">
                    <a:lumMod val="75000"/>
                  </a:schemeClr>
                </a:solidFill>
                <a:latin typeface="Cascadia Mono" panose="020B0609020000020004" pitchFamily="49" charset="0"/>
                <a:cs typeface="Cascadia Mono" panose="020B0609020000020004" pitchFamily="49" charset="0"/>
              </a:rPr>
              <a:t>("Name: " +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getName</a:t>
            </a: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4000" b="1" dirty="0">
                <a:solidFill>
                  <a:schemeClr val="accent1">
                    <a:lumMod val="75000"/>
                  </a:schemeClr>
                </a:solidFill>
                <a:latin typeface="Cascadia Mono" panose="020B0609020000020004" pitchFamily="49" charset="0"/>
                <a:cs typeface="Cascadia Mono" panose="020B0609020000020004" pitchFamily="49" charset="0"/>
              </a:rPr>
              <a:t>("Age: " + age);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4000" b="1" dirty="0">
                <a:solidFill>
                  <a:schemeClr val="accent1">
                    <a:lumMod val="75000"/>
                  </a:schemeClr>
                </a:solidFill>
                <a:latin typeface="Cascadia Mono" panose="020B0609020000020004" pitchFamily="49" charset="0"/>
                <a:cs typeface="Cascadia Mono" panose="020B0609020000020004" pitchFamily="49" charset="0"/>
              </a:rPr>
              <a:t>("Country: " + country);</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Private method: Only accessible within the class</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private String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getName</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return name;</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635428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25000" lnSpcReduction="20000"/>
          </a:bodyPr>
          <a:lstStyle/>
          <a:p>
            <a:pPr rtl="0">
              <a:spcBef>
                <a:spcPts val="1200"/>
              </a:spcBef>
              <a:spcAft>
                <a:spcPts val="600"/>
              </a:spcAft>
            </a:pPr>
            <a:r>
              <a:rPr lang="en-GB" sz="24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24000" b="1" dirty="0">
                <a:solidFill>
                  <a:srgbClr val="FF0000"/>
                </a:solidFill>
              </a:rPr>
              <a:t>Example: Demonstrating the Use of Access Modifiers:</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 Getter for age with additional check</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public int </a:t>
            </a:r>
            <a:r>
              <a:rPr lang="en-GB" sz="11200" b="1" dirty="0" err="1">
                <a:solidFill>
                  <a:schemeClr val="accent1">
                    <a:lumMod val="75000"/>
                  </a:schemeClr>
                </a:solidFill>
                <a:latin typeface="Cascadia Mono" panose="020B0609020000020004" pitchFamily="49" charset="0"/>
                <a:cs typeface="Cascadia Mono" panose="020B0609020000020004" pitchFamily="49" charset="0"/>
              </a:rPr>
              <a:t>getAge</a:t>
            </a:r>
            <a:r>
              <a:rPr lang="en-GB" sz="11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return age;</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endParaRPr lang="en-GB" sz="112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 Setter for age with validation</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public void </a:t>
            </a:r>
            <a:r>
              <a:rPr lang="en-GB" sz="11200" b="1" dirty="0" err="1">
                <a:solidFill>
                  <a:schemeClr val="accent1">
                    <a:lumMod val="75000"/>
                  </a:schemeClr>
                </a:solidFill>
                <a:latin typeface="Cascadia Mono" panose="020B0609020000020004" pitchFamily="49" charset="0"/>
                <a:cs typeface="Cascadia Mono" panose="020B0609020000020004" pitchFamily="49" charset="0"/>
              </a:rPr>
              <a:t>setAge</a:t>
            </a:r>
            <a:r>
              <a:rPr lang="en-GB" sz="11200" b="1" dirty="0">
                <a:solidFill>
                  <a:schemeClr val="accent1">
                    <a:lumMod val="75000"/>
                  </a:schemeClr>
                </a:solidFill>
                <a:latin typeface="Cascadia Mono" panose="020B0609020000020004" pitchFamily="49" charset="0"/>
                <a:cs typeface="Cascadia Mono" panose="020B0609020000020004" pitchFamily="49" charset="0"/>
              </a:rPr>
              <a:t>(int age)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if (age &gt; 0)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a:t>
            </a:r>
            <a:r>
              <a:rPr lang="en-GB" sz="11200" b="1" dirty="0" err="1">
                <a:solidFill>
                  <a:schemeClr val="accent1">
                    <a:lumMod val="75000"/>
                  </a:schemeClr>
                </a:solidFill>
                <a:latin typeface="Cascadia Mono" panose="020B0609020000020004" pitchFamily="49" charset="0"/>
                <a:cs typeface="Cascadia Mono" panose="020B0609020000020004" pitchFamily="49" charset="0"/>
              </a:rPr>
              <a:t>this.age</a:t>
            </a:r>
            <a:r>
              <a:rPr lang="en-GB" sz="11200" b="1" dirty="0">
                <a:solidFill>
                  <a:schemeClr val="accent1">
                    <a:lumMod val="75000"/>
                  </a:schemeClr>
                </a:solidFill>
                <a:latin typeface="Cascadia Mono" panose="020B0609020000020004" pitchFamily="49" charset="0"/>
                <a:cs typeface="Cascadia Mono" panose="020B0609020000020004" pitchFamily="49" charset="0"/>
              </a:rPr>
              <a:t> = age;</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 else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a:t>
            </a:r>
            <a:r>
              <a:rPr lang="en-GB" sz="112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1200" b="1" dirty="0">
                <a:solidFill>
                  <a:schemeClr val="accent1">
                    <a:lumMod val="75000"/>
                  </a:schemeClr>
                </a:solidFill>
                <a:latin typeface="Cascadia Mono" panose="020B0609020000020004" pitchFamily="49" charset="0"/>
                <a:cs typeface="Cascadia Mono" panose="020B0609020000020004" pitchFamily="49" charset="0"/>
              </a:rPr>
              <a:t>("Invalid age provided.");</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12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71649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25000" lnSpcReduction="20000"/>
          </a:bodyPr>
          <a:lstStyle/>
          <a:p>
            <a:pPr rtl="0">
              <a:spcBef>
                <a:spcPts val="1200"/>
              </a:spcBef>
              <a:spcAft>
                <a:spcPts val="600"/>
              </a:spcAft>
            </a:pPr>
            <a:r>
              <a:rPr lang="en-GB" sz="240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24000" b="1" dirty="0">
                <a:solidFill>
                  <a:srgbClr val="FF0000"/>
                </a:solidFill>
              </a:rPr>
              <a:t>Example: Demonstrating the Use of Access Modifiers:</a:t>
            </a:r>
            <a:endParaRPr lang="en-GB" sz="140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public class Main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Person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person</a:t>
            </a:r>
            <a:r>
              <a:rPr lang="en-GB" sz="14000" b="1" dirty="0">
                <a:solidFill>
                  <a:schemeClr val="accent1">
                    <a:lumMod val="75000"/>
                  </a:schemeClr>
                </a:solidFill>
                <a:latin typeface="Cascadia Mono" panose="020B0609020000020004" pitchFamily="49" charset="0"/>
                <a:cs typeface="Cascadia Mono" panose="020B0609020000020004" pitchFamily="49" charset="0"/>
              </a:rPr>
              <a:t> = new Person("John Doe", 30, "USA");</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person.displayInfo</a:t>
            </a: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person.setAge</a:t>
            </a:r>
            <a:r>
              <a:rPr lang="en-GB" sz="14000" b="1" dirty="0">
                <a:solidFill>
                  <a:schemeClr val="accent1">
                    <a:lumMod val="75000"/>
                  </a:schemeClr>
                </a:solidFill>
                <a:latin typeface="Cascadia Mono" panose="020B0609020000020004" pitchFamily="49" charset="0"/>
                <a:cs typeface="Cascadia Mono" panose="020B0609020000020004" pitchFamily="49" charset="0"/>
              </a:rPr>
              <a:t>(35);</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r>
              <a:rPr lang="en-GB" sz="14000" b="1" dirty="0" err="1">
                <a:solidFill>
                  <a:schemeClr val="accent1">
                    <a:lumMod val="75000"/>
                  </a:schemeClr>
                </a:solidFill>
                <a:latin typeface="Cascadia Mono" panose="020B0609020000020004" pitchFamily="49" charset="0"/>
                <a:cs typeface="Cascadia Mono" panose="020B0609020000020004" pitchFamily="49" charset="0"/>
              </a:rPr>
              <a:t>person.displayInfo</a:t>
            </a: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 person.name = "Jane Doe"; // Error: name has private access in Person</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14000" b="1" dirty="0">
                <a:solidFill>
                  <a:schemeClr val="accent1">
                    <a:lumMod val="75000"/>
                  </a:schemeClr>
                </a:solidFill>
                <a:latin typeface="Cascadia Mono" panose="020B0609020000020004" pitchFamily="49" charset="0"/>
                <a:cs typeface="Cascadia Mono" panose="020B0609020000020004" pitchFamily="49" charset="0"/>
              </a:rPr>
              <a: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1311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92500"/>
          </a:bodyPr>
          <a:lstStyle/>
          <a:p>
            <a:pPr rtl="0">
              <a:spcBef>
                <a:spcPts val="1200"/>
              </a:spcBef>
              <a:spcAft>
                <a:spcPts val="600"/>
              </a:spcAft>
            </a:pPr>
            <a:r>
              <a:rPr lang="en-GB" sz="7700" b="1" dirty="0">
                <a:solidFill>
                  <a:srgbClr val="FF0000"/>
                </a:solidFill>
              </a:rPr>
              <a:t>Privacy and Visibility</a:t>
            </a:r>
          </a:p>
          <a:p>
            <a:pPr marL="685800" indent="-685800" rtl="0">
              <a:spcBef>
                <a:spcPts val="1200"/>
              </a:spcBef>
              <a:spcAft>
                <a:spcPts val="600"/>
              </a:spcAft>
              <a:buFont typeface="Arial" panose="020B0604020202020204" pitchFamily="34" charset="0"/>
              <a:buChar char="•"/>
            </a:pPr>
            <a:r>
              <a:rPr lang="en-GB" sz="7700" b="1" dirty="0">
                <a:solidFill>
                  <a:srgbClr val="FF0000"/>
                </a:solidFill>
              </a:rPr>
              <a:t>Example: Demonstrating the Use of Access Modifiers:</a:t>
            </a:r>
          </a:p>
          <a:p>
            <a:pPr marL="1771650" lvl="1" indent="-1143000" rtl="0">
              <a:spcBef>
                <a:spcPts val="1200"/>
              </a:spcBef>
              <a:spcAft>
                <a:spcPts val="600"/>
              </a:spcAft>
              <a:buFont typeface="Wingdings" panose="05000000000000000000" pitchFamily="2" charset="2"/>
              <a:buChar char="q"/>
            </a:pPr>
            <a:r>
              <a:rPr lang="en-GB" sz="7700" dirty="0">
                <a:latin typeface="Brandon Grotesque Regular"/>
              </a:rPr>
              <a:t>This example provides a clear demonstration of how access modifiers can be strategically used to protect data while still allowing controlled access through public methods. </a:t>
            </a:r>
          </a:p>
          <a:p>
            <a:pPr marL="1771650" lvl="1" indent="-1143000" rtl="0">
              <a:spcBef>
                <a:spcPts val="1200"/>
              </a:spcBef>
              <a:spcAft>
                <a:spcPts val="600"/>
              </a:spcAft>
              <a:buFont typeface="Wingdings" panose="05000000000000000000" pitchFamily="2" charset="2"/>
              <a:buChar char="q"/>
            </a:pPr>
            <a:r>
              <a:rPr lang="en-GB" sz="7700" dirty="0">
                <a:latin typeface="Brandon Grotesque Regular"/>
              </a:rPr>
              <a:t>It also highlights the importance of encapsulation in maintaining the integrity of an object's state.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459509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a:xfrm>
            <a:off x="814736" y="3518534"/>
            <a:ext cx="21558638" cy="3733800"/>
          </a:xfrm>
        </p:spPr>
        <p:txBody>
          <a:bodyPr/>
          <a:lstStyle/>
          <a:p>
            <a:r>
              <a:rPr lang="en-US" sz="4400" b="1" u="sng" dirty="0">
                <a:solidFill>
                  <a:schemeClr val="accent1">
                    <a:lumMod val="40000"/>
                    <a:lumOff val="60000"/>
                  </a:schemeClr>
                </a:solidFill>
              </a:rPr>
              <a:t>Access</a:t>
            </a:r>
            <a:r>
              <a:rPr lang="en-US" sz="4400" b="0" dirty="0">
                <a:solidFill>
                  <a:schemeClr val="accent1">
                    <a:lumMod val="40000"/>
                    <a:lumOff val="60000"/>
                  </a:schemeClr>
                </a:solidFill>
              </a:rPr>
              <a:t>: </a:t>
            </a:r>
            <a:r>
              <a:rPr lang="en-US" sz="4400" b="0" dirty="0">
                <a:solidFill>
                  <a:srgbClr val="FFC000"/>
                </a:solidFill>
              </a:rPr>
              <a:t>Books</a:t>
            </a:r>
            <a:r>
              <a:rPr lang="en-US" sz="4400" b="0" dirty="0">
                <a:solidFill>
                  <a:schemeClr val="accent1">
                    <a:lumMod val="40000"/>
                    <a:lumOff val="60000"/>
                  </a:schemeClr>
                </a:solidFill>
              </a:rPr>
              <a:t> / </a:t>
            </a:r>
            <a:r>
              <a:rPr lang="en-US" sz="4400" dirty="0">
                <a:solidFill>
                  <a:schemeClr val="accent6">
                    <a:lumMod val="75000"/>
                  </a:schemeClr>
                </a:solidFill>
              </a:rPr>
              <a:t>Eclipse ide</a:t>
            </a:r>
            <a:r>
              <a:rPr lang="en-US" sz="4400" b="0" dirty="0">
                <a:solidFill>
                  <a:schemeClr val="accent6">
                    <a:lumMod val="75000"/>
                  </a:schemeClr>
                </a:solidFill>
              </a:rPr>
              <a:t> </a:t>
            </a:r>
            <a:r>
              <a:rPr lang="en-US" sz="4400" b="0" dirty="0">
                <a:solidFill>
                  <a:schemeClr val="accent1">
                    <a:lumMod val="40000"/>
                    <a:lumOff val="60000"/>
                  </a:schemeClr>
                </a:solidFill>
              </a:rPr>
              <a:t>/ </a:t>
            </a:r>
            <a:r>
              <a:rPr lang="en-US" sz="4400" b="0" dirty="0">
                <a:solidFill>
                  <a:schemeClr val="accent2">
                    <a:lumMod val="60000"/>
                    <a:lumOff val="40000"/>
                  </a:schemeClr>
                </a:solidFill>
              </a:rPr>
              <a:t>MS office…etc</a:t>
            </a:r>
            <a:r>
              <a:rPr lang="en-US" sz="4400" b="0" dirty="0">
                <a:solidFill>
                  <a:schemeClr val="accent1">
                    <a:lumMod val="40000"/>
                    <a:lumOff val="60000"/>
                  </a:schemeClr>
                </a:solidFill>
              </a:rPr>
              <a:t>.</a:t>
            </a:r>
            <a:endParaRPr lang="en-US" sz="4400" dirty="0">
              <a:solidFill>
                <a:schemeClr val="accent1">
                  <a:lumMod val="40000"/>
                  <a:lumOff val="60000"/>
                </a:schemeClr>
              </a:solidFill>
            </a:endParaRPr>
          </a:p>
        </p:txBody>
      </p:sp>
    </p:spTree>
    <p:extLst>
      <p:ext uri="{BB962C8B-B14F-4D97-AF65-F5344CB8AC3E}">
        <p14:creationId xmlns:p14="http://schemas.microsoft.com/office/powerpoint/2010/main" val="68111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Introduction to Interfaces</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9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a:bodyPr>
          <a:lstStyle/>
          <a:p>
            <a:pPr rtl="0">
              <a:spcBef>
                <a:spcPts val="1200"/>
              </a:spcBef>
              <a:spcAft>
                <a:spcPts val="600"/>
              </a:spcAft>
            </a:pPr>
            <a:r>
              <a:rPr lang="en-GB" sz="60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Definition and Structure of Interfaces:</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Definition: </a:t>
            </a:r>
            <a:r>
              <a:rPr lang="en-GB" sz="6000" dirty="0">
                <a:latin typeface="Brandon Grotesque Regular"/>
              </a:rPr>
              <a:t>An interface in Java is a reference type, similar to a class, that can contain only constants, method signatures, default methods, static methods, and nested types. Interfaces cannot contain instance fields. The methods in interfaces are abstract by default.</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Purpose: </a:t>
            </a:r>
            <a:r>
              <a:rPr lang="en-GB" sz="6000" dirty="0">
                <a:latin typeface="Brandon Grotesque Regular"/>
              </a:rPr>
              <a:t>Interfaces provide a way to achieve abstraction and polymorphism in Java.</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032666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a:bodyPr>
          <a:lstStyle/>
          <a:p>
            <a:pPr rtl="0">
              <a:spcBef>
                <a:spcPts val="1200"/>
              </a:spcBef>
              <a:spcAft>
                <a:spcPts val="600"/>
              </a:spcAft>
            </a:pPr>
            <a:r>
              <a:rPr lang="en-GB" sz="60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How Interfaces Facilitate Abstraction and Loose Coupling:</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Abstraction: </a:t>
            </a:r>
            <a:r>
              <a:rPr lang="en-GB" sz="6000" dirty="0">
                <a:latin typeface="Brandon Grotesque Regular"/>
              </a:rPr>
              <a:t>Interfaces allow defining methods that one or more classes are expected to implement, hiding the complex implementation details from the user and only exposing the essential features of the object.</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Loose Coupling: </a:t>
            </a:r>
            <a:r>
              <a:rPr lang="en-GB" sz="6000" dirty="0">
                <a:latin typeface="Brandon Grotesque Regular"/>
              </a:rPr>
              <a:t>Interfaces help in reducing the dependency between components of a program, making it easier to manage and modify without affecting other parts of the system.</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192830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a:bodyPr>
          <a:lstStyle/>
          <a:p>
            <a:pPr rtl="0">
              <a:spcBef>
                <a:spcPts val="1200"/>
              </a:spcBef>
              <a:spcAft>
                <a:spcPts val="600"/>
              </a:spcAft>
            </a:pPr>
            <a:r>
              <a:rPr lang="en-GB" sz="60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Declaring an Interface and Implementing It in Java Classes:</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Declaration: </a:t>
            </a:r>
            <a:r>
              <a:rPr lang="en-GB" sz="6000" dirty="0">
                <a:latin typeface="Brandon Grotesque Regular"/>
              </a:rPr>
              <a:t>Interfaces are declared using the interface keyword.</a:t>
            </a:r>
          </a:p>
          <a:p>
            <a:pPr marL="1771650" lvl="1" indent="-1143000" rtl="0">
              <a:spcBef>
                <a:spcPts val="1200"/>
              </a:spcBef>
              <a:spcAft>
                <a:spcPts val="600"/>
              </a:spcAft>
              <a:buFont typeface="Wingdings" panose="05000000000000000000" pitchFamily="2" charset="2"/>
              <a:buChar char="q"/>
            </a:pPr>
            <a:r>
              <a:rPr lang="en-GB" sz="6000" b="1" dirty="0">
                <a:solidFill>
                  <a:srgbClr val="FF0000"/>
                </a:solidFill>
                <a:latin typeface="Brandon Grotesque Regular"/>
              </a:rPr>
              <a:t>Implementation: </a:t>
            </a:r>
            <a:r>
              <a:rPr lang="en-GB" sz="6000" dirty="0">
                <a:latin typeface="Brandon Grotesque Regular"/>
              </a:rPr>
              <a:t>A class implements an interface using the implements keyword, thereby agreeing to perform the specific activities that the interface expects.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067572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a:bodyPr>
          <a:lstStyle/>
          <a:p>
            <a:pPr rtl="0">
              <a:spcBef>
                <a:spcPts val="1200"/>
              </a:spcBef>
              <a:spcAft>
                <a:spcPts val="600"/>
              </a:spcAft>
            </a:pPr>
            <a:r>
              <a:rPr lang="en-GB" sz="54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Example: Define an Interface for a Vehicle and Implement It in Different Vehicle Classes:</a:t>
            </a:r>
          </a:p>
          <a:p>
            <a:pPr marL="1771650" lvl="1" indent="-11430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Interface Declaration: </a:t>
            </a:r>
          </a:p>
          <a:p>
            <a:pPr lvl="1" indent="0" rtl="0">
              <a:spcBef>
                <a:spcPts val="1200"/>
              </a:spcBef>
              <a:spcAft>
                <a:spcPts val="600"/>
              </a:spcAft>
              <a:buNone/>
            </a:pPr>
            <a:endParaRPr lang="en-GB" sz="6000" dirty="0">
              <a:latin typeface="Brandon Grotesque Regular"/>
            </a:endParaRP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public interface Vehicle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void start();</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void stop();</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marL="1771650" lvl="1" indent="-1143000" rtl="0">
              <a:spcBef>
                <a:spcPts val="1200"/>
              </a:spcBef>
              <a:spcAft>
                <a:spcPts val="600"/>
              </a:spcAft>
              <a:buFont typeface="Wingdings" panose="05000000000000000000" pitchFamily="2" charset="2"/>
              <a:buChar char="q"/>
            </a:pPr>
            <a:endParaRPr lang="en-GB" sz="6000" dirty="0">
              <a:latin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1307104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92500" lnSpcReduction="20000"/>
          </a:bodyPr>
          <a:lstStyle/>
          <a:p>
            <a:pPr rtl="0">
              <a:spcBef>
                <a:spcPts val="1200"/>
              </a:spcBef>
              <a:spcAft>
                <a:spcPts val="600"/>
              </a:spcAft>
            </a:pPr>
            <a:r>
              <a:rPr lang="en-GB" sz="54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Example: Define an Interface for a Vehicle and Implement It in Different Vehicle Classes:</a:t>
            </a:r>
          </a:p>
          <a:p>
            <a:pPr marL="1771650" lvl="1" indent="-11430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Implementing the Interface in Different Classes: Car Class </a:t>
            </a:r>
            <a:endParaRPr lang="en-GB" sz="6000" dirty="0">
              <a:latin typeface="Brandon Grotesque Regular"/>
            </a:endParaRP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public class Car implements Vehicle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public void start()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500" b="1" dirty="0">
                <a:solidFill>
                  <a:schemeClr val="accent1">
                    <a:lumMod val="75000"/>
                  </a:schemeClr>
                </a:solidFill>
                <a:latin typeface="Cascadia Mono" panose="020B0609020000020004" pitchFamily="49" charset="0"/>
                <a:cs typeface="Cascadia Mono" panose="020B0609020000020004" pitchFamily="49" charset="0"/>
              </a:rPr>
              <a:t>("Car starts with a key.");</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public void stop()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500" b="1" dirty="0">
                <a:solidFill>
                  <a:schemeClr val="accent1">
                    <a:lumMod val="75000"/>
                  </a:schemeClr>
                </a:solidFill>
                <a:latin typeface="Cascadia Mono" panose="020B0609020000020004" pitchFamily="49" charset="0"/>
                <a:cs typeface="Cascadia Mono" panose="020B0609020000020004" pitchFamily="49" charset="0"/>
              </a:rPr>
              <a:t>("Car stops when brakes are applied.");</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marL="1771650" lvl="1" indent="-1143000" rtl="0">
              <a:spcBef>
                <a:spcPts val="1200"/>
              </a:spcBef>
              <a:spcAft>
                <a:spcPts val="600"/>
              </a:spcAft>
              <a:buFont typeface="Wingdings" panose="05000000000000000000" pitchFamily="2" charset="2"/>
              <a:buChar char="q"/>
            </a:pPr>
            <a:endParaRPr lang="en-GB" sz="6000" dirty="0">
              <a:latin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6001317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92500" lnSpcReduction="20000"/>
          </a:bodyPr>
          <a:lstStyle/>
          <a:p>
            <a:pPr rtl="0">
              <a:spcBef>
                <a:spcPts val="1200"/>
              </a:spcBef>
              <a:spcAft>
                <a:spcPts val="600"/>
              </a:spcAft>
            </a:pPr>
            <a:r>
              <a:rPr lang="en-GB" sz="54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Example: Define an Interface for a Vehicle and Implement It in Different Vehicle Classes:</a:t>
            </a:r>
          </a:p>
          <a:p>
            <a:pPr marL="1771650" lvl="1" indent="-11430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Implementing the Interface in Different Classes: </a:t>
            </a:r>
            <a:r>
              <a:rPr lang="en-GB" sz="4800" b="1" dirty="0" err="1">
                <a:solidFill>
                  <a:srgbClr val="FF0000"/>
                </a:solidFill>
                <a:latin typeface="Brandon Grotesque Regular"/>
              </a:rPr>
              <a:t>MotorCylce</a:t>
            </a:r>
            <a:r>
              <a:rPr lang="en-GB" sz="4800" b="1" dirty="0">
                <a:solidFill>
                  <a:srgbClr val="FF0000"/>
                </a:solidFill>
                <a:latin typeface="Brandon Grotesque Regular"/>
              </a:rPr>
              <a:t> Class </a:t>
            </a:r>
            <a:endParaRPr lang="en-GB" sz="6000" dirty="0">
              <a:latin typeface="Brandon Grotesque Regular"/>
            </a:endParaRP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public class Motorcycle implements Vehicle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public void start()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500" b="1" dirty="0">
                <a:solidFill>
                  <a:schemeClr val="accent1">
                    <a:lumMod val="75000"/>
                  </a:schemeClr>
                </a:solidFill>
                <a:latin typeface="Cascadia Mono" panose="020B0609020000020004" pitchFamily="49" charset="0"/>
                <a:cs typeface="Cascadia Mono" panose="020B0609020000020004" pitchFamily="49" charset="0"/>
              </a:rPr>
              <a:t>("Motorcycle starts with a kick.");</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@Override</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public void stop()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3500" b="1" dirty="0">
                <a:solidFill>
                  <a:schemeClr val="accent1">
                    <a:lumMod val="75000"/>
                  </a:schemeClr>
                </a:solidFill>
                <a:latin typeface="Cascadia Mono" panose="020B0609020000020004" pitchFamily="49" charset="0"/>
                <a:cs typeface="Cascadia Mono" panose="020B0609020000020004" pitchFamily="49" charset="0"/>
              </a:rPr>
              <a:t>("Motorcycle stops when brakes are applied.");</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marL="1771650" lvl="1" indent="-1143000" rtl="0">
              <a:spcBef>
                <a:spcPts val="1200"/>
              </a:spcBef>
              <a:spcAft>
                <a:spcPts val="600"/>
              </a:spcAft>
              <a:buFont typeface="Wingdings" panose="05000000000000000000" pitchFamily="2" charset="2"/>
              <a:buChar char="q"/>
            </a:pPr>
            <a:endParaRPr lang="en-GB" sz="6000" dirty="0">
              <a:latin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253569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10233894"/>
          </a:xfrm>
        </p:spPr>
        <p:txBody>
          <a:bodyPr>
            <a:normAutofit fontScale="85000" lnSpcReduction="20000"/>
          </a:bodyPr>
          <a:lstStyle/>
          <a:p>
            <a:pPr rtl="0">
              <a:spcBef>
                <a:spcPts val="1200"/>
              </a:spcBef>
              <a:spcAft>
                <a:spcPts val="600"/>
              </a:spcAft>
            </a:pPr>
            <a:r>
              <a:rPr lang="en-GB" sz="5400" b="1" dirty="0">
                <a:solidFill>
                  <a:srgbClr val="FF0000"/>
                </a:solidFill>
              </a:rPr>
              <a:t>Interfaces</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Example: Define an Interface for a Vehicle and Implement It in Different Vehicle Classes:</a:t>
            </a:r>
          </a:p>
          <a:p>
            <a:pPr marL="1771650" lvl="1" indent="-11430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Implementing the Interface in Different Classes: Using the Interface in a Program </a:t>
            </a:r>
            <a:endParaRPr lang="en-GB" sz="6000" dirty="0">
              <a:latin typeface="Brandon Grotesque Regular"/>
            </a:endParaRP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public class Transport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Vehicle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myCar</a:t>
            </a:r>
            <a:r>
              <a:rPr lang="en-GB" sz="3500" b="1" dirty="0">
                <a:solidFill>
                  <a:schemeClr val="accent1">
                    <a:lumMod val="75000"/>
                  </a:schemeClr>
                </a:solidFill>
                <a:latin typeface="Cascadia Mono" panose="020B0609020000020004" pitchFamily="49" charset="0"/>
                <a:cs typeface="Cascadia Mono" panose="020B0609020000020004" pitchFamily="49" charset="0"/>
              </a:rPr>
              <a:t> = new Car();</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Vehicle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myBike</a:t>
            </a:r>
            <a:r>
              <a:rPr lang="en-GB" sz="3500" b="1" dirty="0">
                <a:solidFill>
                  <a:schemeClr val="accent1">
                    <a:lumMod val="75000"/>
                  </a:schemeClr>
                </a:solidFill>
                <a:latin typeface="Cascadia Mono" panose="020B0609020000020004" pitchFamily="49" charset="0"/>
                <a:cs typeface="Cascadia Mono" panose="020B0609020000020004" pitchFamily="49" charset="0"/>
              </a:rPr>
              <a:t> = new Motorcycle();</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myCar.start</a:t>
            </a: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myCar.stop</a:t>
            </a: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endParaRPr lang="en-GB" sz="3500" b="1" dirty="0">
              <a:solidFill>
                <a:schemeClr val="accent1">
                  <a:lumMod val="75000"/>
                </a:schemeClr>
              </a:solidFill>
              <a:latin typeface="Cascadia Mono" panose="020B0609020000020004" pitchFamily="49" charset="0"/>
              <a:cs typeface="Cascadia Mono" panose="020B0609020000020004" pitchFamily="49" charset="0"/>
            </a:endParaRP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myBike.start</a:t>
            </a: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r>
              <a:rPr lang="en-GB" sz="3500" b="1" dirty="0" err="1">
                <a:solidFill>
                  <a:schemeClr val="accent1">
                    <a:lumMod val="75000"/>
                  </a:schemeClr>
                </a:solidFill>
                <a:latin typeface="Cascadia Mono" panose="020B0609020000020004" pitchFamily="49" charset="0"/>
                <a:cs typeface="Cascadia Mono" panose="020B0609020000020004" pitchFamily="49" charset="0"/>
              </a:rPr>
              <a:t>myBike.stop</a:t>
            </a: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    }</a:t>
            </a:r>
          </a:p>
          <a:p>
            <a:pPr lvl="1" indent="0" rtl="0">
              <a:spcBef>
                <a:spcPts val="1200"/>
              </a:spcBef>
              <a:spcAft>
                <a:spcPts val="600"/>
              </a:spcAft>
              <a:buNone/>
            </a:pPr>
            <a:r>
              <a:rPr lang="en-GB" sz="3500" b="1" dirty="0">
                <a:solidFill>
                  <a:schemeClr val="accent1">
                    <a:lumMod val="75000"/>
                  </a:schemeClr>
                </a:solidFill>
                <a:latin typeface="Cascadia Mono" panose="020B0609020000020004" pitchFamily="49" charset="0"/>
                <a:cs typeface="Cascadia Mono" panose="020B0609020000020004" pitchFamily="49" charset="0"/>
              </a:rPr>
              <a:t>}</a:t>
            </a:r>
          </a:p>
          <a:p>
            <a:pPr marL="1771650" lvl="1" indent="-1143000" rtl="0">
              <a:spcBef>
                <a:spcPts val="1200"/>
              </a:spcBef>
              <a:spcAft>
                <a:spcPts val="600"/>
              </a:spcAft>
              <a:buFont typeface="Wingdings" panose="05000000000000000000" pitchFamily="2" charset="2"/>
              <a:buChar char="q"/>
            </a:pPr>
            <a:endParaRPr lang="en-GB" sz="6000" dirty="0">
              <a:latin typeface="Brandon Grotesque Regular"/>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951173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Working with </a:t>
            </a:r>
            <a:r>
              <a:rPr lang="en-US" b="0" dirty="0" err="1"/>
              <a:t>JOptionPane</a:t>
            </a: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409198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Introduction: </a:t>
            </a:r>
            <a:r>
              <a:rPr lang="en-GB" sz="5400" dirty="0"/>
              <a:t>JOptionPane is part of the </a:t>
            </a:r>
            <a:r>
              <a:rPr lang="en-GB" sz="5400" dirty="0" err="1"/>
              <a:t>javax.swing</a:t>
            </a:r>
            <a:r>
              <a:rPr lang="en-GB" sz="5400" dirty="0"/>
              <a:t> package for creating standard dialog boxes.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Purpose: </a:t>
            </a:r>
            <a:r>
              <a:rPr lang="en-GB" sz="5400" dirty="0"/>
              <a:t>Used for getting user input or displaying messages.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Key Features: </a:t>
            </a:r>
            <a:r>
              <a:rPr lang="en-GB" sz="5400" dirty="0"/>
              <a:t>Ease of use, modality, and pre-built functionality for common dialog needs.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5468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a:r>
              <a:rPr lang="en-GB" b="1" dirty="0">
                <a:solidFill>
                  <a:srgbClr val="131516"/>
                </a:solidFill>
                <a:latin typeface="system-ui"/>
              </a:rPr>
              <a:t>PRESCRIBED Textbook</a:t>
            </a:r>
            <a:endParaRPr lang="en-GB" b="1" i="0" dirty="0">
              <a:solidFill>
                <a:srgbClr val="131516"/>
              </a:solidFill>
              <a:effectLst/>
              <a:latin typeface="system-ui"/>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
        <p:nvSpPr>
          <p:cNvPr id="4" name="Title 1">
            <a:extLst>
              <a:ext uri="{FF2B5EF4-FFF2-40B4-BE49-F238E27FC236}">
                <a16:creationId xmlns:a16="http://schemas.microsoft.com/office/drawing/2014/main" id="{1464074A-B134-E012-7614-58BFC4E0ED16}"/>
              </a:ext>
            </a:extLst>
          </p:cNvPr>
          <p:cNvSpPr>
            <a:spLocks noGrp="1"/>
          </p:cNvSpPr>
          <p:nvPr>
            <p:ph type="body" sz="quarter" idx="11"/>
          </p:nvPr>
        </p:nvSpPr>
        <p:spPr>
          <a:xfrm>
            <a:off x="1771650" y="3713163"/>
            <a:ext cx="21005800" cy="9577387"/>
          </a:xfrm>
        </p:spPr>
        <p:txBody>
          <a:bodyPr/>
          <a:lstStyle/>
          <a:p>
            <a:r>
              <a:rPr sz="6600" dirty="0"/>
              <a:t>Think Java: How to Think Like a Computer Scientist</a:t>
            </a:r>
            <a:r>
              <a:rPr lang="en-GB" sz="6600" dirty="0"/>
              <a:t> Downey, A.B. and Mayfield, C. (2019) Version 6.1.3</a:t>
            </a:r>
          </a:p>
          <a:p>
            <a:endParaRPr dirty="0"/>
          </a:p>
        </p:txBody>
      </p:sp>
    </p:spTree>
    <p:extLst>
      <p:ext uri="{BB962C8B-B14F-4D97-AF65-F5344CB8AC3E}">
        <p14:creationId xmlns:p14="http://schemas.microsoft.com/office/powerpoint/2010/main" val="104276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 Types of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Message Dialogs: </a:t>
            </a:r>
            <a:r>
              <a:rPr lang="en-GB" sz="5400" dirty="0"/>
              <a:t>Used to inform the user of something without expecting any input other than an acknowledgment.</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Input Dialogs: </a:t>
            </a:r>
            <a:r>
              <a:rPr lang="en-GB" sz="5400" dirty="0"/>
              <a:t>Used to request information from the user.</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Confirmation Dialogs: </a:t>
            </a:r>
            <a:r>
              <a:rPr lang="en-GB" sz="5400" dirty="0"/>
              <a:t>Used to verify or confirm an action from the user.</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563218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 Creating Message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Simple Message: </a:t>
            </a:r>
            <a:r>
              <a:rPr lang="en-GB" sz="5400" dirty="0"/>
              <a:t>Display a simple informational message to the user.</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Warning Message: </a:t>
            </a:r>
            <a:r>
              <a:rPr lang="en-GB" sz="5400" dirty="0"/>
              <a:t>Alert the user to a potential risk or important warning.</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Error Message: </a:t>
            </a:r>
            <a:r>
              <a:rPr lang="en-GB" sz="5400" dirty="0"/>
              <a:t>Inform the user of a critical error that has occurred.</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361248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 Creating input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Text Input: </a:t>
            </a:r>
            <a:r>
              <a:rPr lang="en-GB" sz="5400" dirty="0"/>
              <a:t>Dialog that asks the user for a text input.</a:t>
            </a:r>
          </a:p>
          <a:p>
            <a:pPr marL="685800" indent="-685800" rtl="0">
              <a:spcBef>
                <a:spcPts val="1200"/>
              </a:spcBef>
              <a:spcAft>
                <a:spcPts val="600"/>
              </a:spcAft>
              <a:buFont typeface="Arial" panose="020B0604020202020204" pitchFamily="34" charset="0"/>
              <a:buChar char="•"/>
            </a:pPr>
            <a:r>
              <a:rPr lang="en-GB" sz="6000" b="1" dirty="0" err="1">
                <a:solidFill>
                  <a:srgbClr val="FF0000"/>
                </a:solidFill>
              </a:rPr>
              <a:t>Combobox</a:t>
            </a:r>
            <a:r>
              <a:rPr lang="en-GB" sz="6000" b="1" dirty="0">
                <a:solidFill>
                  <a:srgbClr val="FF0000"/>
                </a:solidFill>
              </a:rPr>
              <a:t> Input: </a:t>
            </a:r>
            <a:r>
              <a:rPr lang="en-GB" sz="5400" dirty="0"/>
              <a:t>Dialog that allows the user to select an option from a dropdown list.</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3943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 Creating confirmation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Yes/No Option: </a:t>
            </a:r>
            <a:r>
              <a:rPr lang="en-GB" sz="5400" dirty="0"/>
              <a:t>Ask the user a yes/no question.</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Yes/No/Cancel Option: </a:t>
            </a:r>
            <a:r>
              <a:rPr lang="en-GB" sz="5400" dirty="0"/>
              <a:t>Provide the user with the options yes, no, or cancel.</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472522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6000" b="1" dirty="0">
                <a:solidFill>
                  <a:srgbClr val="FF0000"/>
                </a:solidFill>
              </a:rPr>
              <a:t>JOptionPane: Customising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Custom Icons: </a:t>
            </a:r>
            <a:r>
              <a:rPr lang="en-GB" sz="5400" dirty="0"/>
              <a:t>Adding custom icons to dialogs.</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Custom Options: </a:t>
            </a:r>
            <a:r>
              <a:rPr lang="en-GB" sz="5400" dirty="0"/>
              <a:t>Creating custom buttons like "Agree", "Disagree" instead of the standard "Ok", "Cancel".</a:t>
            </a:r>
          </a:p>
          <a:p>
            <a:pPr marL="685800" indent="-685800" rtl="0">
              <a:spcBef>
                <a:spcPts val="1200"/>
              </a:spcBef>
              <a:spcAft>
                <a:spcPts val="600"/>
              </a:spcAft>
              <a:buFont typeface="Arial" panose="020B0604020202020204" pitchFamily="34" charset="0"/>
              <a:buChar char="•"/>
            </a:pPr>
            <a:r>
              <a:rPr lang="en-GB" sz="6000" b="1" dirty="0">
                <a:solidFill>
                  <a:srgbClr val="FF0000"/>
                </a:solidFill>
              </a:rPr>
              <a:t>Handling User Input: </a:t>
            </a:r>
            <a:r>
              <a:rPr lang="en-GB" sz="5400" dirty="0"/>
              <a:t>How to process the data returned from input dialogs.</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444936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24000" b="1" dirty="0">
                <a:solidFill>
                  <a:srgbClr val="FF0000"/>
                </a:solidFill>
              </a:rPr>
              <a:t>JOptionPane: Example: Create Various Types of Dialogs</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import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javax.swing.JOptionPane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endParaRPr lang="en-GB" sz="14400" b="1" dirty="0">
              <a:solidFill>
                <a:srgbClr val="FF0000"/>
              </a:solidFill>
            </a:endParaRP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public class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DialogExamples</a:t>
            </a:r>
            <a:r>
              <a:rPr lang="en-GB" sz="1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public static void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showMessageDialogs</a:t>
            </a:r>
            <a:r>
              <a:rPr lang="en-GB" sz="1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 Information message</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JOptionPane.showMessageDialog</a:t>
            </a:r>
            <a:r>
              <a:rPr lang="en-GB" sz="14400" b="1" dirty="0">
                <a:solidFill>
                  <a:schemeClr val="accent1">
                    <a:lumMod val="75000"/>
                  </a:schemeClr>
                </a:solidFill>
                <a:latin typeface="Cascadia Mono" panose="020B0609020000020004" pitchFamily="49" charset="0"/>
                <a:cs typeface="Cascadia Mono" panose="020B0609020000020004" pitchFamily="49" charset="0"/>
              </a:rPr>
              <a:t>(null, "This is an informational message.", "Info",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JOptionPane.INFORMATION_MESSAGE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 Warning message</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JOptionPane.showMessageDialog</a:t>
            </a:r>
            <a:r>
              <a:rPr lang="en-GB" sz="14400" b="1" dirty="0">
                <a:solidFill>
                  <a:schemeClr val="accent1">
                    <a:lumMod val="75000"/>
                  </a:schemeClr>
                </a:solidFill>
                <a:latin typeface="Cascadia Mono" panose="020B0609020000020004" pitchFamily="49" charset="0"/>
                <a:cs typeface="Cascadia Mono" panose="020B0609020000020004" pitchFamily="49" charset="0"/>
              </a:rPr>
              <a:t>(null, "Warning: Check your settings.", "Warning",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JOptionPane.WARNING_MESSAGE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 Error message</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JOptionPane.showMessageDialog</a:t>
            </a:r>
            <a:r>
              <a:rPr lang="en-GB" sz="14400" b="1" dirty="0">
                <a:solidFill>
                  <a:schemeClr val="accent1">
                    <a:lumMod val="75000"/>
                  </a:schemeClr>
                </a:solidFill>
                <a:latin typeface="Cascadia Mono" panose="020B0609020000020004" pitchFamily="49" charset="0"/>
                <a:cs typeface="Cascadia Mono" panose="020B0609020000020004" pitchFamily="49" charset="0"/>
              </a:rPr>
              <a:t>(null, "Error: Something went wrong!", "Error",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JOptionPane.ERROR_MESSAGE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endParaRPr lang="en-GB" sz="60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4232788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24000" b="1" dirty="0">
                <a:solidFill>
                  <a:srgbClr val="FF0000"/>
                </a:solidFill>
              </a:rPr>
              <a:t>JOptionPane: Example: Create Various Types of Dialogs</a:t>
            </a:r>
            <a:endParaRPr lang="en-GB" sz="144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public static void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showInputDialogs</a:t>
            </a:r>
            <a:r>
              <a:rPr lang="en-GB" sz="1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 Text input dialog</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String response =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JOptionPane.showInputDialog</a:t>
            </a:r>
            <a:r>
              <a:rPr lang="en-GB" sz="14400" b="1" dirty="0">
                <a:solidFill>
                  <a:schemeClr val="accent1">
                    <a:lumMod val="75000"/>
                  </a:schemeClr>
                </a:solidFill>
                <a:latin typeface="Cascadia Mono" panose="020B0609020000020004" pitchFamily="49" charset="0"/>
                <a:cs typeface="Cascadia Mono" panose="020B0609020000020004" pitchFamily="49" charset="0"/>
              </a:rPr>
              <a:t>(null, "Enter your name:", "Input",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JOptionPane.QUESTION_MESSAGE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4400" b="1" dirty="0">
                <a:solidFill>
                  <a:schemeClr val="accent1">
                    <a:lumMod val="75000"/>
                  </a:schemeClr>
                </a:solidFill>
                <a:latin typeface="Cascadia Mono" panose="020B0609020000020004" pitchFamily="49" charset="0"/>
                <a:cs typeface="Cascadia Mono" panose="020B0609020000020004" pitchFamily="49" charset="0"/>
              </a:rPr>
              <a:t>("User name: " + response);</a:t>
            </a:r>
          </a:p>
          <a:p>
            <a:pPr rtl="0">
              <a:spcBef>
                <a:spcPts val="1200"/>
              </a:spcBef>
              <a:spcAft>
                <a:spcPts val="600"/>
              </a:spcAft>
            </a:pPr>
            <a:endParaRPr lang="en-GB" sz="144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Combobox</a:t>
            </a:r>
            <a:r>
              <a:rPr lang="en-GB" sz="14400" b="1" dirty="0">
                <a:solidFill>
                  <a:schemeClr val="accent1">
                    <a:lumMod val="75000"/>
                  </a:schemeClr>
                </a:solidFill>
                <a:latin typeface="Cascadia Mono" panose="020B0609020000020004" pitchFamily="49" charset="0"/>
                <a:cs typeface="Cascadia Mono" panose="020B0609020000020004" pitchFamily="49" charset="0"/>
              </a:rPr>
              <a:t> input dialog</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Object[] options = {"Red", "Blue", "Green"};</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Object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selectedValue</a:t>
            </a:r>
            <a:r>
              <a:rPr lang="en-GB" sz="14400" b="1" dirty="0">
                <a:solidFill>
                  <a:schemeClr val="accent1">
                    <a:lumMod val="75000"/>
                  </a:schemeClr>
                </a:solidFill>
                <a:latin typeface="Cascadia Mono" panose="020B0609020000020004" pitchFamily="49" charset="0"/>
                <a:cs typeface="Cascadia Mono" panose="020B0609020000020004" pitchFamily="49" charset="0"/>
              </a:rPr>
              <a:t> =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JOptionPane.showInputDialog</a:t>
            </a:r>
            <a:r>
              <a:rPr lang="en-GB" sz="14400" b="1" dirty="0">
                <a:solidFill>
                  <a:schemeClr val="accent1">
                    <a:lumMod val="75000"/>
                  </a:schemeClr>
                </a:solidFill>
                <a:latin typeface="Cascadia Mono" panose="020B0609020000020004" pitchFamily="49" charset="0"/>
                <a:cs typeface="Cascadia Mono" panose="020B0609020000020004" pitchFamily="49" charset="0"/>
              </a:rPr>
              <a:t>(null, "Choose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color</a:t>
            </a:r>
            <a:r>
              <a:rPr lang="en-GB" sz="14400" b="1" dirty="0">
                <a:solidFill>
                  <a:schemeClr val="accent1">
                    <a:lumMod val="75000"/>
                  </a:schemeClr>
                </a:solidFill>
                <a:latin typeface="Cascadia Mono" panose="020B0609020000020004" pitchFamily="49" charset="0"/>
                <a:cs typeface="Cascadia Mono" panose="020B0609020000020004" pitchFamily="49" charset="0"/>
              </a:rPr>
              <a:t>:", "Input",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JOptionPane.INFORMATION_MESSAGE</a:t>
            </a:r>
            <a:r>
              <a:rPr lang="en-GB" sz="14400" b="1" dirty="0">
                <a:solidFill>
                  <a:schemeClr val="accent1">
                    <a:lumMod val="75000"/>
                  </a:schemeClr>
                </a:solidFill>
                <a:latin typeface="Cascadia Mono" panose="020B0609020000020004" pitchFamily="49" charset="0"/>
                <a:cs typeface="Cascadia Mono" panose="020B0609020000020004" pitchFamily="49" charset="0"/>
              </a:rPr>
              <a:t>, null, options, options[0]);</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4400" b="1" dirty="0">
                <a:solidFill>
                  <a:schemeClr val="accent1">
                    <a:lumMod val="75000"/>
                  </a:schemeClr>
                </a:solidFill>
                <a:latin typeface="Cascadia Mono" panose="020B0609020000020004" pitchFamily="49" charset="0"/>
                <a:cs typeface="Cascadia Mono" panose="020B0609020000020004" pitchFamily="49" charset="0"/>
              </a:rPr>
              <a:t>("Selected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color</a:t>
            </a:r>
            <a:r>
              <a:rPr lang="en-GB" sz="14400" b="1" dirty="0">
                <a:solidFill>
                  <a:schemeClr val="accent1">
                    <a:lumMod val="75000"/>
                  </a:schemeClr>
                </a:solidFill>
                <a:latin typeface="Cascadia Mono" panose="020B0609020000020004" pitchFamily="49" charset="0"/>
                <a:cs typeface="Cascadia Mono" panose="020B0609020000020004" pitchFamily="49" charset="0"/>
              </a:rPr>
              <a:t>: " + </a:t>
            </a:r>
            <a:r>
              <a:rPr lang="en-GB" sz="14400" b="1" dirty="0" err="1">
                <a:solidFill>
                  <a:schemeClr val="accent1">
                    <a:lumMod val="75000"/>
                  </a:schemeClr>
                </a:solidFill>
                <a:latin typeface="Cascadia Mono" panose="020B0609020000020004" pitchFamily="49" charset="0"/>
                <a:cs typeface="Cascadia Mono" panose="020B0609020000020004" pitchFamily="49" charset="0"/>
              </a:rPr>
              <a:t>selectedValue</a:t>
            </a:r>
            <a:r>
              <a:rPr lang="en-GB" sz="144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44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endParaRPr lang="en-GB" sz="60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22109627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25000" lnSpcReduction="20000"/>
          </a:bodyPr>
          <a:lstStyle/>
          <a:p>
            <a:pPr rtl="0">
              <a:spcBef>
                <a:spcPts val="1200"/>
              </a:spcBef>
              <a:spcAft>
                <a:spcPts val="600"/>
              </a:spcAft>
            </a:pPr>
            <a:r>
              <a:rPr lang="en-GB" sz="24000" b="1" dirty="0">
                <a:solidFill>
                  <a:srgbClr val="FF0000"/>
                </a:solidFill>
              </a:rPr>
              <a:t>JOptionPane: Example: Create Various Types of Dialogs</a:t>
            </a:r>
            <a:endParaRPr lang="en-GB" sz="164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16400" b="1" dirty="0">
                <a:solidFill>
                  <a:schemeClr val="accent1">
                    <a:lumMod val="75000"/>
                  </a:schemeClr>
                </a:solidFill>
                <a:latin typeface="Cascadia Mono" panose="020B0609020000020004" pitchFamily="49" charset="0"/>
                <a:cs typeface="Cascadia Mono" panose="020B0609020000020004" pitchFamily="49" charset="0"/>
              </a:rPr>
              <a:t>    </a:t>
            </a:r>
            <a:r>
              <a:rPr lang="en-GB" sz="12800" b="1" dirty="0">
                <a:solidFill>
                  <a:schemeClr val="accent1">
                    <a:lumMod val="75000"/>
                  </a:schemeClr>
                </a:solidFill>
                <a:latin typeface="Cascadia Mono" panose="020B0609020000020004" pitchFamily="49" charset="0"/>
                <a:cs typeface="Cascadia Mono" panose="020B0609020000020004" pitchFamily="49" charset="0"/>
              </a:rPr>
              <a:t>public static void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showConfirmationDialogs</a:t>
            </a:r>
            <a:r>
              <a:rPr lang="en-GB" sz="12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 Yes/No confirmation</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int confirm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JOptionPane.showConfirmDialog</a:t>
            </a:r>
            <a:r>
              <a:rPr lang="en-GB" sz="12800" b="1" dirty="0">
                <a:solidFill>
                  <a:schemeClr val="accent1">
                    <a:lumMod val="75000"/>
                  </a:schemeClr>
                </a:solidFill>
                <a:latin typeface="Cascadia Mono" panose="020B0609020000020004" pitchFamily="49" charset="0"/>
                <a:cs typeface="Cascadia Mono" panose="020B0609020000020004" pitchFamily="49" charset="0"/>
              </a:rPr>
              <a:t>(null, "Do you agree?", "Confirm",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JOptionPane.YES_NO_OPTION</a:t>
            </a:r>
            <a:r>
              <a:rPr lang="en-GB" sz="128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2800" b="1" dirty="0">
                <a:solidFill>
                  <a:schemeClr val="accent1">
                    <a:lumMod val="75000"/>
                  </a:schemeClr>
                </a:solidFill>
                <a:latin typeface="Cascadia Mono" panose="020B0609020000020004" pitchFamily="49" charset="0"/>
                <a:cs typeface="Cascadia Mono" panose="020B0609020000020004" pitchFamily="49" charset="0"/>
              </a:rPr>
              <a:t>("User selection: " + (confirm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JOptionPane.YES_OPTION</a:t>
            </a:r>
            <a:r>
              <a:rPr lang="en-GB" sz="12800" b="1" dirty="0">
                <a:solidFill>
                  <a:schemeClr val="accent1">
                    <a:lumMod val="75000"/>
                  </a:schemeClr>
                </a:solidFill>
                <a:latin typeface="Cascadia Mono" panose="020B0609020000020004" pitchFamily="49" charset="0"/>
                <a:cs typeface="Cascadia Mono" panose="020B0609020000020004" pitchFamily="49" charset="0"/>
              </a:rPr>
              <a:t> ? "Yes" : "No"));</a:t>
            </a:r>
          </a:p>
          <a:p>
            <a:pPr rtl="0">
              <a:spcBef>
                <a:spcPts val="1200"/>
              </a:spcBef>
              <a:spcAft>
                <a:spcPts val="600"/>
              </a:spcAft>
            </a:pPr>
            <a:endParaRPr lang="en-GB" sz="128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 Yes/No/Cancel confirmation</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int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confirmYnc</a:t>
            </a:r>
            <a:r>
              <a:rPr lang="en-GB" sz="12800" b="1" dirty="0">
                <a:solidFill>
                  <a:schemeClr val="accent1">
                    <a:lumMod val="75000"/>
                  </a:schemeClr>
                </a:solidFill>
                <a:latin typeface="Cascadia Mono" panose="020B0609020000020004" pitchFamily="49" charset="0"/>
                <a:cs typeface="Cascadia Mono" panose="020B0609020000020004" pitchFamily="49" charset="0"/>
              </a:rPr>
              <a:t>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JOptionPane.showConfirmDialog</a:t>
            </a:r>
            <a:r>
              <a:rPr lang="en-GB" sz="12800" b="1" dirty="0">
                <a:solidFill>
                  <a:schemeClr val="accent1">
                    <a:lumMod val="75000"/>
                  </a:schemeClr>
                </a:solidFill>
                <a:latin typeface="Cascadia Mono" panose="020B0609020000020004" pitchFamily="49" charset="0"/>
                <a:cs typeface="Cascadia Mono" panose="020B0609020000020004" pitchFamily="49" charset="0"/>
              </a:rPr>
              <a:t>(null, "Proceed with action?", "Confirm Action",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JOptionPane.YES_NO_CANCEL_OPTION</a:t>
            </a:r>
            <a:r>
              <a:rPr lang="en-GB" sz="128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System.out.println</a:t>
            </a:r>
            <a:r>
              <a:rPr lang="en-GB" sz="12800" b="1" dirty="0">
                <a:solidFill>
                  <a:schemeClr val="accent1">
                    <a:lumMod val="75000"/>
                  </a:schemeClr>
                </a:solidFill>
                <a:latin typeface="Cascadia Mono" panose="020B0609020000020004" pitchFamily="49" charset="0"/>
                <a:cs typeface="Cascadia Mono" panose="020B0609020000020004" pitchFamily="49" charset="0"/>
              </a:rPr>
              <a:t>("User decision: "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confirmYnc</a:t>
            </a:r>
            <a:r>
              <a:rPr lang="en-GB" sz="12800" b="1" dirty="0">
                <a:solidFill>
                  <a:schemeClr val="accent1">
                    <a:lumMod val="75000"/>
                  </a:schemeClr>
                </a:solidFill>
                <a:latin typeface="Cascadia Mono" panose="020B0609020000020004" pitchFamily="49" charset="0"/>
                <a:cs typeface="Cascadia Mono" panose="020B0609020000020004" pitchFamily="49" charset="0"/>
              </a:rPr>
              <a:t>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JOptionPane.YES_OPTION</a:t>
            </a:r>
            <a:r>
              <a:rPr lang="en-GB" sz="12800" b="1" dirty="0">
                <a:solidFill>
                  <a:schemeClr val="accent1">
                    <a:lumMod val="75000"/>
                  </a:schemeClr>
                </a:solidFill>
                <a:latin typeface="Cascadia Mono" panose="020B0609020000020004" pitchFamily="49" charset="0"/>
                <a:cs typeface="Cascadia Mono" panose="020B0609020000020004" pitchFamily="49" charset="0"/>
              </a:rPr>
              <a:t> ? "Yes"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confirmYnc</a:t>
            </a:r>
            <a:r>
              <a:rPr lang="en-GB" sz="12800" b="1" dirty="0">
                <a:solidFill>
                  <a:schemeClr val="accent1">
                    <a:lumMod val="75000"/>
                  </a:schemeClr>
                </a:solidFill>
                <a:latin typeface="Cascadia Mono" panose="020B0609020000020004" pitchFamily="49" charset="0"/>
                <a:cs typeface="Cascadia Mono" panose="020B0609020000020004" pitchFamily="49" charset="0"/>
              </a:rPr>
              <a:t> == </a:t>
            </a:r>
            <a:r>
              <a:rPr lang="en-GB" sz="12800" b="1" dirty="0" err="1">
                <a:solidFill>
                  <a:schemeClr val="accent1">
                    <a:lumMod val="75000"/>
                  </a:schemeClr>
                </a:solidFill>
                <a:latin typeface="Cascadia Mono" panose="020B0609020000020004" pitchFamily="49" charset="0"/>
                <a:cs typeface="Cascadia Mono" panose="020B0609020000020004" pitchFamily="49" charset="0"/>
              </a:rPr>
              <a:t>JOptionPane.NO_OPTION</a:t>
            </a:r>
            <a:r>
              <a:rPr lang="en-GB" sz="12800" b="1" dirty="0">
                <a:solidFill>
                  <a:schemeClr val="accent1">
                    <a:lumMod val="75000"/>
                  </a:schemeClr>
                </a:solidFill>
                <a:latin typeface="Cascadia Mono" panose="020B0609020000020004" pitchFamily="49" charset="0"/>
                <a:cs typeface="Cascadia Mono" panose="020B0609020000020004" pitchFamily="49" charset="0"/>
              </a:rPr>
              <a:t> ? "No" : "Cancel")));</a:t>
            </a:r>
          </a:p>
          <a:p>
            <a:pPr rtl="0">
              <a:spcBef>
                <a:spcPts val="1200"/>
              </a:spcBef>
              <a:spcAft>
                <a:spcPts val="600"/>
              </a:spcAft>
            </a:pPr>
            <a:r>
              <a:rPr lang="en-GB" sz="128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endParaRPr lang="en-GB" sz="60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964783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40000" lnSpcReduction="20000"/>
          </a:bodyPr>
          <a:lstStyle/>
          <a:p>
            <a:pPr rtl="0">
              <a:spcBef>
                <a:spcPts val="1200"/>
              </a:spcBef>
              <a:spcAft>
                <a:spcPts val="600"/>
              </a:spcAft>
            </a:pPr>
            <a:r>
              <a:rPr lang="en-GB" sz="16600" b="1" dirty="0">
                <a:solidFill>
                  <a:srgbClr val="FF0000"/>
                </a:solidFill>
              </a:rPr>
              <a:t>JOptionPane: Example: Create Various Types of Dialogs</a:t>
            </a:r>
            <a:endParaRPr lang="en-GB" sz="166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endParaRPr lang="en-GB" sz="13500" b="1" dirty="0">
              <a:solidFill>
                <a:schemeClr val="accent1">
                  <a:lumMod val="75000"/>
                </a:schemeClr>
              </a:solidFill>
              <a:latin typeface="Cascadia Mono" panose="020B0609020000020004" pitchFamily="49" charset="0"/>
              <a:cs typeface="Cascadia Mono" panose="020B0609020000020004" pitchFamily="49" charset="0"/>
            </a:endParaRP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    public static void main(String[] </a:t>
            </a:r>
            <a:r>
              <a:rPr lang="en-GB" sz="13500" b="1" dirty="0" err="1">
                <a:solidFill>
                  <a:schemeClr val="accent1">
                    <a:lumMod val="75000"/>
                  </a:schemeClr>
                </a:solidFill>
                <a:latin typeface="Cascadia Mono" panose="020B0609020000020004" pitchFamily="49" charset="0"/>
                <a:cs typeface="Cascadia Mono" panose="020B0609020000020004" pitchFamily="49" charset="0"/>
              </a:rPr>
              <a:t>args</a:t>
            </a:r>
            <a:r>
              <a:rPr lang="en-GB" sz="135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        </a:t>
            </a:r>
            <a:r>
              <a:rPr lang="en-GB" sz="13500" b="1" dirty="0" err="1">
                <a:solidFill>
                  <a:schemeClr val="accent1">
                    <a:lumMod val="75000"/>
                  </a:schemeClr>
                </a:solidFill>
                <a:latin typeface="Cascadia Mono" panose="020B0609020000020004" pitchFamily="49" charset="0"/>
                <a:cs typeface="Cascadia Mono" panose="020B0609020000020004" pitchFamily="49" charset="0"/>
              </a:rPr>
              <a:t>showMessageDialogs</a:t>
            </a:r>
            <a:r>
              <a:rPr lang="en-GB" sz="135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        </a:t>
            </a:r>
            <a:r>
              <a:rPr lang="en-GB" sz="13500" b="1" dirty="0" err="1">
                <a:solidFill>
                  <a:schemeClr val="accent1">
                    <a:lumMod val="75000"/>
                  </a:schemeClr>
                </a:solidFill>
                <a:latin typeface="Cascadia Mono" panose="020B0609020000020004" pitchFamily="49" charset="0"/>
                <a:cs typeface="Cascadia Mono" panose="020B0609020000020004" pitchFamily="49" charset="0"/>
              </a:rPr>
              <a:t>showInputDialogs</a:t>
            </a:r>
            <a:r>
              <a:rPr lang="en-GB" sz="135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        </a:t>
            </a:r>
            <a:r>
              <a:rPr lang="en-GB" sz="13500" b="1" dirty="0" err="1">
                <a:solidFill>
                  <a:schemeClr val="accent1">
                    <a:lumMod val="75000"/>
                  </a:schemeClr>
                </a:solidFill>
                <a:latin typeface="Cascadia Mono" panose="020B0609020000020004" pitchFamily="49" charset="0"/>
                <a:cs typeface="Cascadia Mono" panose="020B0609020000020004" pitchFamily="49" charset="0"/>
              </a:rPr>
              <a:t>showConfirmationDialogs</a:t>
            </a:r>
            <a:r>
              <a:rPr lang="en-GB" sz="135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    }</a:t>
            </a:r>
          </a:p>
          <a:p>
            <a:pPr rtl="0">
              <a:spcBef>
                <a:spcPts val="1200"/>
              </a:spcBef>
              <a:spcAft>
                <a:spcPts val="600"/>
              </a:spcAft>
            </a:pPr>
            <a:r>
              <a:rPr lang="en-GB" sz="13500" b="1" dirty="0">
                <a:solidFill>
                  <a:schemeClr val="accent1">
                    <a:lumMod val="75000"/>
                  </a:schemeClr>
                </a:solidFill>
                <a:latin typeface="Cascadia Mono" panose="020B0609020000020004" pitchFamily="49" charset="0"/>
                <a:cs typeface="Cascadia Mono" panose="020B0609020000020004" pitchFamily="49" charset="0"/>
              </a:rPr>
              <a:t>}</a:t>
            </a:r>
          </a:p>
          <a:p>
            <a:pPr rtl="0">
              <a:spcBef>
                <a:spcPts val="1200"/>
              </a:spcBef>
              <a:spcAft>
                <a:spcPts val="600"/>
              </a:spcAft>
            </a:pPr>
            <a:endParaRPr lang="en-GB" sz="6000" b="1" dirty="0">
              <a:solidFill>
                <a:srgbClr val="FF0000"/>
              </a:solidFill>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3064069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1" dirty="0"/>
              <a:t>Topic 5</a:t>
            </a:r>
            <a:br>
              <a:rPr lang="en-ZA" dirty="0"/>
            </a:br>
            <a:r>
              <a:rPr lang="en-US" dirty="0"/>
              <a:t> Objects of objects</a:t>
            </a:r>
            <a:r>
              <a:rPr lang="en-US" b="0" dirty="0"/>
              <a:t> </a:t>
            </a:r>
            <a:br>
              <a:rPr lang="en-GB" sz="5400" dirty="0">
                <a:solidFill>
                  <a:schemeClr val="accent1">
                    <a:lumMod val="60000"/>
                    <a:lumOff val="40000"/>
                  </a:schemeClr>
                </a:solidFill>
              </a:rPr>
            </a:br>
            <a:r>
              <a:rPr lang="en-GB" sz="5400" dirty="0">
                <a:solidFill>
                  <a:srgbClr val="92D050"/>
                </a:solidFill>
              </a:rPr>
              <a:t>Encapsulation, Interfaces, JOptionpane</a:t>
            </a:r>
            <a:br>
              <a:rPr lang="en-GB" sz="5400" dirty="0"/>
            </a:br>
            <a:br>
              <a:rPr lang="en-GB" sz="5400" b="0" dirty="0">
                <a:solidFill>
                  <a:schemeClr val="accent1">
                    <a:lumMod val="60000"/>
                    <a:lumOff val="40000"/>
                  </a:schemeClr>
                </a:solidFill>
              </a:rPr>
            </a:b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120335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dirty="0">
                <a:solidFill>
                  <a:schemeClr val="tx1"/>
                </a:solidFill>
              </a:rPr>
              <a:t>Encapsulation, Interfaces, JOptionpane</a:t>
            </a: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71376" y="3482106"/>
            <a:ext cx="21005800" cy="9485749"/>
          </a:xfrm>
        </p:spPr>
        <p:txBody>
          <a:bodyPr>
            <a:normAutofit/>
          </a:bodyPr>
          <a:lstStyle/>
          <a:p>
            <a:pPr algn="l"/>
            <a:r>
              <a:rPr lang="en-GB" sz="5400" b="1" dirty="0">
                <a:solidFill>
                  <a:srgbClr val="333333"/>
                </a:solidFill>
                <a:latin typeface="adobe-clean"/>
              </a:rPr>
              <a:t>OUTLINE</a:t>
            </a:r>
          </a:p>
          <a:p>
            <a:pPr algn="l"/>
            <a:endParaRPr lang="en-GB" sz="5400" b="1" dirty="0"/>
          </a:p>
          <a:p>
            <a:pPr marL="571500" indent="-571500" rtl="0">
              <a:spcBef>
                <a:spcPts val="1200"/>
              </a:spcBef>
              <a:spcAft>
                <a:spcPts val="600"/>
              </a:spcAft>
              <a:buFont typeface="Arial" panose="020B0604020202020204" pitchFamily="34" charset="0"/>
              <a:buChar char="•"/>
            </a:pPr>
            <a:r>
              <a:rPr lang="en-GB" sz="5400" dirty="0"/>
              <a:t>Encapsulation</a:t>
            </a:r>
          </a:p>
          <a:p>
            <a:pPr marL="571500" indent="-571500" rtl="0">
              <a:spcBef>
                <a:spcPts val="1200"/>
              </a:spcBef>
              <a:spcAft>
                <a:spcPts val="600"/>
              </a:spcAft>
              <a:buFont typeface="Arial" panose="020B0604020202020204" pitchFamily="34" charset="0"/>
              <a:buChar char="•"/>
            </a:pPr>
            <a:r>
              <a:rPr lang="en-GB" sz="5400" dirty="0"/>
              <a:t>Interfaces</a:t>
            </a:r>
          </a:p>
          <a:p>
            <a:pPr marL="571500" indent="-571500" rtl="0">
              <a:spcBef>
                <a:spcPts val="1200"/>
              </a:spcBef>
              <a:spcAft>
                <a:spcPts val="600"/>
              </a:spcAft>
              <a:buFont typeface="Arial" panose="020B0604020202020204" pitchFamily="34" charset="0"/>
              <a:buChar char="•"/>
            </a:pPr>
            <a:r>
              <a:rPr lang="en-GB" sz="5400" dirty="0"/>
              <a:t>JOptionPane</a:t>
            </a:r>
          </a:p>
          <a:p>
            <a:pPr marL="571500" indent="-571500" rtl="0">
              <a:spcBef>
                <a:spcPts val="1200"/>
              </a:spcBef>
              <a:spcAft>
                <a:spcPts val="600"/>
              </a:spcAft>
              <a:buFont typeface="Arial" panose="020B0604020202020204" pitchFamily="34" charset="0"/>
              <a:buChar char="•"/>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sz="5400" dirty="0"/>
          </a:p>
          <a:p>
            <a:pPr marL="1314450" lvl="1" indent="-685800" rtl="0">
              <a:spcBef>
                <a:spcPts val="1200"/>
              </a:spcBef>
              <a:spcAft>
                <a:spcPts val="600"/>
              </a:spcAft>
              <a:buFont typeface="Wingdings" panose="05000000000000000000" pitchFamily="2" charset="2"/>
              <a:buChar char="q"/>
            </a:pPr>
            <a:endParaRPr lang="en-GB" b="0" i="0" dirty="0">
              <a:solidFill>
                <a:srgbClr val="333333"/>
              </a:solidFill>
              <a:effectLst/>
              <a:latin typeface="Helvetica Neue"/>
            </a:endParaRPr>
          </a:p>
          <a:p>
            <a:pPr rtl="0">
              <a:spcBef>
                <a:spcPts val="1200"/>
              </a:spcBef>
              <a:spcAft>
                <a:spcPts val="600"/>
              </a:spcAft>
            </a:pPr>
            <a:endParaRPr lang="en-GB" b="0" i="0" dirty="0">
              <a:solidFill>
                <a:srgbClr val="333333"/>
              </a:solidFill>
              <a:effectLst/>
              <a:latin typeface="Helvetica Neue"/>
            </a:endParaRP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17413070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9851" y="7241353"/>
            <a:ext cx="369334" cy="2554546"/>
          </a:xfrm>
          <a:prstGeom prst="rect">
            <a:avLst/>
          </a:prstGeom>
          <a:noFill/>
        </p:spPr>
        <p:txBody>
          <a:bodyPr wrap="none" lIns="182872" tIns="91436" rIns="182872" bIns="91436" rtlCol="0">
            <a:spAutoFit/>
          </a:bodyPr>
          <a:lstStyle/>
          <a:p>
            <a:endParaRPr lang="en-US" sz="15400">
              <a:solidFill>
                <a:srgbClr val="0A85D9"/>
              </a:solidFill>
              <a:latin typeface="Brandon Grotesque Light"/>
              <a:cs typeface="Brandon Grotesque Light"/>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 y="4"/>
            <a:ext cx="4273598" cy="157384"/>
          </a:xfrm>
          <a:prstGeom prst="rect">
            <a:avLst/>
          </a:prstGeom>
        </p:spPr>
      </p:pic>
      <p:sp>
        <p:nvSpPr>
          <p:cNvPr id="7" name="Title 2"/>
          <p:cNvSpPr>
            <a:spLocks noGrp="1"/>
          </p:cNvSpPr>
          <p:nvPr>
            <p:ph type="title"/>
          </p:nvPr>
        </p:nvSpPr>
        <p:spPr/>
        <p:txBody>
          <a:bodyPr/>
          <a:lstStyle/>
          <a:p>
            <a:r>
              <a:rPr lang="en-US" b="0" dirty="0"/>
              <a:t>Encapsulation</a:t>
            </a:r>
            <a:br>
              <a:rPr lang="en-GB" sz="5400" b="0" dirty="0">
                <a:solidFill>
                  <a:schemeClr val="accent1">
                    <a:lumMod val="60000"/>
                    <a:lumOff val="40000"/>
                  </a:schemeClr>
                </a:solidFill>
              </a:rPr>
            </a:br>
            <a:endParaRPr lang="en-US" sz="5400" dirty="0">
              <a:solidFill>
                <a:schemeClr val="accent5">
                  <a:lumMod val="60000"/>
                  <a:lumOff val="40000"/>
                </a:schemeClr>
              </a:solidFill>
            </a:endParaRPr>
          </a:p>
        </p:txBody>
      </p:sp>
    </p:spTree>
    <p:extLst>
      <p:ext uri="{BB962C8B-B14F-4D97-AF65-F5344CB8AC3E}">
        <p14:creationId xmlns:p14="http://schemas.microsoft.com/office/powerpoint/2010/main" val="338417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a:bodyPr>
          <a:lstStyle/>
          <a:p>
            <a:pPr rtl="0">
              <a:spcBef>
                <a:spcPts val="1200"/>
              </a:spcBef>
              <a:spcAft>
                <a:spcPts val="600"/>
              </a:spcAft>
            </a:pPr>
            <a:r>
              <a:rPr lang="en-GB" sz="48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Definition</a:t>
            </a:r>
          </a:p>
          <a:p>
            <a:pPr marL="1314450" lvl="1" indent="-685800" rtl="0">
              <a:spcBef>
                <a:spcPts val="1200"/>
              </a:spcBef>
              <a:spcAft>
                <a:spcPts val="600"/>
              </a:spcAft>
              <a:buFont typeface="Wingdings" panose="05000000000000000000" pitchFamily="2" charset="2"/>
              <a:buChar char="q"/>
            </a:pPr>
            <a:r>
              <a:rPr lang="en-GB" sz="5400" dirty="0"/>
              <a:t>Encapsulation is one of the four fundamental OOP concepts; the others being inheritance, polymorphism, and abstraction.</a:t>
            </a:r>
          </a:p>
          <a:p>
            <a:pPr marL="1314450" lvl="1" indent="-685800" rtl="0">
              <a:spcBef>
                <a:spcPts val="1200"/>
              </a:spcBef>
              <a:spcAft>
                <a:spcPts val="600"/>
              </a:spcAft>
              <a:buFont typeface="Wingdings" panose="05000000000000000000" pitchFamily="2" charset="2"/>
              <a:buChar char="q"/>
            </a:pPr>
            <a:r>
              <a:rPr lang="en-GB" sz="5400" dirty="0"/>
              <a:t>It refers to the bundling of data (variables) and methods that act on the data into a single unit or class.</a:t>
            </a:r>
          </a:p>
          <a:p>
            <a:pPr marL="1314450" lvl="1" indent="-685800" rtl="0">
              <a:spcBef>
                <a:spcPts val="1200"/>
              </a:spcBef>
              <a:spcAft>
                <a:spcPts val="600"/>
              </a:spcAft>
              <a:buFont typeface="Wingdings" panose="05000000000000000000" pitchFamily="2" charset="2"/>
              <a:buChar char="q"/>
            </a:pPr>
            <a:r>
              <a:rPr lang="en-GB" sz="5400" dirty="0"/>
              <a:t>It restricts direct access to some of an object’s components, which can prevent the accidental modification of data.</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51666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B8FED1-1D8D-43A5-BC48-D4BB394BE601}"/>
              </a:ext>
            </a:extLst>
          </p:cNvPr>
          <p:cNvSpPr>
            <a:spLocks noGrp="1"/>
          </p:cNvSpPr>
          <p:nvPr>
            <p:ph type="title"/>
          </p:nvPr>
        </p:nvSpPr>
        <p:spPr/>
        <p:txBody>
          <a:bodyPr>
            <a:normAutofit/>
          </a:bodyPr>
          <a:lstStyle/>
          <a:p>
            <a:pPr algn="l" fontAlgn="base"/>
            <a:r>
              <a:rPr lang="en-GB" sz="5400" b="1" dirty="0">
                <a:solidFill>
                  <a:schemeClr val="tx1"/>
                </a:solidFill>
                <a:latin typeface="+mn-lt"/>
              </a:rPr>
              <a:t>Encapsulation, Interfaces, JOptionpane</a:t>
            </a:r>
            <a:endParaRPr lang="en-GB" sz="5400" b="1" i="0" dirty="0">
              <a:solidFill>
                <a:schemeClr val="tx1"/>
              </a:solidFill>
              <a:effectLst/>
              <a:latin typeface="+mn-lt"/>
            </a:endParaRPr>
          </a:p>
        </p:txBody>
      </p:sp>
      <p:sp>
        <p:nvSpPr>
          <p:cNvPr id="6" name="Text Placeholder 5">
            <a:extLst>
              <a:ext uri="{FF2B5EF4-FFF2-40B4-BE49-F238E27FC236}">
                <a16:creationId xmlns:a16="http://schemas.microsoft.com/office/drawing/2014/main" id="{6BC0E7AF-70ED-4253-9BC0-F68838CE1C7A}"/>
              </a:ext>
            </a:extLst>
          </p:cNvPr>
          <p:cNvSpPr>
            <a:spLocks noGrp="1"/>
          </p:cNvSpPr>
          <p:nvPr>
            <p:ph type="body" sz="quarter" idx="11"/>
          </p:nvPr>
        </p:nvSpPr>
        <p:spPr>
          <a:xfrm>
            <a:off x="1728565" y="3482106"/>
            <a:ext cx="21005800" cy="9485749"/>
          </a:xfrm>
        </p:spPr>
        <p:txBody>
          <a:bodyPr>
            <a:normAutofit fontScale="92500"/>
          </a:bodyPr>
          <a:lstStyle/>
          <a:p>
            <a:pPr rtl="0">
              <a:spcBef>
                <a:spcPts val="1200"/>
              </a:spcBef>
              <a:spcAft>
                <a:spcPts val="600"/>
              </a:spcAft>
            </a:pPr>
            <a:r>
              <a:rPr lang="en-GB" sz="4800" b="1" dirty="0">
                <a:solidFill>
                  <a:srgbClr val="FF0000"/>
                </a:solidFill>
              </a:rPr>
              <a:t>Encapsulation</a:t>
            </a:r>
          </a:p>
          <a:p>
            <a:pPr marL="685800" indent="-685800" rtl="0">
              <a:spcBef>
                <a:spcPts val="1200"/>
              </a:spcBef>
              <a:spcAft>
                <a:spcPts val="600"/>
              </a:spcAft>
              <a:buFont typeface="Arial" panose="020B0604020202020204" pitchFamily="34" charset="0"/>
              <a:buChar char="•"/>
            </a:pPr>
            <a:r>
              <a:rPr lang="en-GB" sz="4800" b="1" dirty="0">
                <a:solidFill>
                  <a:srgbClr val="FF0000"/>
                </a:solidFill>
              </a:rPr>
              <a:t>Importance of Binding Data and Methods in a Single Unit</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Cohesion: </a:t>
            </a:r>
            <a:r>
              <a:rPr lang="en-GB" sz="5400" dirty="0"/>
              <a:t>Encapsulation enhances the cohesion within a class by ensuring that all the functionalities related to a particular set of data are contained and managed within the same class.</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Maintenance: </a:t>
            </a:r>
            <a:r>
              <a:rPr lang="en-GB" sz="5400" dirty="0"/>
              <a:t>Encapsulation makes the code more manageable and easier to update. Changes in one part of the code are less likely to affect other parts.</a:t>
            </a:r>
          </a:p>
          <a:p>
            <a:pPr marL="1314450" lvl="1" indent="-685800" rtl="0">
              <a:spcBef>
                <a:spcPts val="1200"/>
              </a:spcBef>
              <a:spcAft>
                <a:spcPts val="600"/>
              </a:spcAft>
              <a:buFont typeface="Wingdings" panose="05000000000000000000" pitchFamily="2" charset="2"/>
              <a:buChar char="q"/>
            </a:pPr>
            <a:r>
              <a:rPr lang="en-GB" sz="4800" b="1" dirty="0">
                <a:solidFill>
                  <a:srgbClr val="FF0000"/>
                </a:solidFill>
                <a:latin typeface="Brandon Grotesque Regular"/>
              </a:rPr>
              <a:t>Control: </a:t>
            </a:r>
            <a:r>
              <a:rPr lang="en-GB" sz="5400" dirty="0"/>
              <a:t>By binding data and methods together, encapsulation provides a control mechanism to manipulate the data in a predetermined manner, ensuring that objects remain in a valid state throughout their lifecycle.</a:t>
            </a:r>
          </a:p>
        </p:txBody>
      </p:sp>
      <p:sp>
        <p:nvSpPr>
          <p:cNvPr id="7" name="Title 1">
            <a:extLst>
              <a:ext uri="{FF2B5EF4-FFF2-40B4-BE49-F238E27FC236}">
                <a16:creationId xmlns:a16="http://schemas.microsoft.com/office/drawing/2014/main" id="{6C6C5941-196E-4CBE-BF85-2590309286B1}"/>
              </a:ext>
            </a:extLst>
          </p:cNvPr>
          <p:cNvSpPr txBox="1">
            <a:spLocks/>
          </p:cNvSpPr>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chemeClr val="tx2"/>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marL="0" marR="0" lvl="0" indent="0" algn="l" defTabSz="825500" rtl="0" eaLnBrk="1" fontAlgn="auto" latinLnBrk="0" hangingPunct="1">
              <a:lnSpc>
                <a:spcPct val="100000"/>
              </a:lnSpc>
              <a:spcBef>
                <a:spcPts val="0"/>
              </a:spcBef>
              <a:spcAft>
                <a:spcPts val="0"/>
              </a:spcAft>
              <a:buClrTx/>
              <a:buSzTx/>
              <a:buFontTx/>
              <a:buNone/>
              <a:tabLst/>
              <a:defRPr/>
            </a:pPr>
            <a:endParaRPr kumimoji="0" lang="en-US" sz="4800" b="0" i="0" u="none" strike="noStrike" kern="0" cap="all" spc="0" normalizeH="0" baseline="0" noProof="0">
              <a:ln>
                <a:noFill/>
              </a:ln>
              <a:solidFill>
                <a:srgbClr val="5E5E5E"/>
              </a:solidFill>
              <a:effectLst/>
              <a:uLnTx/>
              <a:uFillTx/>
              <a:latin typeface="Brandon Grotesque Medium"/>
              <a:sym typeface="Helvetica Neue Medium"/>
            </a:endParaRPr>
          </a:p>
        </p:txBody>
      </p:sp>
      <p:grpSp>
        <p:nvGrpSpPr>
          <p:cNvPr id="5" name="Group 4"/>
          <p:cNvGrpSpPr/>
          <p:nvPr/>
        </p:nvGrpSpPr>
        <p:grpSpPr>
          <a:xfrm>
            <a:off x="1715048" y="2590801"/>
            <a:ext cx="20979852" cy="177796"/>
            <a:chOff x="850901" y="1298577"/>
            <a:chExt cx="10502899" cy="76199"/>
          </a:xfrm>
        </p:grpSpPr>
        <p:sp>
          <p:nvSpPr>
            <p:cNvPr id="8" name="Rectangle 7"/>
            <p:cNvSpPr/>
            <p:nvPr userDrawn="1"/>
          </p:nvSpPr>
          <p:spPr>
            <a:xfrm flipV="1">
              <a:off x="850901" y="1298577"/>
              <a:ext cx="1057275" cy="76199"/>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9" name="Rectangle 8"/>
            <p:cNvSpPr/>
            <p:nvPr userDrawn="1"/>
          </p:nvSpPr>
          <p:spPr>
            <a:xfrm flipV="1">
              <a:off x="1908177" y="1298577"/>
              <a:ext cx="1057275" cy="76199"/>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lvl="0" algn="ctr"/>
              <a:r>
                <a:rPr lang="en-US">
                  <a:solidFill>
                    <a:srgbClr val="53575B"/>
                  </a:solidFill>
                </a:rPr>
                <a:t> </a:t>
              </a:r>
            </a:p>
          </p:txBody>
        </p:sp>
        <p:sp>
          <p:nvSpPr>
            <p:cNvPr id="10" name="Rectangle 9"/>
            <p:cNvSpPr/>
            <p:nvPr userDrawn="1"/>
          </p:nvSpPr>
          <p:spPr>
            <a:xfrm flipV="1">
              <a:off x="2952752" y="1298577"/>
              <a:ext cx="1057275" cy="76199"/>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1" name="Rectangle 10"/>
            <p:cNvSpPr/>
            <p:nvPr userDrawn="1"/>
          </p:nvSpPr>
          <p:spPr>
            <a:xfrm flipV="1">
              <a:off x="4000501" y="1298577"/>
              <a:ext cx="1057275" cy="76199"/>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2" name="Rectangle 11"/>
            <p:cNvSpPr/>
            <p:nvPr userDrawn="1"/>
          </p:nvSpPr>
          <p:spPr>
            <a:xfrm flipV="1">
              <a:off x="5041901" y="1298577"/>
              <a:ext cx="1057275" cy="76199"/>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3" name="Rectangle 12"/>
            <p:cNvSpPr/>
            <p:nvPr userDrawn="1"/>
          </p:nvSpPr>
          <p:spPr>
            <a:xfrm flipV="1">
              <a:off x="6099177" y="1298577"/>
              <a:ext cx="1057275" cy="76199"/>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4" name="Rectangle 13"/>
            <p:cNvSpPr/>
            <p:nvPr userDrawn="1"/>
          </p:nvSpPr>
          <p:spPr>
            <a:xfrm flipV="1">
              <a:off x="7146925" y="1298577"/>
              <a:ext cx="1057275" cy="76199"/>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5" name="Rectangle 14"/>
            <p:cNvSpPr/>
            <p:nvPr userDrawn="1"/>
          </p:nvSpPr>
          <p:spPr>
            <a:xfrm flipV="1">
              <a:off x="8185152" y="1298577"/>
              <a:ext cx="1057275" cy="76199"/>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6" name="Rectangle 15"/>
            <p:cNvSpPr/>
            <p:nvPr userDrawn="1"/>
          </p:nvSpPr>
          <p:spPr>
            <a:xfrm flipV="1">
              <a:off x="9242425" y="1298577"/>
              <a:ext cx="1057275" cy="76199"/>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sp>
          <p:nvSpPr>
            <p:cNvPr id="17" name="Rectangle 16"/>
            <p:cNvSpPr/>
            <p:nvPr userDrawn="1"/>
          </p:nvSpPr>
          <p:spPr>
            <a:xfrm flipV="1">
              <a:off x="10296525" y="1298577"/>
              <a:ext cx="1057275" cy="76199"/>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91436" tIns="45718" rIns="91436" bIns="45718" rtlCol="0" anchor="ctr"/>
            <a:lstStyle/>
            <a:p>
              <a:pPr algn="ctr"/>
              <a:r>
                <a:rPr lang="en-US">
                  <a:solidFill>
                    <a:srgbClr val="53575B"/>
                  </a:solidFill>
                </a:rPr>
                <a:t> </a:t>
              </a:r>
            </a:p>
          </p:txBody>
        </p:sp>
      </p:grpSp>
    </p:spTree>
    <p:extLst>
      <p:ext uri="{BB962C8B-B14F-4D97-AF65-F5344CB8AC3E}">
        <p14:creationId xmlns:p14="http://schemas.microsoft.com/office/powerpoint/2010/main" val="760539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
        <AccountId xsi:nil="true"/>
        <AccountType/>
      </UserInfo>
    </SharedWithUsers>
  </documentManagement>
</p:properties>
</file>

<file path=customXml/itemProps1.xml><?xml version="1.0" encoding="utf-8"?>
<ds:datastoreItem xmlns:ds="http://schemas.openxmlformats.org/officeDocument/2006/customXml" ds:itemID="{5EB146ED-9640-4E6D-A757-4DA40DB34FA8}">
  <ds:schemaRefs>
    <ds:schemaRef ds:uri="278422d3-3646-4865-8717-6c44b94ebf2e"/>
    <ds:schemaRef ds:uri="b00d9c13-3fa8-4c46-bb81-32a948587a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42CFFC2-78A8-4251-86A2-20B3A3C08CC1}">
  <ds:schemaRefs>
    <ds:schemaRef ds:uri="http://schemas.microsoft.com/sharepoint/v3/contenttype/forms"/>
  </ds:schemaRefs>
</ds:datastoreItem>
</file>

<file path=customXml/itemProps3.xml><?xml version="1.0" encoding="utf-8"?>
<ds:datastoreItem xmlns:ds="http://schemas.openxmlformats.org/officeDocument/2006/customXml" ds:itemID="{7DA9D798-552E-412B-81A4-147A54248997}">
  <ds:schemaRefs>
    <ds:schemaRef ds:uri="http://purl.org/dc/terms/"/>
    <ds:schemaRef ds:uri="278422d3-3646-4865-8717-6c44b94ebf2e"/>
    <ds:schemaRef ds:uri="http://schemas.microsoft.com/office/2006/documentManagement/types"/>
    <ds:schemaRef ds:uri="http://purl.org/dc/dcmitype/"/>
    <ds:schemaRef ds:uri="b00d9c13-3fa8-4c46-bb81-32a948587a0b"/>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57548</TotalTime>
  <Words>3297</Words>
  <Application>Microsoft Office PowerPoint</Application>
  <PresentationFormat>Custom</PresentationFormat>
  <Paragraphs>735</Paragraphs>
  <Slides>49</Slides>
  <Notes>40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Wingdings</vt:lpstr>
      <vt:lpstr>Cascadia Mono</vt:lpstr>
      <vt:lpstr>Brandon Grotesque Medium</vt:lpstr>
      <vt:lpstr>Brandon Grotesque Regular</vt:lpstr>
      <vt:lpstr>system-ui</vt:lpstr>
      <vt:lpstr>Brandon Grotesque Bold</vt:lpstr>
      <vt:lpstr>Raleway</vt:lpstr>
      <vt:lpstr>Arial</vt:lpstr>
      <vt:lpstr>Brandon Grotesque Light</vt:lpstr>
      <vt:lpstr>Helvetica Neue</vt:lpstr>
      <vt:lpstr>adobe-clean</vt:lpstr>
      <vt:lpstr>White</vt:lpstr>
      <vt:lpstr>PowerPoint Presentation</vt:lpstr>
      <vt:lpstr>Object-oriented programming (oop152)</vt:lpstr>
      <vt:lpstr>Access: Books / Eclipse ide / MS office…etc.</vt:lpstr>
      <vt:lpstr>PRESCRIBED Textbook</vt:lpstr>
      <vt:lpstr>Topic 5  Objects of objects  Encapsulation, Interfaces, JOptionpane   </vt:lpstr>
      <vt:lpstr>Encapsulation, Interfaces, JOptionpane</vt:lpstr>
      <vt:lpstr>Encapsulation </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Privacy and Visibility </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Introduction to Interfaces </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Working with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Encapsulation, Interfaces, JOptionpane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Lutho Ntlabathi (STADIO - Centurion)</cp:lastModifiedBy>
  <cp:revision>16</cp:revision>
  <cp:lastPrinted>2019-08-20T11:14:22Z</cp:lastPrinted>
  <dcterms:modified xsi:type="dcterms:W3CDTF">2025-07-10T08:50:29Z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