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57"/>
  </p:notesMasterIdLst>
  <p:handoutMasterIdLst>
    <p:handoutMasterId r:id="rId58"/>
  </p:handoutMasterIdLst>
  <p:sldIdLst>
    <p:sldId id="820" r:id="rId5"/>
    <p:sldId id="843" r:id="rId6"/>
    <p:sldId id="864" r:id="rId7"/>
    <p:sldId id="1210" r:id="rId8"/>
    <p:sldId id="1064" r:id="rId9"/>
    <p:sldId id="1243" r:id="rId10"/>
    <p:sldId id="1414" r:id="rId11"/>
    <p:sldId id="1613" r:id="rId12"/>
    <p:sldId id="1740" r:id="rId13"/>
    <p:sldId id="1741" r:id="rId14"/>
    <p:sldId id="1743" r:id="rId15"/>
    <p:sldId id="1742" r:id="rId16"/>
    <p:sldId id="1744" r:id="rId17"/>
    <p:sldId id="1745" r:id="rId18"/>
    <p:sldId id="1746" r:id="rId19"/>
    <p:sldId id="1747" r:id="rId20"/>
    <p:sldId id="1748" r:id="rId21"/>
    <p:sldId id="1749" r:id="rId22"/>
    <p:sldId id="1750" r:id="rId23"/>
    <p:sldId id="1680" r:id="rId24"/>
    <p:sldId id="1751" r:id="rId25"/>
    <p:sldId id="1752" r:id="rId26"/>
    <p:sldId id="1753" r:id="rId27"/>
    <p:sldId id="1754" r:id="rId28"/>
    <p:sldId id="1755" r:id="rId29"/>
    <p:sldId id="1756" r:id="rId30"/>
    <p:sldId id="1757" r:id="rId31"/>
    <p:sldId id="1758" r:id="rId32"/>
    <p:sldId id="1759" r:id="rId33"/>
    <p:sldId id="1689" r:id="rId34"/>
    <p:sldId id="1760" r:id="rId35"/>
    <p:sldId id="1761" r:id="rId36"/>
    <p:sldId id="1762" r:id="rId37"/>
    <p:sldId id="1763" r:id="rId38"/>
    <p:sldId id="1764" r:id="rId39"/>
    <p:sldId id="1765" r:id="rId40"/>
    <p:sldId id="1766" r:id="rId41"/>
    <p:sldId id="1767" r:id="rId42"/>
    <p:sldId id="1768" r:id="rId43"/>
    <p:sldId id="1769" r:id="rId44"/>
    <p:sldId id="1770" r:id="rId45"/>
    <p:sldId id="1771" r:id="rId46"/>
    <p:sldId id="1772" r:id="rId47"/>
    <p:sldId id="1774" r:id="rId48"/>
    <p:sldId id="1773" r:id="rId49"/>
    <p:sldId id="1775" r:id="rId50"/>
    <p:sldId id="1776" r:id="rId51"/>
    <p:sldId id="1777" r:id="rId52"/>
    <p:sldId id="1778" r:id="rId53"/>
    <p:sldId id="1779" r:id="rId54"/>
    <p:sldId id="1780" r:id="rId55"/>
    <p:sldId id="845" r:id="rId56"/>
  </p:sldIdLst>
  <p:sldSz cx="24384000" cy="13716000"/>
  <p:notesSz cx="6797675" cy="9926638"/>
  <p:embeddedFontLst>
    <p:embeddedFont>
      <p:font typeface="Brandon Grotesque Bold" panose="020B0803020203060202" charset="0"/>
      <p:regular r:id="rId59"/>
      <p:bold r:id="rId60"/>
      <p:italic r:id="rId61"/>
      <p:boldItalic r:id="rId62"/>
    </p:embeddedFont>
    <p:embeddedFont>
      <p:font typeface="Brandon Grotesque Light" panose="020B0303020203060202" charset="0"/>
      <p:regular r:id="rId63"/>
      <p:italic r:id="rId64"/>
    </p:embeddedFont>
    <p:embeddedFont>
      <p:font typeface="Brandon Grotesque Medium" panose="020B0603020203060202" charset="0"/>
      <p:regular r:id="rId65"/>
      <p:italic r:id="rId66"/>
    </p:embeddedFont>
    <p:embeddedFont>
      <p:font typeface="Brandon Grotesque Regular" panose="020B0503020203060202" charset="0"/>
      <p:regular r:id="rId67"/>
      <p:italic r:id="rId68"/>
    </p:embeddedFont>
    <p:embeddedFont>
      <p:font typeface="Cascadia Mono" panose="020B0609020000020004" pitchFamily="49" charset="0"/>
      <p:regular r:id="rId69"/>
      <p:bold r:id="rId70"/>
      <p:italic r:id="rId71"/>
      <p:boldItalic r:id="rId72"/>
    </p:embeddedFont>
    <p:embeddedFont>
      <p:font typeface="Raleway" pitchFamily="2" charset="0"/>
      <p:regular r:id="rId73"/>
      <p:bold r:id="rId74"/>
      <p:italic r:id="rId75"/>
      <p:boldItalic r:id="rId76"/>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pos="7680" userDrawn="1">
          <p15:clr>
            <a:srgbClr val="A4A3A4"/>
          </p15:clr>
        </p15:guide>
        <p15:guide id="2" orient="horz" pos="8640" userDrawn="1">
          <p15:clr>
            <a:srgbClr val="A4A3A4"/>
          </p15:clr>
        </p15:guide>
        <p15:guide id="3" pos="1058" userDrawn="1">
          <p15:clr>
            <a:srgbClr val="A4A3A4"/>
          </p15:clr>
        </p15:guide>
        <p15:guide id="4" pos="14302" userDrawn="1">
          <p15:clr>
            <a:srgbClr val="A4A3A4"/>
          </p15:clr>
        </p15:guide>
        <p15:guide id="5" orient="horz" userDrawn="1">
          <p15:clr>
            <a:srgbClr val="A4A3A4"/>
          </p15:clr>
        </p15:guide>
        <p15:guide id="8" orient="horz" pos="2279" userDrawn="1">
          <p15:clr>
            <a:srgbClr val="A4A3A4"/>
          </p15:clr>
        </p15:guide>
        <p15:guide id="9" orient="horz" pos="6371">
          <p15:clr>
            <a:srgbClr val="A4A3A4"/>
          </p15:clr>
        </p15:guide>
        <p15:guide id="10" pos="14316">
          <p15:clr>
            <a:srgbClr val="A4A3A4"/>
          </p15:clr>
        </p15:guide>
        <p15:guide id="11" pos="1089">
          <p15:clr>
            <a:srgbClr val="A4A3A4"/>
          </p15:clr>
        </p15:guide>
        <p15:guide id="12" pos="13109">
          <p15:clr>
            <a:srgbClr val="A4A3A4"/>
          </p15:clr>
        </p15:guide>
        <p15:guide id="13" pos="15359">
          <p15:clr>
            <a:srgbClr val="A4A3A4"/>
          </p15:clr>
        </p15:guide>
        <p15:guide id="14" orient="horz" pos="953">
          <p15:clr>
            <a:srgbClr val="A4A3A4"/>
          </p15:clr>
        </p15:guide>
        <p15:guide id="15" orient="horz" pos="8075">
          <p15:clr>
            <a:srgbClr val="A4A3A4"/>
          </p15:clr>
        </p15:guide>
        <p15:guide id="16" orient="horz" pos="1385">
          <p15:clr>
            <a:srgbClr val="A4A3A4"/>
          </p15:clr>
        </p15:guide>
        <p15:guide id="17" orient="horz" pos="5852">
          <p15:clr>
            <a:srgbClr val="A4A3A4"/>
          </p15:clr>
        </p15:guide>
        <p15:guide id="18" pos="12593">
          <p15:clr>
            <a:srgbClr val="A4A3A4"/>
          </p15:clr>
        </p15:guide>
        <p15:guide id="19" pos="1090">
          <p15:clr>
            <a:srgbClr val="A4A3A4"/>
          </p15:clr>
        </p15:guide>
        <p15:guide id="20" pos="14424">
          <p15:clr>
            <a:srgbClr val="A4A3A4"/>
          </p15:clr>
        </p15:guide>
        <p15:guide id="21" pos="14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ra Totaram - EXCO Embury - EHO" initials="ST-EE-E" lastIdx="13" clrIdx="0"/>
  <p:cmAuthor id="2" name="Samara Totaram - EXCO Embury - EHO" initials="ST-EE-E [2]" lastIdx="2" clrIdx="1"/>
  <p:cmAuthor id="3" name="Microsoft Office User" initials="" lastIdx="0" clrIdx="2"/>
  <p:cmAuthor id="4" name="Samara Totaram - Stadio Holdings CFO" initials="ST-SHC" lastIdx="4" clrIdx="3"/>
  <p:cmAuthor id="5" name="Kate Ridge - Stadio Holdings" initials="KR-SH" lastIdx="2" clrIdx="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AA23"/>
    <a:srgbClr val="D3D3D3"/>
    <a:srgbClr val="55585B"/>
    <a:srgbClr val="1779A0"/>
    <a:srgbClr val="207DA0"/>
    <a:srgbClr val="98C93C"/>
    <a:srgbClr val="FFCF00"/>
    <a:srgbClr val="0083CA"/>
    <a:srgbClr val="AB2940"/>
    <a:srgbClr val="9A9E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2DAC15-62A2-41AC-9F6D-4C020FFD4872}" v="25" dt="2024-10-15T03:52:49.37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809" autoAdjust="0"/>
  </p:normalViewPr>
  <p:slideViewPr>
    <p:cSldViewPr snapToGrid="0">
      <p:cViewPr>
        <p:scale>
          <a:sx n="33" d="100"/>
          <a:sy n="33" d="100"/>
        </p:scale>
        <p:origin x="1330" y="432"/>
      </p:cViewPr>
      <p:guideLst>
        <p:guide pos="7680"/>
        <p:guide orient="horz" pos="8640"/>
        <p:guide pos="1058"/>
        <p:guide pos="14302"/>
        <p:guide orient="horz"/>
        <p:guide orient="horz" pos="2279"/>
        <p:guide orient="horz" pos="6371"/>
        <p:guide pos="14316"/>
        <p:guide pos="1089"/>
        <p:guide pos="13109"/>
        <p:guide pos="15359"/>
        <p:guide orient="horz" pos="953"/>
        <p:guide orient="horz" pos="8075"/>
        <p:guide orient="horz" pos="1385"/>
        <p:guide orient="horz" pos="5852"/>
        <p:guide pos="12593"/>
        <p:guide pos="1090"/>
        <p:guide pos="14424"/>
        <p:guide pos="14288"/>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5.fntdata"/><Relationship Id="rId68" Type="http://schemas.openxmlformats.org/officeDocument/2006/relationships/font" Target="fonts/font10.fntdata"/><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handoutMaster" Target="handoutMasters/handoutMaster1.xml"/><Relationship Id="rId74" Type="http://schemas.openxmlformats.org/officeDocument/2006/relationships/font" Target="fonts/font16.fntdata"/><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font" Target="fonts/font3.fntdata"/><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4.fntdata"/><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font" Target="fonts/font17.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font" Target="fonts/font18.fntdata"/><Relationship Id="rId7" Type="http://schemas.openxmlformats.org/officeDocument/2006/relationships/slide" Target="slides/slide3.xml"/><Relationship Id="rId71" Type="http://schemas.openxmlformats.org/officeDocument/2006/relationships/font" Target="fonts/font13.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076CC2CF-7A2B-6945-8CB4-8AA155CAC648}" type="datetimeFigureOut">
              <a:rPr lang="en-US" smtClean="0"/>
              <a:t>7/10/2025</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4E1BD19-606C-7941-9945-65FADD2086F9}" type="slidenum">
              <a:rPr lang="en-US" smtClean="0"/>
              <a:t>‹#›</a:t>
            </a:fld>
            <a:endParaRPr lang="en-US"/>
          </a:p>
        </p:txBody>
      </p:sp>
    </p:spTree>
    <p:extLst>
      <p:ext uri="{BB962C8B-B14F-4D97-AF65-F5344CB8AC3E}">
        <p14:creationId xmlns:p14="http://schemas.microsoft.com/office/powerpoint/2010/main" val="2424954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xfrm>
            <a:off x="90488" y="742950"/>
            <a:ext cx="6616700" cy="3722688"/>
          </a:xfrm>
          <a:prstGeom prst="rect">
            <a:avLst/>
          </a:prstGeom>
        </p:spPr>
        <p:txBody>
          <a:bodyPr/>
          <a:lstStyle/>
          <a:p>
            <a:endParaRPr/>
          </a:p>
        </p:txBody>
      </p:sp>
      <p:sp>
        <p:nvSpPr>
          <p:cNvPr id="205" name="Shape 205"/>
          <p:cNvSpPr>
            <a:spLocks noGrp="1"/>
          </p:cNvSpPr>
          <p:nvPr>
            <p:ph type="body" sz="quarter" idx="1"/>
          </p:nvPr>
        </p:nvSpPr>
        <p:spPr>
          <a:xfrm>
            <a:off x="906357" y="4715153"/>
            <a:ext cx="4984962" cy="4466987"/>
          </a:xfrm>
          <a:prstGeom prst="rect">
            <a:avLst/>
          </a:prstGeom>
        </p:spPr>
        <p:txBody>
          <a:bodyPr/>
          <a:lstStyle/>
          <a:p>
            <a:endParaRPr/>
          </a:p>
        </p:txBody>
      </p:sp>
    </p:spTree>
    <p:extLst>
      <p:ext uri="{BB962C8B-B14F-4D97-AF65-F5344CB8AC3E}">
        <p14:creationId xmlns:p14="http://schemas.microsoft.com/office/powerpoint/2010/main" val="1404182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b="0" i="0" dirty="0">
              <a:solidFill>
                <a:srgbClr val="000000"/>
              </a:solidFill>
              <a:effectLst/>
              <a:latin typeface="Raleway" panose="020B0604020202020204" pitchFamily="2" charset="0"/>
            </a:endParaRPr>
          </a:p>
        </p:txBody>
      </p:sp>
    </p:spTree>
    <p:extLst>
      <p:ext uri="{BB962C8B-B14F-4D97-AF65-F5344CB8AC3E}">
        <p14:creationId xmlns:p14="http://schemas.microsoft.com/office/powerpoint/2010/main" val="603865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829370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612181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763166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479934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16581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052368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059320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53041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636055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806435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996267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588826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71657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370462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148395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675324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566591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720538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96566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3841421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491163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6644717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928661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360765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162463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356809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266290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0512705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1173741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3424325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08176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68267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8818050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270729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6698113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259878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286296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601611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080983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162910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939709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_SM">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Body Level One…"/>
          <p:cNvSpPr txBox="1">
            <a:spLocks noGrp="1"/>
          </p:cNvSpPr>
          <p:nvPr>
            <p:ph type="body" idx="10"/>
          </p:nvPr>
        </p:nvSpPr>
        <p:spPr>
          <a:xfrm>
            <a:off x="1688880" y="8730208"/>
            <a:ext cx="21003065" cy="648072"/>
          </a:xfrm>
          <a:prstGeom prst="rect">
            <a:avLst/>
          </a:prstGeom>
        </p:spPr>
        <p:txBody>
          <a:bodyPr anchor="t">
            <a:normAutofit/>
          </a:bodyPr>
          <a:lstStyle>
            <a:lvl1pPr marL="0" indent="0" algn="ctr">
              <a:lnSpc>
                <a:spcPct val="110000"/>
              </a:lnSpc>
              <a:buFontTx/>
              <a:buNone/>
              <a:defRPr sz="4000">
                <a:solidFill>
                  <a:srgbClr val="9BA0A6"/>
                </a:solidFill>
              </a:defRPr>
            </a:lvl1pPr>
            <a:lvl2pPr>
              <a:defRPr sz="4800">
                <a:solidFill>
                  <a:srgbClr val="9BA0A6"/>
                </a:solidFill>
              </a:defRPr>
            </a:lvl2pPr>
            <a:lvl3pPr>
              <a:defRPr sz="4800">
                <a:solidFill>
                  <a:srgbClr val="9BA0A6"/>
                </a:solidFill>
              </a:defRPr>
            </a:lvl3pPr>
            <a:lvl4pPr>
              <a:defRPr sz="4800">
                <a:solidFill>
                  <a:srgbClr val="9BA0A6"/>
                </a:solidFill>
              </a:defRPr>
            </a:lvl4pPr>
            <a:lvl5pPr>
              <a:defRPr sz="4800">
                <a:solidFill>
                  <a:srgbClr val="9BA0A6"/>
                </a:solidFill>
              </a:defRPr>
            </a:lvl5pPr>
          </a:lstStyle>
          <a:p>
            <a:pPr algn="ctr">
              <a:lnSpc>
                <a:spcPct val="110000"/>
              </a:lnSpc>
            </a:pPr>
            <a:endParaRPr lang="en-US" sz="3200" b="0">
              <a:solidFill>
                <a:srgbClr val="9BA0A6"/>
              </a:solidFill>
              <a:latin typeface="Brandon Grotesque Regular"/>
              <a:cs typeface="Brandon Grotesque Regular"/>
            </a:endParaRPr>
          </a:p>
        </p:txBody>
      </p:sp>
      <p:sp>
        <p:nvSpPr>
          <p:cNvPr id="8" name="Body Level One…"/>
          <p:cNvSpPr txBox="1">
            <a:spLocks noGrp="1"/>
          </p:cNvSpPr>
          <p:nvPr>
            <p:ph type="body" idx="1" hasCustomPrompt="1"/>
          </p:nvPr>
        </p:nvSpPr>
        <p:spPr>
          <a:xfrm>
            <a:off x="1688880" y="8010128"/>
            <a:ext cx="21003065" cy="864096"/>
          </a:xfrm>
          <a:prstGeom prst="rect">
            <a:avLst/>
          </a:prstGeom>
        </p:spPr>
        <p:txBody>
          <a:bodyPr anchor="t">
            <a:normAutofit/>
          </a:bodyPr>
          <a:lstStyle>
            <a:lvl1pPr marL="0" indent="0" algn="ctr">
              <a:lnSpc>
                <a:spcPct val="110000"/>
              </a:lnSpc>
              <a:buFontTx/>
              <a:buNone/>
              <a:defRPr sz="4000" baseline="0">
                <a:solidFill>
                  <a:srgbClr val="9BA0A6"/>
                </a:solidFill>
              </a:defRPr>
            </a:lvl1pPr>
            <a:lvl2pPr>
              <a:defRPr sz="4800">
                <a:solidFill>
                  <a:srgbClr val="9BA0A6"/>
                </a:solidFill>
              </a:defRPr>
            </a:lvl2pPr>
            <a:lvl3pPr>
              <a:defRPr sz="4800">
                <a:solidFill>
                  <a:srgbClr val="9BA0A6"/>
                </a:solidFill>
              </a:defRPr>
            </a:lvl3pPr>
            <a:lvl4pPr>
              <a:defRPr sz="4800">
                <a:solidFill>
                  <a:srgbClr val="9BA0A6"/>
                </a:solidFill>
              </a:defRPr>
            </a:lvl4pPr>
            <a:lvl5pPr>
              <a:defRPr sz="4800">
                <a:solidFill>
                  <a:srgbClr val="9BA0A6"/>
                </a:solidFill>
              </a:defRPr>
            </a:lvl5pPr>
          </a:lstStyle>
          <a:p>
            <a:pPr algn="ctr">
              <a:lnSpc>
                <a:spcPct val="110000"/>
              </a:lnSpc>
            </a:pPr>
            <a:r>
              <a:rPr lang="en-US" sz="4000" b="0">
                <a:solidFill>
                  <a:srgbClr val="9BA0A6"/>
                </a:solidFill>
                <a:latin typeface="Brandon Grotesque Regular"/>
                <a:cs typeface="Brandon Grotesque Regular"/>
              </a:rPr>
              <a:t>Presentation Headline</a:t>
            </a:r>
          </a:p>
        </p:txBody>
      </p:sp>
      <p:pic>
        <p:nvPicPr>
          <p:cNvPr id="11"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951678" y="3499506"/>
            <a:ext cx="10518760" cy="4750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749594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Image">
    <p:spTree>
      <p:nvGrpSpPr>
        <p:cNvPr id="1" name=""/>
        <p:cNvGrpSpPr/>
        <p:nvPr/>
      </p:nvGrpSpPr>
      <p:grpSpPr>
        <a:xfrm>
          <a:off x="0" y="0"/>
          <a:ext cx="0" cy="0"/>
          <a:chOff x="0" y="0"/>
          <a:chExt cx="0" cy="0"/>
        </a:xfrm>
      </p:grpSpPr>
      <p:sp>
        <p:nvSpPr>
          <p:cNvPr id="5" name="Image"/>
          <p:cNvSpPr>
            <a:spLocks noGrp="1"/>
          </p:cNvSpPr>
          <p:nvPr>
            <p:ph type="pic" idx="13"/>
          </p:nvPr>
        </p:nvSpPr>
        <p:spPr>
          <a:xfrm>
            <a:off x="-73025" y="0"/>
            <a:ext cx="24457025" cy="13757076"/>
          </a:xfrm>
          <a:prstGeom prst="rect">
            <a:avLst/>
          </a:prstGeom>
        </p:spPr>
        <p:txBody>
          <a:bodyPr lIns="91425" tIns="45712" rIns="91425" bIns="45712" anchor="t">
            <a:noAutofit/>
          </a:bodyPr>
          <a:lstStyle/>
          <a:p>
            <a:endParaRPr/>
          </a:p>
        </p:txBody>
      </p:sp>
      <p:sp>
        <p:nvSpPr>
          <p:cNvPr id="9" name="Title 1"/>
          <p:cNvSpPr>
            <a:spLocks noGrp="1"/>
          </p:cNvSpPr>
          <p:nvPr>
            <p:ph type="title" hasCustomPrompt="1"/>
          </p:nvPr>
        </p:nvSpPr>
        <p:spPr>
          <a:xfrm>
            <a:off x="1412681" y="4991100"/>
            <a:ext cx="21558638" cy="3733800"/>
          </a:xfrm>
          <a:ln>
            <a:noFill/>
          </a:ln>
        </p:spPr>
        <p:txBody>
          <a:bodyPr>
            <a:noAutofit/>
          </a:bodyPr>
          <a:lstStyle>
            <a:lvl1pPr algn="ctr" defTabSz="1828891" rtl="0" eaLnBrk="1" latinLnBrk="0" hangingPunct="1">
              <a:lnSpc>
                <a:spcPct val="79000"/>
              </a:lnSpc>
              <a:spcBef>
                <a:spcPct val="0"/>
              </a:spcBef>
              <a:buNone/>
              <a:defRPr lang="en-US" sz="13200" b="1" i="0" kern="1200" cap="all" spc="0" baseline="0" dirty="0">
                <a:solidFill>
                  <a:schemeClr val="bg1"/>
                </a:solidFill>
                <a:latin typeface="Brandon Grotesque Bold"/>
                <a:ea typeface="+mn-ea"/>
                <a:cs typeface="Brandon Grotesque Bold"/>
              </a:defRPr>
            </a:lvl1pPr>
          </a:lstStyle>
          <a:p>
            <a:r>
              <a:rPr lang="en-US"/>
              <a:t>Click to edit </a:t>
            </a:r>
            <a:br>
              <a:rPr lang="en-US"/>
            </a:br>
            <a:r>
              <a:rPr lang="en-US"/>
              <a:t>Master title style</a:t>
            </a:r>
          </a:p>
        </p:txBody>
      </p:sp>
      <p:pic>
        <p:nvPicPr>
          <p:cNvPr id="6"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463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1" name="Image"/>
          <p:cNvSpPr>
            <a:spLocks noGrp="1"/>
          </p:cNvSpPr>
          <p:nvPr>
            <p:ph type="pic" idx="13"/>
          </p:nvPr>
        </p:nvSpPr>
        <p:spPr>
          <a:xfrm>
            <a:off x="1587" y="-95156"/>
            <a:ext cx="24553167" cy="13811156"/>
          </a:xfrm>
          <a:prstGeom prst="rect">
            <a:avLst/>
          </a:prstGeom>
        </p:spPr>
        <p:txBody>
          <a:bodyPr lIns="91425" tIns="45712" rIns="91425" bIns="45712" anchor="t">
            <a:noAutofit/>
          </a:bodyPr>
          <a:lstStyle/>
          <a:p>
            <a:endParaRPr/>
          </a:p>
        </p:txBody>
      </p:sp>
      <p:sp>
        <p:nvSpPr>
          <p:cNvPr id="4" name="Thank you"/>
          <p:cNvSpPr txBox="1"/>
          <p:nvPr userDrawn="1"/>
        </p:nvSpPr>
        <p:spPr>
          <a:xfrm>
            <a:off x="7416988" y="3257600"/>
            <a:ext cx="9550025" cy="17784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a:solidFill>
                  <a:schemeClr val="bg1"/>
                </a:solidFill>
                <a:latin typeface="Brandon Grotesque Bold"/>
                <a:ea typeface="Helvetica Neue"/>
                <a:cs typeface="Brandon Grotesque Bold"/>
                <a:sym typeface="Helvetica Neue"/>
              </a:rPr>
              <a:t>THANK YOU</a:t>
            </a:r>
          </a:p>
        </p:txBody>
      </p:sp>
      <p:sp>
        <p:nvSpPr>
          <p:cNvPr id="6" name="Re a leboga"/>
          <p:cNvSpPr txBox="1"/>
          <p:nvPr userDrawn="1"/>
        </p:nvSpPr>
        <p:spPr>
          <a:xfrm>
            <a:off x="6934151" y="6348526"/>
            <a:ext cx="10515699" cy="228994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defRPr cap="none"/>
            </a:pPr>
            <a:r>
              <a:rPr lang="en-US" sz="13200" b="1" cap="none" spc="-151">
                <a:solidFill>
                  <a:schemeClr val="bg1"/>
                </a:solidFill>
                <a:latin typeface="Brandon Grotesque Bold"/>
                <a:ea typeface="Helvetica Neue"/>
                <a:cs typeface="Brandon Grotesque Bold"/>
                <a:sym typeface="Helvetica Neue"/>
              </a:rPr>
              <a:t>RE A LEBOGA</a:t>
            </a:r>
          </a:p>
        </p:txBody>
      </p:sp>
      <p:sp>
        <p:nvSpPr>
          <p:cNvPr id="7" name="Enkosi"/>
          <p:cNvSpPr txBox="1"/>
          <p:nvPr userDrawn="1"/>
        </p:nvSpPr>
        <p:spPr>
          <a:xfrm>
            <a:off x="9091716" y="5072321"/>
            <a:ext cx="6200569" cy="17784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a:solidFill>
                  <a:schemeClr val="bg1"/>
                </a:solidFill>
                <a:latin typeface="Brandon Grotesque Bold"/>
                <a:ea typeface="Helvetica Neue"/>
                <a:cs typeface="Brandon Grotesque Bold"/>
                <a:sym typeface="Helvetica Neue"/>
              </a:rPr>
              <a:t>ENKOSI</a:t>
            </a:r>
          </a:p>
        </p:txBody>
      </p:sp>
      <p:sp>
        <p:nvSpPr>
          <p:cNvPr id="8" name="Dankie"/>
          <p:cNvSpPr txBox="1"/>
          <p:nvPr userDrawn="1"/>
        </p:nvSpPr>
        <p:spPr>
          <a:xfrm>
            <a:off x="9041779" y="8679965"/>
            <a:ext cx="6300443" cy="17784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a:solidFill>
                  <a:schemeClr val="bg1"/>
                </a:solidFill>
                <a:latin typeface="Brandon Grotesque Bold"/>
                <a:ea typeface="Helvetica Neue"/>
                <a:cs typeface="Brandon Grotesque Bold"/>
                <a:sym typeface="Helvetica Neue"/>
              </a:rPr>
              <a:t>DANKIE</a:t>
            </a:r>
          </a:p>
        </p:txBody>
      </p:sp>
      <p:pic>
        <p:nvPicPr>
          <p:cNvPr id="10"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200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amed background no logo">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63272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54"/>
            <a:ext cx="24384002" cy="13715492"/>
          </a:xfrm>
          <a:prstGeom prst="rect">
            <a:avLst/>
          </a:prstGeom>
        </p:spPr>
      </p:pic>
    </p:spTree>
    <p:extLst>
      <p:ext uri="{BB962C8B-B14F-4D97-AF65-F5344CB8AC3E}">
        <p14:creationId xmlns:p14="http://schemas.microsoft.com/office/powerpoint/2010/main" val="395666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_Colour Bar">
    <p:spTree>
      <p:nvGrpSpPr>
        <p:cNvPr id="1" name=""/>
        <p:cNvGrpSpPr/>
        <p:nvPr/>
      </p:nvGrpSpPr>
      <p:grpSpPr>
        <a:xfrm>
          <a:off x="0" y="0"/>
          <a:ext cx="0" cy="0"/>
          <a:chOff x="0" y="0"/>
          <a:chExt cx="0" cy="0"/>
        </a:xfrm>
      </p:grpSpPr>
      <p:sp>
        <p:nvSpPr>
          <p:cNvPr id="1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5"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18"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0" name="Rectangle 30"/>
          <p:cNvGrpSpPr/>
          <p:nvPr userDrawn="1"/>
        </p:nvGrpSpPr>
        <p:grpSpPr>
          <a:xfrm>
            <a:off x="1714509" y="2316732"/>
            <a:ext cx="20980402" cy="738662"/>
            <a:chOff x="0" y="1518"/>
            <a:chExt cx="20980400" cy="738661"/>
          </a:xfrm>
        </p:grpSpPr>
        <p:sp>
          <p:nvSpPr>
            <p:cNvPr id="21" name="Rectangle"/>
            <p:cNvSpPr/>
            <p:nvPr/>
          </p:nvSpPr>
          <p:spPr>
            <a:xfrm rot="10800000" flipH="1">
              <a:off x="0" y="288291"/>
              <a:ext cx="20980399" cy="165097"/>
            </a:xfrm>
            <a:prstGeom prst="rect">
              <a:avLst/>
            </a:prstGeom>
            <a:solidFill>
              <a:srgbClr val="53575B"/>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2" name="Text"/>
            <p:cNvSpPr txBox="1"/>
            <p:nvPr/>
          </p:nvSpPr>
          <p:spPr>
            <a:xfrm rot="10800000">
              <a:off x="0" y="1518"/>
              <a:ext cx="20980400" cy="738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ctr">
              <a:spAutoFit/>
            </a:bodyPr>
            <a:lstStyle>
              <a:lvl1pPr defTabSz="1828800">
                <a:defRPr sz="3600" b="0">
                  <a:solidFill>
                    <a:srgbClr val="53575B"/>
                  </a:solidFill>
                  <a:latin typeface="Calibri"/>
                  <a:ea typeface="Calibri"/>
                  <a:cs typeface="Calibri"/>
                  <a:sym typeface="Calibri"/>
                </a:defRPr>
              </a:lvl1pPr>
            </a:lstStyle>
            <a:p>
              <a:r>
                <a:t> </a:t>
              </a:r>
            </a:p>
          </p:txBody>
        </p:sp>
      </p:grpSp>
    </p:spTree>
    <p:extLst>
      <p:ext uri="{BB962C8B-B14F-4D97-AF65-F5344CB8AC3E}">
        <p14:creationId xmlns:p14="http://schemas.microsoft.com/office/powerpoint/2010/main" val="335460760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_Body Copy">
    <p:spTree>
      <p:nvGrpSpPr>
        <p:cNvPr id="1" name=""/>
        <p:cNvGrpSpPr/>
        <p:nvPr/>
      </p:nvGrpSpPr>
      <p:grpSpPr>
        <a:xfrm>
          <a:off x="0" y="0"/>
          <a:ext cx="0" cy="0"/>
          <a:chOff x="0" y="0"/>
          <a:chExt cx="0" cy="0"/>
        </a:xfrm>
      </p:grpSpPr>
      <p:sp>
        <p:nvSpPr>
          <p:cNvPr id="1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5"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1" name="Group 40"/>
          <p:cNvGrpSpPr/>
          <p:nvPr userDrawn="1"/>
        </p:nvGrpSpPr>
        <p:grpSpPr>
          <a:xfrm>
            <a:off x="1715865" y="2602794"/>
            <a:ext cx="21005798" cy="165806"/>
            <a:chOff x="1702031" y="2597150"/>
            <a:chExt cx="21008533" cy="152400"/>
          </a:xfrm>
        </p:grpSpPr>
        <p:sp>
          <p:nvSpPr>
            <p:cNvPr id="42" name="Rectangle 41"/>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1" name="Rectangle 50"/>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18"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sp>
        <p:nvSpPr>
          <p:cNvPr id="20" name="Text Placeholder 3"/>
          <p:cNvSpPr>
            <a:spLocks noGrp="1"/>
          </p:cNvSpPr>
          <p:nvPr>
            <p:ph type="body" sz="quarter" idx="11" hasCustomPrompt="1"/>
          </p:nvPr>
        </p:nvSpPr>
        <p:spPr>
          <a:xfrm>
            <a:off x="1771376" y="3712577"/>
            <a:ext cx="21005800" cy="9577388"/>
          </a:xfrm>
        </p:spPr>
        <p:txBody>
          <a:bodyPr lIns="0" tIns="0" rIns="0" bIns="0"/>
          <a:lstStyle>
            <a:lvl1pPr marL="0" marR="0" indent="0" algn="l" defTabSz="3578225" eaLnBrk="1" fontAlgn="auto" latinLnBrk="0" hangingPunct="1">
              <a:lnSpc>
                <a:spcPct val="110000"/>
              </a:lnSpc>
              <a:spcBef>
                <a:spcPts val="0"/>
              </a:spcBef>
              <a:spcAft>
                <a:spcPts val="0"/>
              </a:spcAft>
              <a:buClrTx/>
              <a:buSzPct val="125000"/>
              <a:buFontTx/>
              <a:buNone/>
              <a:tabLst/>
              <a:defRPr baseline="0"/>
            </a:lvl1pPr>
          </a:lstStyle>
          <a:p>
            <a:r>
              <a:rPr lang="en-US"/>
              <a:t>Place copy </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543580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2400" defTabSz="7156808">
              <a:lnSpc>
                <a:spcPct val="110000"/>
              </a:lnSpc>
              <a:spcBef>
                <a:spcPts val="2400"/>
              </a:spcBef>
              <a:spcAft>
                <a:spcPts val="12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7"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20"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467568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Bullets_2 Line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2400" defTabSz="7156808">
              <a:lnSpc>
                <a:spcPct val="110000"/>
              </a:lnSpc>
              <a:spcBef>
                <a:spcPts val="2400"/>
              </a:spcBef>
              <a:spcAft>
                <a:spcPts val="12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20" name="Title 1"/>
          <p:cNvSpPr>
            <a:spLocks noGrp="1"/>
          </p:cNvSpPr>
          <p:nvPr>
            <p:ph type="title" hasCustomPrompt="1"/>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kumimoji="0" lang="en-US" sz="3800" b="0" i="0" u="none" strike="noStrike" cap="all" spc="0" normalizeH="0" baseline="0" dirty="0">
                <a:ln>
                  <a:noFill/>
                </a:ln>
                <a:solidFill>
                  <a:schemeClr val="tx2"/>
                </a:solidFill>
                <a:effectLst/>
                <a:uFillTx/>
                <a:latin typeface="Brandon Grotesque Bold"/>
                <a:ea typeface="+mn-ea"/>
                <a:cs typeface="Brandon Grotesque Bold"/>
                <a:sym typeface="Helvetica Neue Medium"/>
              </a:defRPr>
            </a:lvl1pPr>
          </a:lstStyle>
          <a:p>
            <a:r>
              <a:rPr lang="en-US"/>
              <a:t>Click to edit Master title style</a:t>
            </a:r>
            <a:br>
              <a:rPr lang="en-US"/>
            </a:br>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724308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_Tex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2425" y="-630832"/>
            <a:ext cx="26628850" cy="14978172"/>
          </a:xfrm>
          <a:prstGeom prst="rect">
            <a:avLst/>
          </a:prstGeom>
        </p:spPr>
      </p:pic>
      <p:pic>
        <p:nvPicPr>
          <p:cNvPr id="8" name="Picture 1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itle 1"/>
          <p:cNvSpPr>
            <a:spLocks noGrp="1"/>
          </p:cNvSpPr>
          <p:nvPr>
            <p:ph type="title" hasCustomPrompt="1"/>
          </p:nvPr>
        </p:nvSpPr>
        <p:spPr>
          <a:xfrm>
            <a:off x="1412681" y="4991100"/>
            <a:ext cx="21558638" cy="3733800"/>
          </a:xfrm>
          <a:ln>
            <a:noFill/>
          </a:ln>
        </p:spPr>
        <p:txBody>
          <a:bodyPr>
            <a:noAutofit/>
          </a:bodyPr>
          <a:lstStyle>
            <a:lvl1pPr algn="ctr" defTabSz="1828891" rtl="0" eaLnBrk="1" latinLnBrk="0" hangingPunct="1">
              <a:lnSpc>
                <a:spcPct val="79000"/>
              </a:lnSpc>
              <a:spcBef>
                <a:spcPct val="0"/>
              </a:spcBef>
              <a:buNone/>
              <a:defRPr lang="en-US" sz="13200" b="0" i="0" kern="1200" cap="all" spc="0" baseline="0" dirty="0">
                <a:solidFill>
                  <a:schemeClr val="bg1"/>
                </a:solidFill>
                <a:latin typeface="Brandon Grotesque Bold"/>
                <a:ea typeface="+mn-ea"/>
                <a:cs typeface="Brandon Grotesque Bold"/>
              </a:defRPr>
            </a:lvl1pPr>
          </a:lstStyle>
          <a:p>
            <a:r>
              <a:rPr lang="en-US"/>
              <a:t>Click to edit </a:t>
            </a:r>
            <a:br>
              <a:rPr lang="en-US"/>
            </a:br>
            <a:r>
              <a:rPr lang="en-US"/>
              <a:t>Master title style</a:t>
            </a:r>
          </a:p>
        </p:txBody>
      </p:sp>
    </p:spTree>
    <p:extLst>
      <p:ext uri="{BB962C8B-B14F-4D97-AF65-F5344CB8AC3E}">
        <p14:creationId xmlns:p14="http://schemas.microsoft.com/office/powerpoint/2010/main" val="209492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Numbers">
    <p:spTree>
      <p:nvGrpSpPr>
        <p:cNvPr id="1" name=""/>
        <p:cNvGrpSpPr/>
        <p:nvPr/>
      </p:nvGrpSpPr>
      <p:grpSpPr>
        <a:xfrm>
          <a:off x="0" y="0"/>
          <a:ext cx="0" cy="0"/>
          <a:chOff x="0" y="0"/>
          <a:chExt cx="0" cy="0"/>
        </a:xfrm>
      </p:grpSpPr>
      <p:sp>
        <p:nvSpPr>
          <p:cNvPr id="20"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21"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22"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23" name="Group 22"/>
          <p:cNvGrpSpPr/>
          <p:nvPr userDrawn="1"/>
        </p:nvGrpSpPr>
        <p:grpSpPr>
          <a:xfrm>
            <a:off x="1715865" y="2602794"/>
            <a:ext cx="21005798" cy="165806"/>
            <a:chOff x="1702031" y="2597150"/>
            <a:chExt cx="21008533" cy="152400"/>
          </a:xfrm>
        </p:grpSpPr>
        <p:sp>
          <p:nvSpPr>
            <p:cNvPr id="24" name="Rectangle 23"/>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5" name="Rectangle 24"/>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6" name="Rectangle 25"/>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7" name="Rectangle 26"/>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8" name="Rectangle 27"/>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0" name="Rectangle 29"/>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1" name="Rectangle 30"/>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2" name="Rectangle 31"/>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3" name="Rectangle 32"/>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4" name="Rectangle 33"/>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35" name="Title 1"/>
          <p:cNvSpPr>
            <a:spLocks noGrp="1"/>
          </p:cNvSpPr>
          <p:nvPr>
            <p:ph type="title"/>
          </p:nvPr>
        </p:nvSpPr>
        <p:spPr>
          <a:xfrm>
            <a:off x="1728566"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sp>
        <p:nvSpPr>
          <p:cNvPr id="36" name="TextBox 35"/>
          <p:cNvSpPr txBox="1"/>
          <p:nvPr userDrawn="1"/>
        </p:nvSpPr>
        <p:spPr>
          <a:xfrm>
            <a:off x="7263454" y="558801"/>
            <a:ext cx="184642" cy="1277273"/>
          </a:xfrm>
          <a:prstGeom prst="rect">
            <a:avLst/>
          </a:prstGeom>
          <a:noFill/>
        </p:spPr>
        <p:txBody>
          <a:bodyPr wrap="none" rtlCol="0">
            <a:spAutoFit/>
          </a:bodyPr>
          <a:lstStyle/>
          <a:p>
            <a:endParaRPr lang="en-US" sz="7700" b="0" i="0">
              <a:solidFill>
                <a:srgbClr val="0A85D9"/>
              </a:solidFill>
              <a:latin typeface="Brandon Grotesque Light"/>
              <a:cs typeface="Brandon Grotesque Light"/>
            </a:endParaRPr>
          </a:p>
        </p:txBody>
      </p:sp>
      <p:sp>
        <p:nvSpPr>
          <p:cNvPr id="38" name="Text Placeholder 5">
            <a:extLst>
              <a:ext uri="{FF2B5EF4-FFF2-40B4-BE49-F238E27FC236}">
                <a16:creationId xmlns:a16="http://schemas.microsoft.com/office/drawing/2014/main" id="{D265FAB3-5032-42DF-B4C9-9CF87F3A137D}"/>
              </a:ext>
            </a:extLst>
          </p:cNvPr>
          <p:cNvSpPr>
            <a:spLocks noGrp="1"/>
          </p:cNvSpPr>
          <p:nvPr>
            <p:ph type="body" sz="quarter" idx="13" hasCustomPrompt="1"/>
          </p:nvPr>
        </p:nvSpPr>
        <p:spPr>
          <a:xfrm>
            <a:off x="1728788" y="3644901"/>
            <a:ext cx="21005800" cy="7749603"/>
          </a:xfrm>
        </p:spPr>
        <p:txBody>
          <a:bodyPr lIns="0" tIns="0" rIns="0" bIns="0"/>
          <a:lstStyle>
            <a:lvl1pPr marL="626400" indent="-741600">
              <a:lnSpc>
                <a:spcPct val="110000"/>
              </a:lnSpc>
              <a:spcBef>
                <a:spcPts val="1200"/>
              </a:spcBef>
              <a:spcAft>
                <a:spcPts val="600"/>
              </a:spcAft>
              <a:buFont typeface="Wingdings" charset="2"/>
              <a:buAutoNum type="arabicPlain"/>
              <a:defRPr sz="4000" b="0" i="0">
                <a:latin typeface="Brandon Grotesque Regular"/>
                <a:cs typeface="Brandon Grotesque Regular"/>
              </a:defRPr>
            </a:lvl1pPr>
            <a:lvl2pPr marL="914007" indent="0">
              <a:buSzPct val="60000"/>
              <a:buFont typeface="Arial"/>
              <a:buNone/>
              <a:defRPr sz="4000" b="0" i="0">
                <a:latin typeface="Brandon Grotesque Light"/>
                <a:cs typeface="Brandon Grotesque Light"/>
              </a:defRPr>
            </a:lvl2pPr>
            <a:lvl3pPr marL="1828023" indent="0">
              <a:buSzPct val="60000"/>
              <a:buFont typeface="Arial"/>
              <a:buNone/>
              <a:defRPr sz="4000" b="0" i="0">
                <a:latin typeface="Brandon Grotesque Light"/>
                <a:cs typeface="Brandon Grotesque Light"/>
              </a:defRPr>
            </a:lvl3pPr>
            <a:lvl4pPr marL="2742031" indent="0">
              <a:buSzPct val="60000"/>
              <a:buFont typeface="Arial"/>
              <a:buNone/>
              <a:defRPr lang="en-US" sz="4000" b="0" i="0" kern="1200" dirty="0" smtClean="0">
                <a:solidFill>
                  <a:schemeClr val="tx1"/>
                </a:solidFill>
                <a:latin typeface="Brandon Grotesque Bold"/>
                <a:ea typeface="ヒラギノ角ゴ Pro W3" charset="0"/>
                <a:cs typeface="Brandon Grotesque Bold"/>
              </a:defRPr>
            </a:lvl4pPr>
            <a:lvl5pPr marL="3656046" indent="0">
              <a:buSzPct val="60000"/>
              <a:buFont typeface="Arial"/>
              <a:buNone/>
              <a:defRPr lang="en-ZA" sz="4000" b="0" i="0" kern="1200" dirty="0">
                <a:solidFill>
                  <a:schemeClr val="tx1"/>
                </a:solidFill>
                <a:latin typeface="Brandon Grotesque Bold"/>
                <a:ea typeface="ヒラギノ角ゴ Pro W3" charset="0"/>
                <a:cs typeface="Brandon Grotesque Bold"/>
              </a:defRPr>
            </a:lvl5pPr>
          </a:lstStyle>
          <a:p>
            <a:pPr lvl="0"/>
            <a:r>
              <a:rPr lang="en-US"/>
              <a:t>Copy</a:t>
            </a:r>
          </a:p>
          <a:p>
            <a:pPr lvl="0"/>
            <a:r>
              <a:rPr lang="en-US"/>
              <a:t>Copy</a:t>
            </a:r>
          </a:p>
          <a:p>
            <a:pPr lvl="0"/>
            <a:r>
              <a:rPr lang="en-US"/>
              <a:t>Copy</a:t>
            </a:r>
          </a:p>
          <a:p>
            <a:pPr lvl="0"/>
            <a:r>
              <a:rPr lang="en-US"/>
              <a:t>Copy</a:t>
            </a:r>
          </a:p>
          <a:p>
            <a:pPr lvl="0"/>
            <a:r>
              <a:rPr lang="en-US"/>
              <a:t>Copy</a:t>
            </a:r>
          </a:p>
          <a:p>
            <a:pPr lvl="0"/>
            <a:r>
              <a:rPr lang="en-US"/>
              <a:t>Copy</a:t>
            </a:r>
            <a:endParaRPr lang="en-ZA"/>
          </a:p>
        </p:txBody>
      </p:sp>
      <p:pic>
        <p:nvPicPr>
          <p:cNvPr id="2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256860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Numbers_Image">
    <p:spTree>
      <p:nvGrpSpPr>
        <p:cNvPr id="1" name=""/>
        <p:cNvGrpSpPr/>
        <p:nvPr/>
      </p:nvGrpSpPr>
      <p:grpSpPr>
        <a:xfrm>
          <a:off x="0" y="0"/>
          <a:ext cx="0" cy="0"/>
          <a:chOff x="0" y="0"/>
          <a:chExt cx="0" cy="0"/>
        </a:xfrm>
      </p:grpSpPr>
      <p:sp>
        <p:nvSpPr>
          <p:cNvPr id="29" name="Image"/>
          <p:cNvSpPr>
            <a:spLocks noGrp="1"/>
          </p:cNvSpPr>
          <p:nvPr>
            <p:ph type="pic" idx="14"/>
          </p:nvPr>
        </p:nvSpPr>
        <p:spPr>
          <a:xfrm>
            <a:off x="0" y="0"/>
            <a:ext cx="24384001" cy="13716000"/>
          </a:xfrm>
          <a:prstGeom prst="rect">
            <a:avLst/>
          </a:prstGeom>
        </p:spPr>
        <p:txBody>
          <a:bodyPr lIns="91425" tIns="45712" rIns="91425" bIns="45712" anchor="t">
            <a:noAutofit/>
          </a:bodyPr>
          <a:lstStyle/>
          <a:p>
            <a:endParaRPr/>
          </a:p>
        </p:txBody>
      </p:sp>
      <p:sp>
        <p:nvSpPr>
          <p:cNvPr id="20"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21"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22"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23" name="Group 22"/>
          <p:cNvGrpSpPr/>
          <p:nvPr userDrawn="1"/>
        </p:nvGrpSpPr>
        <p:grpSpPr>
          <a:xfrm>
            <a:off x="1715865" y="2602794"/>
            <a:ext cx="21005798" cy="165806"/>
            <a:chOff x="1702031" y="2597150"/>
            <a:chExt cx="21008533" cy="152400"/>
          </a:xfrm>
        </p:grpSpPr>
        <p:sp>
          <p:nvSpPr>
            <p:cNvPr id="24" name="Rectangle 23"/>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5" name="Rectangle 24"/>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6" name="Rectangle 25"/>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7" name="Rectangle 26"/>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8" name="Rectangle 27"/>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0" name="Rectangle 29"/>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1" name="Rectangle 30"/>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2" name="Rectangle 31"/>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3" name="Rectangle 32"/>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4" name="Rectangle 33"/>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35" name="Title 1"/>
          <p:cNvSpPr>
            <a:spLocks noGrp="1"/>
          </p:cNvSpPr>
          <p:nvPr>
            <p:ph type="title"/>
          </p:nvPr>
        </p:nvSpPr>
        <p:spPr>
          <a:xfrm>
            <a:off x="1728566"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sp>
        <p:nvSpPr>
          <p:cNvPr id="36" name="TextBox 35"/>
          <p:cNvSpPr txBox="1"/>
          <p:nvPr userDrawn="1"/>
        </p:nvSpPr>
        <p:spPr>
          <a:xfrm>
            <a:off x="7263454" y="558801"/>
            <a:ext cx="184642" cy="1277273"/>
          </a:xfrm>
          <a:prstGeom prst="rect">
            <a:avLst/>
          </a:prstGeom>
          <a:noFill/>
        </p:spPr>
        <p:txBody>
          <a:bodyPr wrap="none" rtlCol="0">
            <a:spAutoFit/>
          </a:bodyPr>
          <a:lstStyle/>
          <a:p>
            <a:endParaRPr lang="en-US" sz="7700" b="0" i="0">
              <a:solidFill>
                <a:srgbClr val="0A85D9"/>
              </a:solidFill>
              <a:latin typeface="Brandon Grotesque Light"/>
              <a:cs typeface="Brandon Grotesque Light"/>
            </a:endParaRPr>
          </a:p>
        </p:txBody>
      </p:sp>
      <p:sp>
        <p:nvSpPr>
          <p:cNvPr id="38" name="Text Placeholder 5">
            <a:extLst>
              <a:ext uri="{FF2B5EF4-FFF2-40B4-BE49-F238E27FC236}">
                <a16:creationId xmlns:a16="http://schemas.microsoft.com/office/drawing/2014/main" id="{D265FAB3-5032-42DF-B4C9-9CF87F3A137D}"/>
              </a:ext>
            </a:extLst>
          </p:cNvPr>
          <p:cNvSpPr>
            <a:spLocks noGrp="1"/>
          </p:cNvSpPr>
          <p:nvPr>
            <p:ph type="body" sz="quarter" idx="13" hasCustomPrompt="1"/>
          </p:nvPr>
        </p:nvSpPr>
        <p:spPr>
          <a:xfrm>
            <a:off x="1728788" y="3644901"/>
            <a:ext cx="21005800" cy="7749603"/>
          </a:xfrm>
        </p:spPr>
        <p:txBody>
          <a:bodyPr lIns="0" tIns="0" rIns="0" bIns="0"/>
          <a:lstStyle>
            <a:lvl1pPr marL="626400" indent="-741600">
              <a:lnSpc>
                <a:spcPct val="110000"/>
              </a:lnSpc>
              <a:spcBef>
                <a:spcPts val="1200"/>
              </a:spcBef>
              <a:spcAft>
                <a:spcPts val="600"/>
              </a:spcAft>
              <a:buFont typeface="Wingdings" charset="2"/>
              <a:buAutoNum type="arabicPlain"/>
              <a:defRPr sz="4000" b="0" i="0">
                <a:latin typeface="Brandon Grotesque Regular"/>
                <a:cs typeface="Brandon Grotesque Regular"/>
              </a:defRPr>
            </a:lvl1pPr>
            <a:lvl2pPr marL="914007" indent="0">
              <a:buSzPct val="60000"/>
              <a:buFont typeface="Arial"/>
              <a:buNone/>
              <a:defRPr sz="4000" b="0" i="0">
                <a:latin typeface="Brandon Grotesque Light"/>
                <a:cs typeface="Brandon Grotesque Light"/>
              </a:defRPr>
            </a:lvl2pPr>
            <a:lvl3pPr marL="1828023" indent="0">
              <a:buSzPct val="60000"/>
              <a:buFont typeface="Arial"/>
              <a:buNone/>
              <a:defRPr sz="4000" b="0" i="0">
                <a:latin typeface="Brandon Grotesque Light"/>
                <a:cs typeface="Brandon Grotesque Light"/>
              </a:defRPr>
            </a:lvl3pPr>
            <a:lvl4pPr marL="2742031" indent="0">
              <a:buSzPct val="60000"/>
              <a:buFont typeface="Arial"/>
              <a:buNone/>
              <a:defRPr lang="en-US" sz="4000" b="0" i="0" kern="1200" dirty="0" smtClean="0">
                <a:solidFill>
                  <a:schemeClr val="tx1"/>
                </a:solidFill>
                <a:latin typeface="Brandon Grotesque Bold"/>
                <a:ea typeface="ヒラギノ角ゴ Pro W3" charset="0"/>
                <a:cs typeface="Brandon Grotesque Bold"/>
              </a:defRPr>
            </a:lvl4pPr>
            <a:lvl5pPr marL="3656046" indent="0">
              <a:buSzPct val="60000"/>
              <a:buFont typeface="Arial"/>
              <a:buNone/>
              <a:defRPr lang="en-ZA" sz="4000" b="0" i="0" kern="1200" dirty="0">
                <a:solidFill>
                  <a:schemeClr val="tx1"/>
                </a:solidFill>
                <a:latin typeface="Brandon Grotesque Bold"/>
                <a:ea typeface="ヒラギノ角ゴ Pro W3" charset="0"/>
                <a:cs typeface="Brandon Grotesque Bold"/>
              </a:defRPr>
            </a:lvl5pPr>
          </a:lstStyle>
          <a:p>
            <a:pPr lvl="0"/>
            <a:r>
              <a:rPr lang="en-US"/>
              <a:t>Copy</a:t>
            </a:r>
          </a:p>
          <a:p>
            <a:pPr lvl="0"/>
            <a:r>
              <a:rPr lang="en-US"/>
              <a:t>Copy</a:t>
            </a:r>
          </a:p>
          <a:p>
            <a:pPr lvl="0"/>
            <a:r>
              <a:rPr lang="en-US"/>
              <a:t>Copy</a:t>
            </a:r>
          </a:p>
          <a:p>
            <a:pPr lvl="0"/>
            <a:r>
              <a:rPr lang="en-US"/>
              <a:t>Copy</a:t>
            </a:r>
          </a:p>
          <a:p>
            <a:pPr lvl="0"/>
            <a:r>
              <a:rPr lang="en-US"/>
              <a:t>Copy</a:t>
            </a:r>
          </a:p>
          <a:p>
            <a:pPr lvl="0"/>
            <a:r>
              <a:rPr lang="en-US"/>
              <a:t>Copy</a:t>
            </a:r>
            <a:endParaRPr lang="en-ZA"/>
          </a:p>
        </p:txBody>
      </p:sp>
      <p:pic>
        <p:nvPicPr>
          <p:cNvPr id="37"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355332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Bullets &amp; Sub-Bullet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1500" defTabSz="3578225">
              <a:lnSpc>
                <a:spcPct val="110000"/>
              </a:lnSpc>
              <a:spcBef>
                <a:spcPts val="1200"/>
              </a:spcBef>
              <a:spcAft>
                <a:spcPts val="6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7"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20"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740981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p>
            <a:r>
              <a:t>Body Level One</a:t>
            </a:r>
          </a:p>
          <a:p>
            <a:pPr lvl="1"/>
            <a:r>
              <a:t>Body Level Two</a:t>
            </a:r>
          </a:p>
          <a:p>
            <a:pPr lvl="2"/>
            <a:r>
              <a:t>Body Level Three</a:t>
            </a:r>
          </a:p>
          <a:p>
            <a:pPr lvl="3"/>
            <a:r>
              <a:t>Body Level Four</a:t>
            </a:r>
          </a:p>
          <a:p>
            <a:pPr lvl="4"/>
            <a:r>
              <a:t>Body Level Five</a:t>
            </a:r>
          </a:p>
        </p:txBody>
      </p:sp>
      <p:sp>
        <p:nvSpPr>
          <p:cNvPr id="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Tree>
  </p:cSld>
  <p:clrMap bg1="lt1" tx1="dk1" bg2="lt2" tx2="dk2" accent1="accent1" accent2="accent2" accent3="accent3" accent4="accent4" accent5="accent5" accent6="accent6" hlink="hlink" folHlink="folHlink"/>
  <p:sldLayoutIdLst>
    <p:sldLayoutId id="2147483714" r:id="rId1"/>
    <p:sldLayoutId id="2147483702" r:id="rId2"/>
    <p:sldLayoutId id="2147483703" r:id="rId3"/>
    <p:sldLayoutId id="2147483701" r:id="rId4"/>
    <p:sldLayoutId id="2147483718" r:id="rId5"/>
    <p:sldLayoutId id="2147483721" r:id="rId6"/>
    <p:sldLayoutId id="2147483712" r:id="rId7"/>
    <p:sldLayoutId id="2147483716" r:id="rId8"/>
    <p:sldLayoutId id="2147483704" r:id="rId9"/>
    <p:sldLayoutId id="2147483722" r:id="rId10"/>
    <p:sldLayoutId id="2147483711" r:id="rId11"/>
    <p:sldLayoutId id="2147483713" r:id="rId12"/>
    <p:sldLayoutId id="2147483723" r:id="rId13"/>
  </p:sldLayoutIdLst>
  <p:transition spd="med"/>
  <p:txStyles>
    <p:title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rgbClr val="55585B"/>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0" marR="0" indent="0" algn="l" defTabSz="3578225" latinLnBrk="0">
        <a:lnSpc>
          <a:spcPct val="110000"/>
        </a:lnSpc>
        <a:spcBef>
          <a:spcPts val="1200"/>
        </a:spcBef>
        <a:spcAft>
          <a:spcPts val="600"/>
        </a:spcAft>
        <a:buClrTx/>
        <a:buSzPct val="125000"/>
        <a:buFontTx/>
        <a:buNone/>
        <a:tabLst/>
        <a:defRPr sz="4000" b="0" i="0" u="none" strike="noStrike" cap="none" spc="0" baseline="0">
          <a:ln>
            <a:noFill/>
          </a:ln>
          <a:solidFill>
            <a:srgbClr val="55585B"/>
          </a:solidFill>
          <a:uFillTx/>
          <a:latin typeface="Brandon Grotesque Regular"/>
          <a:ea typeface="Helvetica Neue"/>
          <a:cs typeface="Brandon Grotesque Regular"/>
          <a:sym typeface="Helvetica Neue"/>
        </a:defRPr>
      </a:lvl1pPr>
      <a:lvl2pPr marL="628650" marR="0" indent="-463550" algn="l" defTabSz="825500" latinLnBrk="0">
        <a:lnSpc>
          <a:spcPct val="110000"/>
        </a:lnSpc>
        <a:spcBef>
          <a:spcPts val="600"/>
        </a:spcBef>
        <a:spcAft>
          <a:spcPts val="4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2pPr>
      <a:lvl3pPr marL="1428750" marR="0" indent="-533400" algn="l" defTabSz="1790700" latinLnBrk="0">
        <a:lnSpc>
          <a:spcPct val="110000"/>
        </a:lnSpc>
        <a:spcBef>
          <a:spcPts val="200"/>
        </a:spcBef>
        <a:spcAft>
          <a:spcPts val="8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3pPr>
      <a:lvl4pPr marL="2324100" marR="0" indent="-539750" algn="l" defTabSz="825500" latinLnBrk="0">
        <a:lnSpc>
          <a:spcPct val="110000"/>
        </a:lnSpc>
        <a:spcBef>
          <a:spcPts val="200"/>
        </a:spcBef>
        <a:spcAft>
          <a:spcPts val="2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4pPr>
      <a:lvl5pPr marL="3175000" marR="0" indent="-635000" algn="l" defTabSz="825500" latinLnBrk="0">
        <a:lnSpc>
          <a:spcPct val="110000"/>
        </a:lnSpc>
        <a:spcBef>
          <a:spcPts val="200"/>
        </a:spcBef>
        <a:spcAft>
          <a:spcPts val="2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idx="1"/>
          </p:nvPr>
        </p:nvSpPr>
        <p:spPr>
          <a:xfrm>
            <a:off x="1690467" y="8010128"/>
            <a:ext cx="21003065" cy="864096"/>
          </a:xfrm>
        </p:spPr>
        <p:txBody>
          <a:bodyPr/>
          <a:lstStyle/>
          <a:p>
            <a:r>
              <a:rPr lang="en-US" b="1" dirty="0"/>
              <a:t>OOP152 – OBJECT-ORIENTED PROGRAMMING</a:t>
            </a:r>
          </a:p>
        </p:txBody>
      </p:sp>
      <p:sp>
        <p:nvSpPr>
          <p:cNvPr id="3" name="Text Placeholder 14">
            <a:extLst>
              <a:ext uri="{FF2B5EF4-FFF2-40B4-BE49-F238E27FC236}">
                <a16:creationId xmlns:a16="http://schemas.microsoft.com/office/drawing/2014/main" id="{1042DE35-7AB1-45E7-893C-96913BB74A66}"/>
              </a:ext>
            </a:extLst>
          </p:cNvPr>
          <p:cNvSpPr txBox="1">
            <a:spLocks/>
          </p:cNvSpPr>
          <p:nvPr/>
        </p:nvSpPr>
        <p:spPr>
          <a:xfrm>
            <a:off x="10833895" y="12025834"/>
            <a:ext cx="2713033" cy="86409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lvl1pPr marL="0" marR="0" indent="0" algn="ctr" defTabSz="3578225" latinLnBrk="0">
              <a:lnSpc>
                <a:spcPct val="110000"/>
              </a:lnSpc>
              <a:spcBef>
                <a:spcPts val="1200"/>
              </a:spcBef>
              <a:spcAft>
                <a:spcPts val="600"/>
              </a:spcAft>
              <a:buClrTx/>
              <a:buSzPct val="125000"/>
              <a:buFontTx/>
              <a:buNone/>
              <a:tabLst/>
              <a:defRPr sz="4000" b="0" i="0" u="none" strike="noStrike" cap="none" spc="0" baseline="0">
                <a:ln>
                  <a:noFill/>
                </a:ln>
                <a:solidFill>
                  <a:srgbClr val="9BA0A6"/>
                </a:solidFill>
                <a:uFillTx/>
                <a:latin typeface="Brandon Grotesque Regular"/>
                <a:ea typeface="Helvetica Neue"/>
                <a:cs typeface="Brandon Grotesque Regular"/>
                <a:sym typeface="Helvetica Neue"/>
              </a:defRPr>
            </a:lvl1pPr>
            <a:lvl2pPr marL="628650" marR="0" indent="-463550" algn="l" defTabSz="825500" latinLnBrk="0">
              <a:lnSpc>
                <a:spcPct val="110000"/>
              </a:lnSpc>
              <a:spcBef>
                <a:spcPts val="600"/>
              </a:spcBef>
              <a:spcAft>
                <a:spcPts val="4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2pPr>
            <a:lvl3pPr marL="1428750" marR="0" indent="-533400" algn="l" defTabSz="1790700" latinLnBrk="0">
              <a:lnSpc>
                <a:spcPct val="110000"/>
              </a:lnSpc>
              <a:spcBef>
                <a:spcPts val="200"/>
              </a:spcBef>
              <a:spcAft>
                <a:spcPts val="8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3pPr>
            <a:lvl4pPr marL="2324100" marR="0" indent="-539750" algn="l" defTabSz="825500" latinLnBrk="0">
              <a:lnSpc>
                <a:spcPct val="110000"/>
              </a:lnSpc>
              <a:spcBef>
                <a:spcPts val="200"/>
              </a:spcBef>
              <a:spcAft>
                <a:spcPts val="2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4pPr>
            <a:lvl5pPr marL="3175000" marR="0" indent="-635000" algn="l" defTabSz="825500" latinLnBrk="0">
              <a:lnSpc>
                <a:spcPct val="110000"/>
              </a:lnSpc>
              <a:spcBef>
                <a:spcPts val="200"/>
              </a:spcBef>
              <a:spcAft>
                <a:spcPts val="2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r>
              <a:rPr lang="en-US" sz="2000" b="1" dirty="0"/>
              <a:t>2024</a:t>
            </a:r>
          </a:p>
          <a:p>
            <a:pPr hangingPunct="1"/>
            <a:endParaRPr lang="en-US" sz="2000" b="1" dirty="0"/>
          </a:p>
        </p:txBody>
      </p:sp>
    </p:spTree>
    <p:extLst>
      <p:ext uri="{BB962C8B-B14F-4D97-AF65-F5344CB8AC3E}">
        <p14:creationId xmlns:p14="http://schemas.microsoft.com/office/powerpoint/2010/main" val="50200150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Subclasses and Inheritance</a:t>
            </a:r>
            <a:endParaRPr lang="en-GB" sz="54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Define the superclass:</a:t>
            </a:r>
          </a:p>
          <a:p>
            <a:pPr marL="1314450" lvl="1" indent="-685800" rtl="0">
              <a:spcBef>
                <a:spcPts val="1200"/>
              </a:spcBef>
              <a:spcAft>
                <a:spcPts val="600"/>
              </a:spcAft>
              <a:buFont typeface="Wingdings" panose="05000000000000000000" pitchFamily="2" charset="2"/>
              <a:buChar char="q"/>
            </a:pPr>
            <a:r>
              <a:rPr lang="en-GB" sz="5400" dirty="0"/>
              <a:t>Code reuse.</a:t>
            </a:r>
          </a:p>
          <a:p>
            <a:pPr marL="1314450" lvl="1" indent="-685800" rtl="0">
              <a:spcBef>
                <a:spcPts val="1200"/>
              </a:spcBef>
              <a:spcAft>
                <a:spcPts val="600"/>
              </a:spcAft>
              <a:buFont typeface="Wingdings" panose="05000000000000000000" pitchFamily="2" charset="2"/>
              <a:buChar char="q"/>
            </a:pPr>
            <a:r>
              <a:rPr lang="en-GB" sz="5400" dirty="0"/>
              <a:t>Establishes a hierarchy within OOP</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0447223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b="0" dirty="0"/>
              <a:t>Practical exercise</a:t>
            </a: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326871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Subclasses and Inheritance: Exercise</a:t>
            </a:r>
            <a:endParaRPr lang="en-GB" sz="54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Define the superclass:</a:t>
            </a:r>
          </a:p>
          <a:p>
            <a:pPr marL="1314450" lvl="1" indent="-685800" rtl="0">
              <a:spcBef>
                <a:spcPts val="1200"/>
              </a:spcBef>
              <a:spcAft>
                <a:spcPts val="600"/>
              </a:spcAft>
              <a:buFont typeface="Wingdings" panose="05000000000000000000" pitchFamily="2" charset="2"/>
              <a:buChar char="q"/>
            </a:pPr>
            <a:r>
              <a:rPr lang="en-GB" sz="5400" dirty="0"/>
              <a:t>We start by creating a superclass that includes some basic properties and methods. </a:t>
            </a:r>
          </a:p>
          <a:p>
            <a:pPr marL="1314450" lvl="1" indent="-685800" rtl="0">
              <a:spcBef>
                <a:spcPts val="1200"/>
              </a:spcBef>
              <a:spcAft>
                <a:spcPts val="600"/>
              </a:spcAft>
              <a:buFont typeface="Wingdings" panose="05000000000000000000" pitchFamily="2" charset="2"/>
              <a:buChar char="q"/>
            </a:pPr>
            <a:r>
              <a:rPr lang="en-GB" sz="5400" dirty="0"/>
              <a:t>This class will serve as the base class from which other classes will inherit.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6160975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85000" lnSpcReduction="20000"/>
          </a:bodyPr>
          <a:lstStyle/>
          <a:p>
            <a:pPr rtl="0">
              <a:spcBef>
                <a:spcPts val="1200"/>
              </a:spcBef>
              <a:spcAft>
                <a:spcPts val="600"/>
              </a:spcAft>
            </a:pPr>
            <a:r>
              <a:rPr lang="en-GB" sz="6000" b="1" dirty="0">
                <a:solidFill>
                  <a:srgbClr val="FF0000"/>
                </a:solidFill>
              </a:rPr>
              <a:t>Subclasses and Inheritance: Exercise</a:t>
            </a:r>
            <a:endParaRPr lang="en-GB" sz="54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Define the superclass: Code</a:t>
            </a:r>
          </a:p>
          <a:p>
            <a:pPr lvl="1" indent="0" rtl="0">
              <a:spcBef>
                <a:spcPts val="1200"/>
              </a:spcBef>
              <a:spcAft>
                <a:spcPts val="600"/>
              </a:spcAft>
              <a:buNone/>
            </a:pPr>
            <a:r>
              <a:rPr lang="en-GB" sz="4100" b="1" dirty="0">
                <a:solidFill>
                  <a:schemeClr val="accent1">
                    <a:lumMod val="75000"/>
                  </a:schemeClr>
                </a:solidFill>
                <a:latin typeface="Cascadia Mono" panose="020B0609020000020004" pitchFamily="49" charset="0"/>
                <a:cs typeface="Cascadia Mono" panose="020B0609020000020004" pitchFamily="49" charset="0"/>
              </a:rPr>
              <a:t>// Superclass</a:t>
            </a:r>
          </a:p>
          <a:p>
            <a:pPr lvl="1" indent="0" rtl="0">
              <a:spcBef>
                <a:spcPts val="1200"/>
              </a:spcBef>
              <a:spcAft>
                <a:spcPts val="600"/>
              </a:spcAft>
              <a:buNone/>
            </a:pPr>
            <a:r>
              <a:rPr lang="en-GB" sz="4100" b="1" dirty="0">
                <a:solidFill>
                  <a:schemeClr val="accent1">
                    <a:lumMod val="75000"/>
                  </a:schemeClr>
                </a:solidFill>
                <a:latin typeface="Cascadia Mono" panose="020B0609020000020004" pitchFamily="49" charset="0"/>
                <a:cs typeface="Cascadia Mono" panose="020B0609020000020004" pitchFamily="49" charset="0"/>
              </a:rPr>
              <a:t>class Vehicle {</a:t>
            </a:r>
          </a:p>
          <a:p>
            <a:pPr lvl="1" indent="0" rtl="0">
              <a:spcBef>
                <a:spcPts val="1200"/>
              </a:spcBef>
              <a:spcAft>
                <a:spcPts val="600"/>
              </a:spcAft>
              <a:buNone/>
            </a:pPr>
            <a:r>
              <a:rPr lang="en-GB" sz="4100" b="1" dirty="0">
                <a:solidFill>
                  <a:schemeClr val="accent1">
                    <a:lumMod val="75000"/>
                  </a:schemeClr>
                </a:solidFill>
                <a:latin typeface="Cascadia Mono" panose="020B0609020000020004" pitchFamily="49" charset="0"/>
                <a:cs typeface="Cascadia Mono" panose="020B0609020000020004" pitchFamily="49" charset="0"/>
              </a:rPr>
              <a:t>    // Field of superclass</a:t>
            </a:r>
          </a:p>
          <a:p>
            <a:pPr lvl="1" indent="0" rtl="0">
              <a:spcBef>
                <a:spcPts val="1200"/>
              </a:spcBef>
              <a:spcAft>
                <a:spcPts val="600"/>
              </a:spcAft>
              <a:buNone/>
            </a:pPr>
            <a:r>
              <a:rPr lang="en-GB" sz="4100" b="1" dirty="0">
                <a:solidFill>
                  <a:schemeClr val="accent1">
                    <a:lumMod val="75000"/>
                  </a:schemeClr>
                </a:solidFill>
                <a:latin typeface="Cascadia Mono" panose="020B0609020000020004" pitchFamily="49" charset="0"/>
                <a:cs typeface="Cascadia Mono" panose="020B0609020000020004" pitchFamily="49" charset="0"/>
              </a:rPr>
              <a:t>    protected String brand = "Ford"; // Vehicle brand</a:t>
            </a:r>
          </a:p>
          <a:p>
            <a:pPr lvl="1" indent="0" rtl="0">
              <a:spcBef>
                <a:spcPts val="1200"/>
              </a:spcBef>
              <a:spcAft>
                <a:spcPts val="600"/>
              </a:spcAft>
              <a:buNone/>
            </a:pPr>
            <a:r>
              <a:rPr lang="en-GB" sz="4100" b="1" dirty="0">
                <a:solidFill>
                  <a:schemeClr val="accent1">
                    <a:lumMod val="75000"/>
                  </a:schemeClr>
                </a:solidFill>
                <a:latin typeface="Cascadia Mono" panose="020B0609020000020004" pitchFamily="49" charset="0"/>
                <a:cs typeface="Cascadia Mono" panose="020B0609020000020004" pitchFamily="49" charset="0"/>
              </a:rPr>
              <a:t>    // Method of superclass</a:t>
            </a:r>
          </a:p>
          <a:p>
            <a:pPr lvl="1" indent="0" rtl="0">
              <a:spcBef>
                <a:spcPts val="1200"/>
              </a:spcBef>
              <a:spcAft>
                <a:spcPts val="600"/>
              </a:spcAft>
              <a:buNone/>
            </a:pPr>
            <a:r>
              <a:rPr lang="en-GB" sz="4100" b="1" dirty="0">
                <a:solidFill>
                  <a:schemeClr val="accent1">
                    <a:lumMod val="75000"/>
                  </a:schemeClr>
                </a:solidFill>
                <a:latin typeface="Cascadia Mono" panose="020B0609020000020004" pitchFamily="49" charset="0"/>
                <a:cs typeface="Cascadia Mono" panose="020B0609020000020004" pitchFamily="49" charset="0"/>
              </a:rPr>
              <a:t>    public void honk() { // Method to simulate honking</a:t>
            </a:r>
          </a:p>
          <a:p>
            <a:pPr lvl="1" indent="0" rtl="0">
              <a:spcBef>
                <a:spcPts val="1200"/>
              </a:spcBef>
              <a:spcAft>
                <a:spcPts val="600"/>
              </a:spcAft>
              <a:buNone/>
            </a:pPr>
            <a:r>
              <a:rPr lang="en-GB" sz="4100" b="1" dirty="0">
                <a:solidFill>
                  <a:schemeClr val="accent1">
                    <a:lumMod val="75000"/>
                  </a:schemeClr>
                </a:solidFill>
                <a:latin typeface="Cascadia Mono" panose="020B0609020000020004" pitchFamily="49" charset="0"/>
                <a:cs typeface="Cascadia Mono" panose="020B0609020000020004" pitchFamily="49" charset="0"/>
              </a:rPr>
              <a:t>        </a:t>
            </a:r>
            <a:r>
              <a:rPr lang="en-GB" sz="41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4100" b="1" dirty="0">
                <a:solidFill>
                  <a:schemeClr val="accent1">
                    <a:lumMod val="75000"/>
                  </a:schemeClr>
                </a:solidFill>
                <a:latin typeface="Cascadia Mono" panose="020B0609020000020004" pitchFamily="49" charset="0"/>
                <a:cs typeface="Cascadia Mono" panose="020B0609020000020004" pitchFamily="49" charset="0"/>
              </a:rPr>
              <a:t>("</a:t>
            </a:r>
            <a:r>
              <a:rPr lang="en-GB" sz="4100" b="1" dirty="0" err="1">
                <a:solidFill>
                  <a:schemeClr val="accent1">
                    <a:lumMod val="75000"/>
                  </a:schemeClr>
                </a:solidFill>
                <a:latin typeface="Cascadia Mono" panose="020B0609020000020004" pitchFamily="49" charset="0"/>
                <a:cs typeface="Cascadia Mono" panose="020B0609020000020004" pitchFamily="49" charset="0"/>
              </a:rPr>
              <a:t>Tuut</a:t>
            </a:r>
            <a:r>
              <a:rPr lang="en-GB" sz="4100" b="1" dirty="0">
                <a:solidFill>
                  <a:schemeClr val="accent1">
                    <a:lumMod val="75000"/>
                  </a:schemeClr>
                </a:solidFill>
                <a:latin typeface="Cascadia Mono" panose="020B0609020000020004" pitchFamily="49" charset="0"/>
                <a:cs typeface="Cascadia Mono" panose="020B0609020000020004" pitchFamily="49" charset="0"/>
              </a:rPr>
              <a:t>, </a:t>
            </a:r>
            <a:r>
              <a:rPr lang="en-GB" sz="4100" b="1" dirty="0" err="1">
                <a:solidFill>
                  <a:schemeClr val="accent1">
                    <a:lumMod val="75000"/>
                  </a:schemeClr>
                </a:solidFill>
                <a:latin typeface="Cascadia Mono" panose="020B0609020000020004" pitchFamily="49" charset="0"/>
                <a:cs typeface="Cascadia Mono" panose="020B0609020000020004" pitchFamily="49" charset="0"/>
              </a:rPr>
              <a:t>tuut</a:t>
            </a:r>
            <a:r>
              <a:rPr lang="en-GB" sz="41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41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41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400" dirty="0">
                <a:latin typeface="Brandon Grotesque Regular"/>
              </a:rPr>
              <a:t>In this example, Vehicle is a superclass with a field brand and a method honk().</a:t>
            </a:r>
          </a:p>
          <a:p>
            <a:pPr lvl="1" indent="0" rtl="0">
              <a:spcBef>
                <a:spcPts val="1200"/>
              </a:spcBef>
              <a:spcAft>
                <a:spcPts val="600"/>
              </a:spcAft>
              <a:buNone/>
            </a:pPr>
            <a:endParaRPr lang="en-GB" sz="41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860509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Subclasses and Inheritance: Exercise</a:t>
            </a:r>
            <a:endParaRPr lang="en-GB" sz="54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Create a Subclass:</a:t>
            </a:r>
          </a:p>
          <a:p>
            <a:pPr marL="1314450" lvl="1" indent="-685800" rtl="0">
              <a:spcBef>
                <a:spcPts val="1200"/>
              </a:spcBef>
              <a:spcAft>
                <a:spcPts val="600"/>
              </a:spcAft>
              <a:buFont typeface="Wingdings" panose="05000000000000000000" pitchFamily="2" charset="2"/>
              <a:buChar char="q"/>
            </a:pPr>
            <a:r>
              <a:rPr lang="en-GB" sz="5400" dirty="0"/>
              <a:t>Next, we create a subclass that inherits from Vehicle. </a:t>
            </a:r>
          </a:p>
          <a:p>
            <a:pPr marL="1314450" lvl="1" indent="-685800" rtl="0">
              <a:spcBef>
                <a:spcPts val="1200"/>
              </a:spcBef>
              <a:spcAft>
                <a:spcPts val="600"/>
              </a:spcAft>
              <a:buFont typeface="Wingdings" panose="05000000000000000000" pitchFamily="2" charset="2"/>
              <a:buChar char="q"/>
            </a:pPr>
            <a:r>
              <a:rPr lang="en-GB" sz="5400" dirty="0"/>
              <a:t>This subclass will acquire all the properties and methods of the Vehicle class.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4720401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77500" lnSpcReduction="20000"/>
          </a:bodyPr>
          <a:lstStyle/>
          <a:p>
            <a:pPr rtl="0">
              <a:spcBef>
                <a:spcPts val="1200"/>
              </a:spcBef>
              <a:spcAft>
                <a:spcPts val="600"/>
              </a:spcAft>
            </a:pPr>
            <a:r>
              <a:rPr lang="en-GB" sz="6000" b="1" dirty="0">
                <a:solidFill>
                  <a:srgbClr val="FF0000"/>
                </a:solidFill>
              </a:rPr>
              <a:t>Subclasses and Inheritance: Exercise</a:t>
            </a:r>
            <a:endParaRPr lang="en-GB" sz="54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Create a Subclass: Code</a:t>
            </a:r>
          </a:p>
          <a:p>
            <a:pPr lvl="1" indent="0" rtl="0">
              <a:spcBef>
                <a:spcPts val="1200"/>
              </a:spcBef>
              <a:spcAft>
                <a:spcPts val="600"/>
              </a:spcAft>
              <a:buNone/>
            </a:pPr>
            <a:r>
              <a:rPr lang="en-GB" sz="5000" b="1" dirty="0">
                <a:solidFill>
                  <a:schemeClr val="accent1">
                    <a:lumMod val="75000"/>
                  </a:schemeClr>
                </a:solidFill>
                <a:latin typeface="Cascadia Mono" panose="020B0609020000020004" pitchFamily="49" charset="0"/>
                <a:cs typeface="Cascadia Mono" panose="020B0609020000020004" pitchFamily="49" charset="0"/>
              </a:rPr>
              <a:t>// Subclass</a:t>
            </a:r>
          </a:p>
          <a:p>
            <a:pPr lvl="1" indent="0" rtl="0">
              <a:spcBef>
                <a:spcPts val="1200"/>
              </a:spcBef>
              <a:spcAft>
                <a:spcPts val="600"/>
              </a:spcAft>
              <a:buNone/>
            </a:pPr>
            <a:r>
              <a:rPr lang="en-GB" sz="5000" b="1" dirty="0">
                <a:solidFill>
                  <a:schemeClr val="accent1">
                    <a:lumMod val="75000"/>
                  </a:schemeClr>
                </a:solidFill>
                <a:latin typeface="Cascadia Mono" panose="020B0609020000020004" pitchFamily="49" charset="0"/>
                <a:cs typeface="Cascadia Mono" panose="020B0609020000020004" pitchFamily="49" charset="0"/>
              </a:rPr>
              <a:t>class Car extends Vehicle {</a:t>
            </a:r>
          </a:p>
          <a:p>
            <a:pPr lvl="1" indent="0" rtl="0">
              <a:spcBef>
                <a:spcPts val="1200"/>
              </a:spcBef>
              <a:spcAft>
                <a:spcPts val="600"/>
              </a:spcAft>
              <a:buNone/>
            </a:pPr>
            <a:r>
              <a:rPr lang="en-GB" sz="5000" b="1" dirty="0">
                <a:solidFill>
                  <a:schemeClr val="accent1">
                    <a:lumMod val="75000"/>
                  </a:schemeClr>
                </a:solidFill>
                <a:latin typeface="Cascadia Mono" panose="020B0609020000020004" pitchFamily="49" charset="0"/>
                <a:cs typeface="Cascadia Mono" panose="020B0609020000020004" pitchFamily="49" charset="0"/>
              </a:rPr>
              <a:t>    // Additional field for the subclass</a:t>
            </a:r>
          </a:p>
          <a:p>
            <a:pPr lvl="1" indent="0" rtl="0">
              <a:spcBef>
                <a:spcPts val="1200"/>
              </a:spcBef>
              <a:spcAft>
                <a:spcPts val="600"/>
              </a:spcAft>
              <a:buNone/>
            </a:pPr>
            <a:r>
              <a:rPr lang="en-GB" sz="5000" b="1" dirty="0">
                <a:solidFill>
                  <a:schemeClr val="accent1">
                    <a:lumMod val="75000"/>
                  </a:schemeClr>
                </a:solidFill>
                <a:latin typeface="Cascadia Mono" panose="020B0609020000020004" pitchFamily="49" charset="0"/>
                <a:cs typeface="Cascadia Mono" panose="020B0609020000020004" pitchFamily="49" charset="0"/>
              </a:rPr>
              <a:t>    private int wheels = 4; // Number of wheels for a car</a:t>
            </a:r>
          </a:p>
          <a:p>
            <a:pPr lvl="1" indent="0" rtl="0">
              <a:spcBef>
                <a:spcPts val="1200"/>
              </a:spcBef>
              <a:spcAft>
                <a:spcPts val="600"/>
              </a:spcAft>
              <a:buNone/>
            </a:pPr>
            <a:endParaRPr lang="en-GB" sz="50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5000" b="1" dirty="0">
                <a:solidFill>
                  <a:schemeClr val="accent1">
                    <a:lumMod val="75000"/>
                  </a:schemeClr>
                </a:solidFill>
                <a:latin typeface="Cascadia Mono" panose="020B0609020000020004" pitchFamily="49" charset="0"/>
                <a:cs typeface="Cascadia Mono" panose="020B0609020000020004" pitchFamily="49" charset="0"/>
              </a:rPr>
              <a:t>    // Subclass method</a:t>
            </a:r>
          </a:p>
          <a:p>
            <a:pPr lvl="1" indent="0" rtl="0">
              <a:spcBef>
                <a:spcPts val="1200"/>
              </a:spcBef>
              <a:spcAft>
                <a:spcPts val="600"/>
              </a:spcAft>
              <a:buNone/>
            </a:pPr>
            <a:r>
              <a:rPr lang="en-GB" sz="5000" b="1" dirty="0">
                <a:solidFill>
                  <a:schemeClr val="accent1">
                    <a:lumMod val="75000"/>
                  </a:schemeClr>
                </a:solidFill>
                <a:latin typeface="Cascadia Mono" panose="020B0609020000020004" pitchFamily="49" charset="0"/>
                <a:cs typeface="Cascadia Mono" panose="020B0609020000020004" pitchFamily="49" charset="0"/>
              </a:rPr>
              <a:t>    public void </a:t>
            </a:r>
            <a:r>
              <a:rPr lang="en-GB" sz="5000" b="1" dirty="0" err="1">
                <a:solidFill>
                  <a:schemeClr val="accent1">
                    <a:lumMod val="75000"/>
                  </a:schemeClr>
                </a:solidFill>
                <a:latin typeface="Cascadia Mono" panose="020B0609020000020004" pitchFamily="49" charset="0"/>
                <a:cs typeface="Cascadia Mono" panose="020B0609020000020004" pitchFamily="49" charset="0"/>
              </a:rPr>
              <a:t>displayInfo</a:t>
            </a:r>
            <a:r>
              <a:rPr lang="en-GB" sz="50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000" b="1" dirty="0">
                <a:solidFill>
                  <a:schemeClr val="accent1">
                    <a:lumMod val="75000"/>
                  </a:schemeClr>
                </a:solidFill>
                <a:latin typeface="Cascadia Mono" panose="020B0609020000020004" pitchFamily="49" charset="0"/>
                <a:cs typeface="Cascadia Mono" panose="020B0609020000020004" pitchFamily="49" charset="0"/>
              </a:rPr>
              <a:t>        </a:t>
            </a:r>
            <a:r>
              <a:rPr lang="en-GB" sz="50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5000" b="1" dirty="0">
                <a:solidFill>
                  <a:schemeClr val="accent1">
                    <a:lumMod val="75000"/>
                  </a:schemeClr>
                </a:solidFill>
                <a:latin typeface="Cascadia Mono" panose="020B0609020000020004" pitchFamily="49" charset="0"/>
                <a:cs typeface="Cascadia Mono" panose="020B0609020000020004" pitchFamily="49" charset="0"/>
              </a:rPr>
              <a:t>("Brand: " + brand + ", Wheels: " + wheels);</a:t>
            </a:r>
          </a:p>
          <a:p>
            <a:pPr lvl="1" indent="0" rtl="0">
              <a:spcBef>
                <a:spcPts val="1200"/>
              </a:spcBef>
              <a:spcAft>
                <a:spcPts val="600"/>
              </a:spcAft>
              <a:buNone/>
            </a:pPr>
            <a:r>
              <a:rPr lang="en-GB" sz="50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000" b="1" dirty="0">
                <a:solidFill>
                  <a:schemeClr val="accent1">
                    <a:lumMod val="75000"/>
                  </a:schemeClr>
                </a:solidFill>
                <a:latin typeface="Cascadia Mono" panose="020B0609020000020004" pitchFamily="49" charset="0"/>
                <a:cs typeface="Cascadia Mono" panose="020B0609020000020004" pitchFamily="49" charset="0"/>
              </a:rPr>
              <a: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5470466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Subclasses and Inheritance: Exercise</a:t>
            </a:r>
            <a:endParaRPr lang="en-GB" sz="54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Create a Subclass: Code</a:t>
            </a:r>
          </a:p>
          <a:p>
            <a:pPr marL="1314450" lvl="1" indent="-685800" rtl="0">
              <a:spcBef>
                <a:spcPts val="1200"/>
              </a:spcBef>
              <a:spcAft>
                <a:spcPts val="600"/>
              </a:spcAft>
              <a:buFont typeface="Wingdings" panose="05000000000000000000" pitchFamily="2" charset="2"/>
              <a:buChar char="q"/>
            </a:pPr>
            <a:r>
              <a:rPr lang="en-GB" sz="5400" dirty="0"/>
              <a:t>Here, Car is a subclass of Vehicle. </a:t>
            </a:r>
          </a:p>
          <a:p>
            <a:pPr marL="1314450" lvl="1" indent="-685800" rtl="0">
              <a:spcBef>
                <a:spcPts val="1200"/>
              </a:spcBef>
              <a:spcAft>
                <a:spcPts val="600"/>
              </a:spcAft>
              <a:buFont typeface="Wingdings" panose="05000000000000000000" pitchFamily="2" charset="2"/>
              <a:buChar char="q"/>
            </a:pPr>
            <a:r>
              <a:rPr lang="en-GB" sz="5400" dirty="0"/>
              <a:t>It inherits the brand field and the </a:t>
            </a:r>
            <a:r>
              <a:rPr lang="en-GB" sz="3900" b="1" dirty="0">
                <a:solidFill>
                  <a:schemeClr val="accent1">
                    <a:lumMod val="75000"/>
                  </a:schemeClr>
                </a:solidFill>
                <a:latin typeface="Cascadia Mono" panose="020B0609020000020004" pitchFamily="49" charset="0"/>
                <a:cs typeface="Cascadia Mono" panose="020B0609020000020004" pitchFamily="49" charset="0"/>
              </a:rPr>
              <a:t>honk() </a:t>
            </a:r>
            <a:r>
              <a:rPr lang="en-GB" sz="5400" dirty="0"/>
              <a:t>method from the Vehicle class and introduces an additional field wheels and a new method </a:t>
            </a:r>
            <a:r>
              <a:rPr lang="en-GB" sz="3900" b="1" dirty="0" err="1">
                <a:solidFill>
                  <a:schemeClr val="accent1">
                    <a:lumMod val="75000"/>
                  </a:schemeClr>
                </a:solidFill>
                <a:latin typeface="Cascadia Mono" panose="020B0609020000020004" pitchFamily="49" charset="0"/>
                <a:cs typeface="Cascadia Mono" panose="020B0609020000020004" pitchFamily="49" charset="0"/>
              </a:rPr>
              <a:t>displayInfo</a:t>
            </a:r>
            <a:r>
              <a:rPr lang="en-GB" sz="3900" b="1" dirty="0">
                <a:solidFill>
                  <a:schemeClr val="accent1">
                    <a:lumMod val="75000"/>
                  </a:schemeClr>
                </a:solidFill>
                <a:latin typeface="Cascadia Mono" panose="020B0609020000020004" pitchFamily="49" charset="0"/>
                <a:cs typeface="Cascadia Mono" panose="020B0609020000020004" pitchFamily="49" charset="0"/>
              </a:rPr>
              <a: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307152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Subclasses and Inheritance: Exercise</a:t>
            </a:r>
            <a:endParaRPr lang="en-GB" sz="54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 Utilize Inheritance: </a:t>
            </a:r>
          </a:p>
          <a:p>
            <a:pPr marL="1314450" lvl="1" indent="-685800" rtl="0">
              <a:spcBef>
                <a:spcPts val="1200"/>
              </a:spcBef>
              <a:spcAft>
                <a:spcPts val="600"/>
              </a:spcAft>
              <a:buFont typeface="Wingdings" panose="05000000000000000000" pitchFamily="2" charset="2"/>
              <a:buChar char="q"/>
            </a:pPr>
            <a:r>
              <a:rPr lang="en-GB" sz="5400" dirty="0"/>
              <a:t>Now, let's create an instance of Car and use both the inherited method and the new method to demonstrate inheritance.</a:t>
            </a:r>
            <a:endParaRPr lang="en-GB" sz="39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4027864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32500" lnSpcReduction="20000"/>
          </a:bodyPr>
          <a:lstStyle/>
          <a:p>
            <a:pPr rtl="0">
              <a:spcBef>
                <a:spcPts val="1200"/>
              </a:spcBef>
              <a:spcAft>
                <a:spcPts val="600"/>
              </a:spcAft>
            </a:pPr>
            <a:r>
              <a:rPr lang="en-GB" sz="15000" b="1" dirty="0">
                <a:solidFill>
                  <a:srgbClr val="FF0000"/>
                </a:solidFill>
              </a:rPr>
              <a:t>Subclasses and Inheritance: Exercise</a:t>
            </a:r>
          </a:p>
          <a:p>
            <a:pPr marL="685800" indent="-685800" rtl="0">
              <a:spcBef>
                <a:spcPts val="1200"/>
              </a:spcBef>
              <a:spcAft>
                <a:spcPts val="600"/>
              </a:spcAft>
              <a:buFont typeface="Arial" panose="020B0604020202020204" pitchFamily="34" charset="0"/>
              <a:buChar char="•"/>
            </a:pPr>
            <a:r>
              <a:rPr lang="en-GB" sz="5400" dirty="0"/>
              <a:t> </a:t>
            </a:r>
            <a:r>
              <a:rPr lang="en-GB" sz="13500" dirty="0"/>
              <a:t>Utilize Inheritance: Code</a:t>
            </a:r>
          </a:p>
          <a:p>
            <a:pPr lvl="1" indent="0" rtl="0">
              <a:spcBef>
                <a:spcPts val="1200"/>
              </a:spcBef>
              <a:spcAft>
                <a:spcPts val="600"/>
              </a:spcAft>
              <a:buNone/>
            </a:pPr>
            <a:r>
              <a:rPr lang="en-GB" sz="11100" b="1" dirty="0">
                <a:solidFill>
                  <a:schemeClr val="accent1">
                    <a:lumMod val="75000"/>
                  </a:schemeClr>
                </a:solidFill>
                <a:latin typeface="Cascadia Mono" panose="020B0609020000020004" pitchFamily="49" charset="0"/>
                <a:cs typeface="Cascadia Mono" panose="020B0609020000020004" pitchFamily="49" charset="0"/>
              </a:rPr>
              <a:t>// Main class to run the Java program</a:t>
            </a:r>
          </a:p>
          <a:p>
            <a:pPr lvl="1" indent="0" rtl="0">
              <a:spcBef>
                <a:spcPts val="1200"/>
              </a:spcBef>
              <a:spcAft>
                <a:spcPts val="600"/>
              </a:spcAft>
              <a:buNone/>
            </a:pPr>
            <a:r>
              <a:rPr lang="en-GB" sz="11100" b="1" dirty="0">
                <a:solidFill>
                  <a:schemeClr val="accent1">
                    <a:lumMod val="75000"/>
                  </a:schemeClr>
                </a:solidFill>
                <a:latin typeface="Cascadia Mono" panose="020B0609020000020004" pitchFamily="49" charset="0"/>
                <a:cs typeface="Cascadia Mono" panose="020B0609020000020004" pitchFamily="49" charset="0"/>
              </a:rPr>
              <a:t>public class Main {</a:t>
            </a:r>
          </a:p>
          <a:p>
            <a:pPr lvl="1" indent="0" rtl="0">
              <a:spcBef>
                <a:spcPts val="1200"/>
              </a:spcBef>
              <a:spcAft>
                <a:spcPts val="600"/>
              </a:spcAft>
              <a:buNone/>
            </a:pPr>
            <a:r>
              <a:rPr lang="en-GB" sz="11100" b="1" dirty="0">
                <a:solidFill>
                  <a:schemeClr val="accent1">
                    <a:lumMod val="75000"/>
                  </a:schemeClr>
                </a:solidFill>
                <a:latin typeface="Cascadia Mono" panose="020B0609020000020004" pitchFamily="49" charset="0"/>
                <a:cs typeface="Cascadia Mono" panose="020B0609020000020004" pitchFamily="49" charset="0"/>
              </a:rPr>
              <a:t>    public static void main(String[] </a:t>
            </a:r>
            <a:r>
              <a:rPr lang="en-GB" sz="11100" b="1" dirty="0" err="1">
                <a:solidFill>
                  <a:schemeClr val="accent1">
                    <a:lumMod val="75000"/>
                  </a:schemeClr>
                </a:solidFill>
                <a:latin typeface="Cascadia Mono" panose="020B0609020000020004" pitchFamily="49" charset="0"/>
                <a:cs typeface="Cascadia Mono" panose="020B0609020000020004" pitchFamily="49" charset="0"/>
              </a:rPr>
              <a:t>args</a:t>
            </a:r>
            <a:r>
              <a:rPr lang="en-GB" sz="111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11100" b="1" dirty="0">
                <a:solidFill>
                  <a:schemeClr val="accent1">
                    <a:lumMod val="75000"/>
                  </a:schemeClr>
                </a:solidFill>
                <a:latin typeface="Cascadia Mono" panose="020B0609020000020004" pitchFamily="49" charset="0"/>
                <a:cs typeface="Cascadia Mono" panose="020B0609020000020004" pitchFamily="49" charset="0"/>
              </a:rPr>
              <a:t>        // Create an object of the Car subclass</a:t>
            </a:r>
          </a:p>
          <a:p>
            <a:pPr lvl="1" indent="0" rtl="0">
              <a:spcBef>
                <a:spcPts val="1200"/>
              </a:spcBef>
              <a:spcAft>
                <a:spcPts val="600"/>
              </a:spcAft>
              <a:buNone/>
            </a:pPr>
            <a:r>
              <a:rPr lang="en-GB" sz="11100" b="1" dirty="0">
                <a:solidFill>
                  <a:schemeClr val="accent1">
                    <a:lumMod val="75000"/>
                  </a:schemeClr>
                </a:solidFill>
                <a:latin typeface="Cascadia Mono" panose="020B0609020000020004" pitchFamily="49" charset="0"/>
                <a:cs typeface="Cascadia Mono" panose="020B0609020000020004" pitchFamily="49" charset="0"/>
              </a:rPr>
              <a:t>        Car </a:t>
            </a:r>
            <a:r>
              <a:rPr lang="en-GB" sz="11100" b="1" dirty="0" err="1">
                <a:solidFill>
                  <a:schemeClr val="accent1">
                    <a:lumMod val="75000"/>
                  </a:schemeClr>
                </a:solidFill>
                <a:latin typeface="Cascadia Mono" panose="020B0609020000020004" pitchFamily="49" charset="0"/>
                <a:cs typeface="Cascadia Mono" panose="020B0609020000020004" pitchFamily="49" charset="0"/>
              </a:rPr>
              <a:t>myCar</a:t>
            </a:r>
            <a:r>
              <a:rPr lang="en-GB" sz="11100" b="1" dirty="0">
                <a:solidFill>
                  <a:schemeClr val="accent1">
                    <a:lumMod val="75000"/>
                  </a:schemeClr>
                </a:solidFill>
                <a:latin typeface="Cascadia Mono" panose="020B0609020000020004" pitchFamily="49" charset="0"/>
                <a:cs typeface="Cascadia Mono" panose="020B0609020000020004" pitchFamily="49" charset="0"/>
              </a:rPr>
              <a:t> = new Car();</a:t>
            </a:r>
          </a:p>
          <a:p>
            <a:pPr lvl="1" indent="0" rtl="0">
              <a:spcBef>
                <a:spcPts val="1200"/>
              </a:spcBef>
              <a:spcAft>
                <a:spcPts val="600"/>
              </a:spcAft>
              <a:buNone/>
            </a:pPr>
            <a:r>
              <a:rPr lang="en-GB" sz="11100" b="1" dirty="0">
                <a:solidFill>
                  <a:schemeClr val="accent1">
                    <a:lumMod val="75000"/>
                  </a:schemeClr>
                </a:solidFill>
                <a:latin typeface="Cascadia Mono" panose="020B0609020000020004" pitchFamily="49" charset="0"/>
                <a:cs typeface="Cascadia Mono" panose="020B0609020000020004" pitchFamily="49" charset="0"/>
              </a:rPr>
              <a:t>        // Call the inherited method</a:t>
            </a:r>
          </a:p>
          <a:p>
            <a:pPr lvl="1" indent="0" rtl="0">
              <a:spcBef>
                <a:spcPts val="1200"/>
              </a:spcBef>
              <a:spcAft>
                <a:spcPts val="600"/>
              </a:spcAft>
              <a:buNone/>
            </a:pPr>
            <a:r>
              <a:rPr lang="en-GB" sz="11100" b="1" dirty="0">
                <a:solidFill>
                  <a:schemeClr val="accent1">
                    <a:lumMod val="75000"/>
                  </a:schemeClr>
                </a:solidFill>
                <a:latin typeface="Cascadia Mono" panose="020B0609020000020004" pitchFamily="49" charset="0"/>
                <a:cs typeface="Cascadia Mono" panose="020B0609020000020004" pitchFamily="49" charset="0"/>
              </a:rPr>
              <a:t>        </a:t>
            </a:r>
            <a:r>
              <a:rPr lang="en-GB" sz="11100" b="1" dirty="0" err="1">
                <a:solidFill>
                  <a:schemeClr val="accent1">
                    <a:lumMod val="75000"/>
                  </a:schemeClr>
                </a:solidFill>
                <a:latin typeface="Cascadia Mono" panose="020B0609020000020004" pitchFamily="49" charset="0"/>
                <a:cs typeface="Cascadia Mono" panose="020B0609020000020004" pitchFamily="49" charset="0"/>
              </a:rPr>
              <a:t>myCar.honk</a:t>
            </a:r>
            <a:r>
              <a:rPr lang="en-GB" sz="11100" b="1" dirty="0">
                <a:solidFill>
                  <a:schemeClr val="accent1">
                    <a:lumMod val="75000"/>
                  </a:schemeClr>
                </a:solidFill>
                <a:latin typeface="Cascadia Mono" panose="020B0609020000020004" pitchFamily="49" charset="0"/>
                <a:cs typeface="Cascadia Mono" panose="020B0609020000020004" pitchFamily="49" charset="0"/>
              </a:rPr>
              <a:t>(); // Outputs: </a:t>
            </a:r>
            <a:r>
              <a:rPr lang="en-GB" sz="11100" b="1" dirty="0" err="1">
                <a:solidFill>
                  <a:schemeClr val="accent1">
                    <a:lumMod val="75000"/>
                  </a:schemeClr>
                </a:solidFill>
                <a:latin typeface="Cascadia Mono" panose="020B0609020000020004" pitchFamily="49" charset="0"/>
                <a:cs typeface="Cascadia Mono" panose="020B0609020000020004" pitchFamily="49" charset="0"/>
              </a:rPr>
              <a:t>Tuut</a:t>
            </a:r>
            <a:r>
              <a:rPr lang="en-GB" sz="11100" b="1" dirty="0">
                <a:solidFill>
                  <a:schemeClr val="accent1">
                    <a:lumMod val="75000"/>
                  </a:schemeClr>
                </a:solidFill>
                <a:latin typeface="Cascadia Mono" panose="020B0609020000020004" pitchFamily="49" charset="0"/>
                <a:cs typeface="Cascadia Mono" panose="020B0609020000020004" pitchFamily="49" charset="0"/>
              </a:rPr>
              <a:t>, </a:t>
            </a:r>
            <a:r>
              <a:rPr lang="en-GB" sz="11100" b="1" dirty="0" err="1">
                <a:solidFill>
                  <a:schemeClr val="accent1">
                    <a:lumMod val="75000"/>
                  </a:schemeClr>
                </a:solidFill>
                <a:latin typeface="Cascadia Mono" panose="020B0609020000020004" pitchFamily="49" charset="0"/>
                <a:cs typeface="Cascadia Mono" panose="020B0609020000020004" pitchFamily="49" charset="0"/>
              </a:rPr>
              <a:t>tuut</a:t>
            </a:r>
            <a:r>
              <a:rPr lang="en-GB" sz="111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11100" b="1" dirty="0">
                <a:solidFill>
                  <a:schemeClr val="accent1">
                    <a:lumMod val="75000"/>
                  </a:schemeClr>
                </a:solidFill>
                <a:latin typeface="Cascadia Mono" panose="020B0609020000020004" pitchFamily="49" charset="0"/>
                <a:cs typeface="Cascadia Mono" panose="020B0609020000020004" pitchFamily="49" charset="0"/>
              </a:rPr>
              <a:t>        // Call the method of Car class</a:t>
            </a:r>
          </a:p>
          <a:p>
            <a:pPr lvl="1" indent="0" rtl="0">
              <a:spcBef>
                <a:spcPts val="1200"/>
              </a:spcBef>
              <a:spcAft>
                <a:spcPts val="600"/>
              </a:spcAft>
              <a:buNone/>
            </a:pPr>
            <a:r>
              <a:rPr lang="en-GB" sz="11100" b="1" dirty="0">
                <a:solidFill>
                  <a:schemeClr val="accent1">
                    <a:lumMod val="75000"/>
                  </a:schemeClr>
                </a:solidFill>
                <a:latin typeface="Cascadia Mono" panose="020B0609020000020004" pitchFamily="49" charset="0"/>
                <a:cs typeface="Cascadia Mono" panose="020B0609020000020004" pitchFamily="49" charset="0"/>
              </a:rPr>
              <a:t>        </a:t>
            </a:r>
            <a:r>
              <a:rPr lang="en-GB" sz="11100" b="1" dirty="0" err="1">
                <a:solidFill>
                  <a:schemeClr val="accent1">
                    <a:lumMod val="75000"/>
                  </a:schemeClr>
                </a:solidFill>
                <a:latin typeface="Cascadia Mono" panose="020B0609020000020004" pitchFamily="49" charset="0"/>
                <a:cs typeface="Cascadia Mono" panose="020B0609020000020004" pitchFamily="49" charset="0"/>
              </a:rPr>
              <a:t>myCar.displayInfo</a:t>
            </a:r>
            <a:r>
              <a:rPr lang="en-GB" sz="11100" b="1" dirty="0">
                <a:solidFill>
                  <a:schemeClr val="accent1">
                    <a:lumMod val="75000"/>
                  </a:schemeClr>
                </a:solidFill>
                <a:latin typeface="Cascadia Mono" panose="020B0609020000020004" pitchFamily="49" charset="0"/>
                <a:cs typeface="Cascadia Mono" panose="020B0609020000020004" pitchFamily="49" charset="0"/>
              </a:rPr>
              <a:t>(); // Outputs: Brand: Ford, Wheels: 4</a:t>
            </a:r>
          </a:p>
          <a:p>
            <a:pPr lvl="1" indent="0" rtl="0">
              <a:spcBef>
                <a:spcPts val="1200"/>
              </a:spcBef>
              <a:spcAft>
                <a:spcPts val="600"/>
              </a:spcAft>
              <a:buNone/>
            </a:pPr>
            <a:r>
              <a:rPr lang="en-GB" sz="111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11100" b="1" dirty="0">
                <a:solidFill>
                  <a:schemeClr val="accent1">
                    <a:lumMod val="75000"/>
                  </a:schemeClr>
                </a:solidFill>
                <a:latin typeface="Cascadia Mono" panose="020B0609020000020004" pitchFamily="49" charset="0"/>
                <a:cs typeface="Cascadia Mono" panose="020B0609020000020004" pitchFamily="49" charset="0"/>
              </a:rPr>
              <a: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6092704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5300" b="1" dirty="0">
                <a:solidFill>
                  <a:srgbClr val="FF0000"/>
                </a:solidFill>
              </a:rPr>
              <a:t>Subclasses and Inheritance: Exercise</a:t>
            </a:r>
          </a:p>
          <a:p>
            <a:pPr marL="685800" indent="-685800" rtl="0">
              <a:spcBef>
                <a:spcPts val="1200"/>
              </a:spcBef>
              <a:spcAft>
                <a:spcPts val="600"/>
              </a:spcAft>
              <a:buFont typeface="Arial" panose="020B0604020202020204" pitchFamily="34" charset="0"/>
              <a:buChar char="•"/>
            </a:pPr>
            <a:r>
              <a:rPr lang="en-GB" sz="5400" dirty="0"/>
              <a:t> </a:t>
            </a:r>
            <a:r>
              <a:rPr lang="en-GB" sz="5800" dirty="0"/>
              <a:t>Instantiation: An object </a:t>
            </a:r>
            <a:r>
              <a:rPr lang="en-GB" sz="3600" b="1" dirty="0" err="1">
                <a:solidFill>
                  <a:schemeClr val="accent1">
                    <a:lumMod val="75000"/>
                  </a:schemeClr>
                </a:solidFill>
                <a:latin typeface="Cascadia Mono" panose="020B0609020000020004" pitchFamily="49" charset="0"/>
                <a:cs typeface="Cascadia Mono" panose="020B0609020000020004" pitchFamily="49" charset="0"/>
              </a:rPr>
              <a:t>myCar</a:t>
            </a:r>
            <a:r>
              <a:rPr lang="en-GB" sz="5800" dirty="0"/>
              <a:t> of the subclass Car is created.</a:t>
            </a:r>
          </a:p>
          <a:p>
            <a:pPr marL="685800" indent="-685800" rtl="0">
              <a:spcBef>
                <a:spcPts val="1200"/>
              </a:spcBef>
              <a:spcAft>
                <a:spcPts val="600"/>
              </a:spcAft>
              <a:buFont typeface="Arial" panose="020B0604020202020204" pitchFamily="34" charset="0"/>
              <a:buChar char="•"/>
            </a:pPr>
            <a:r>
              <a:rPr lang="en-GB" sz="5800" dirty="0"/>
              <a:t>Method Invocation:</a:t>
            </a:r>
          </a:p>
          <a:p>
            <a:pPr marL="1485900" lvl="1" indent="-857250" rtl="0">
              <a:spcBef>
                <a:spcPts val="1200"/>
              </a:spcBef>
              <a:spcAft>
                <a:spcPts val="600"/>
              </a:spcAft>
              <a:buFont typeface="Wingdings" panose="05000000000000000000" pitchFamily="2" charset="2"/>
              <a:buChar char="q"/>
            </a:pPr>
            <a:r>
              <a:rPr lang="en-GB" sz="5800" dirty="0"/>
              <a:t>The honk() method inherited from the Vehicle superclass is called on the </a:t>
            </a:r>
            <a:r>
              <a:rPr lang="en-GB" sz="3600" b="1" dirty="0" err="1">
                <a:solidFill>
                  <a:schemeClr val="accent1">
                    <a:lumMod val="75000"/>
                  </a:schemeClr>
                </a:solidFill>
                <a:latin typeface="Cascadia Mono" panose="020B0609020000020004" pitchFamily="49" charset="0"/>
                <a:cs typeface="Cascadia Mono" panose="020B0609020000020004" pitchFamily="49" charset="0"/>
              </a:rPr>
              <a:t>myCar</a:t>
            </a:r>
            <a:r>
              <a:rPr lang="en-GB" sz="5800" dirty="0"/>
              <a:t> object. This demonstrates that the subclass can use the superclass's methods.</a:t>
            </a:r>
          </a:p>
          <a:p>
            <a:pPr marL="1485900" lvl="1" indent="-857250" rtl="0">
              <a:spcBef>
                <a:spcPts val="1200"/>
              </a:spcBef>
              <a:spcAft>
                <a:spcPts val="600"/>
              </a:spcAft>
              <a:buFont typeface="Wingdings" panose="05000000000000000000" pitchFamily="2" charset="2"/>
              <a:buChar char="q"/>
            </a:pPr>
            <a:r>
              <a:rPr lang="en-GB" sz="5800" dirty="0"/>
              <a:t>The </a:t>
            </a:r>
            <a:r>
              <a:rPr lang="en-GB" sz="3600" b="1" dirty="0" err="1">
                <a:solidFill>
                  <a:schemeClr val="accent1">
                    <a:lumMod val="75000"/>
                  </a:schemeClr>
                </a:solidFill>
                <a:latin typeface="Cascadia Mono" panose="020B0609020000020004" pitchFamily="49" charset="0"/>
                <a:cs typeface="Cascadia Mono" panose="020B0609020000020004" pitchFamily="49" charset="0"/>
              </a:rPr>
              <a:t>displayInfo</a:t>
            </a:r>
            <a:r>
              <a:rPr lang="en-GB" sz="3600" b="1" dirty="0">
                <a:solidFill>
                  <a:schemeClr val="accent1">
                    <a:lumMod val="75000"/>
                  </a:schemeClr>
                </a:solidFill>
                <a:latin typeface="Cascadia Mono" panose="020B0609020000020004" pitchFamily="49" charset="0"/>
                <a:cs typeface="Cascadia Mono" panose="020B0609020000020004" pitchFamily="49" charset="0"/>
              </a:rPr>
              <a:t>() </a:t>
            </a:r>
            <a:r>
              <a:rPr lang="en-GB" sz="5800" dirty="0"/>
              <a:t>method specific to the Car class is called, showing how subclasses can extend the superclass's functionality.</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0902623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a:xfrm>
            <a:off x="2136804" y="8784887"/>
            <a:ext cx="21558638" cy="3733800"/>
          </a:xfrm>
        </p:spPr>
        <p:txBody>
          <a:bodyPr/>
          <a:lstStyle/>
          <a:p>
            <a:r>
              <a:rPr lang="en-US" sz="7200" dirty="0">
                <a:solidFill>
                  <a:schemeClr val="accent6">
                    <a:lumMod val="75000"/>
                  </a:schemeClr>
                </a:solidFill>
              </a:rPr>
              <a:t>Object-oriented programming</a:t>
            </a:r>
            <a:r>
              <a:rPr lang="en-US" sz="7200" b="0" dirty="0">
                <a:solidFill>
                  <a:schemeClr val="accent6">
                    <a:lumMod val="75000"/>
                  </a:schemeClr>
                </a:solidFill>
              </a:rPr>
              <a:t> (</a:t>
            </a:r>
            <a:r>
              <a:rPr lang="en-US" sz="7200" dirty="0">
                <a:solidFill>
                  <a:schemeClr val="accent6">
                    <a:lumMod val="75000"/>
                  </a:schemeClr>
                </a:solidFill>
              </a:rPr>
              <a:t>oop152</a:t>
            </a:r>
            <a:r>
              <a:rPr lang="en-US" sz="7200" b="0" dirty="0">
                <a:solidFill>
                  <a:schemeClr val="accent6">
                    <a:lumMod val="75000"/>
                  </a:schemeClr>
                </a:solidFill>
              </a:rPr>
              <a:t>)</a:t>
            </a:r>
            <a:endParaRPr lang="en-US" sz="7200" dirty="0">
              <a:solidFill>
                <a:schemeClr val="accent6">
                  <a:lumMod val="75000"/>
                </a:schemeClr>
              </a:solidFill>
            </a:endParaRPr>
          </a:p>
        </p:txBody>
      </p:sp>
      <p:pic>
        <p:nvPicPr>
          <p:cNvPr id="1028" name="Picture 4" descr="Classes and Objects in Java - Fundamentals of OOPs - DataFlair">
            <a:extLst>
              <a:ext uri="{FF2B5EF4-FFF2-40B4-BE49-F238E27FC236}">
                <a16:creationId xmlns:a16="http://schemas.microsoft.com/office/drawing/2014/main" id="{BC82DEFB-3E20-E863-D5DE-23457D788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2127" y="884749"/>
            <a:ext cx="17872364" cy="8529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38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Method Overriding</a:t>
            </a:r>
          </a:p>
          <a:p>
            <a:pPr marL="685800" indent="-685800" rtl="0">
              <a:spcBef>
                <a:spcPts val="1200"/>
              </a:spcBef>
              <a:spcAft>
                <a:spcPts val="600"/>
              </a:spcAft>
              <a:buFont typeface="Arial" panose="020B0604020202020204" pitchFamily="34" charset="0"/>
              <a:buChar char="•"/>
            </a:pPr>
            <a:r>
              <a:rPr lang="en-GB" sz="5400" dirty="0"/>
              <a:t>Purpose: Allows subclasses to provide a specific implementation of a method already provided by its superclass.</a:t>
            </a:r>
          </a:p>
          <a:p>
            <a:pPr marL="685800" indent="-685800" rtl="0">
              <a:spcBef>
                <a:spcPts val="1200"/>
              </a:spcBef>
              <a:spcAft>
                <a:spcPts val="600"/>
              </a:spcAft>
              <a:buFont typeface="Arial" panose="020B0604020202020204" pitchFamily="34" charset="0"/>
              <a:buChar char="•"/>
            </a:pPr>
            <a:r>
              <a:rPr lang="en-GB" sz="5400" dirty="0"/>
              <a:t>Key Points:</a:t>
            </a:r>
          </a:p>
          <a:p>
            <a:pPr marL="1314450" lvl="1" indent="-685800" rtl="0">
              <a:spcBef>
                <a:spcPts val="1200"/>
              </a:spcBef>
              <a:spcAft>
                <a:spcPts val="600"/>
              </a:spcAft>
              <a:buFont typeface="Wingdings" panose="05000000000000000000" pitchFamily="2" charset="2"/>
              <a:buChar char="q"/>
            </a:pPr>
            <a:r>
              <a:rPr lang="en-GB" sz="5400" dirty="0"/>
              <a:t>Overriding vs Overloading.</a:t>
            </a:r>
          </a:p>
          <a:p>
            <a:pPr marL="1314450" lvl="1" indent="-685800" rtl="0">
              <a:spcBef>
                <a:spcPts val="1200"/>
              </a:spcBef>
              <a:spcAft>
                <a:spcPts val="600"/>
              </a:spcAft>
              <a:buFont typeface="Wingdings" panose="05000000000000000000" pitchFamily="2" charset="2"/>
              <a:buChar char="q"/>
            </a:pPr>
            <a:r>
              <a:rPr lang="en-GB" sz="5400" dirty="0"/>
              <a:t>Use of @Override annotation to ensure correct overriding.</a:t>
            </a:r>
          </a:p>
          <a:p>
            <a:pPr marL="685800" indent="-685800" rtl="0">
              <a:spcBef>
                <a:spcPts val="1200"/>
              </a:spcBef>
              <a:spcAft>
                <a:spcPts val="600"/>
              </a:spcAft>
              <a:buFont typeface="Arial" panose="020B0604020202020204" pitchFamily="34" charset="0"/>
              <a:buChar char="•"/>
            </a:pPr>
            <a:r>
              <a:rPr lang="en-GB" sz="5400" dirty="0"/>
              <a:t>Advantage: Enhances flexibility by allowing method behaviour customization based on subclass needs.</a:t>
            </a:r>
            <a:endParaRPr lang="en-GB" sz="35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4576712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b="0" dirty="0"/>
              <a:t>Practical exercise</a:t>
            </a: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12996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lnSpcReduction="10000"/>
          </a:bodyPr>
          <a:lstStyle/>
          <a:p>
            <a:pPr rtl="0">
              <a:spcBef>
                <a:spcPts val="1200"/>
              </a:spcBef>
              <a:spcAft>
                <a:spcPts val="600"/>
              </a:spcAft>
            </a:pPr>
            <a:r>
              <a:rPr lang="en-GB" sz="6000" b="1" dirty="0">
                <a:solidFill>
                  <a:srgbClr val="FF0000"/>
                </a:solidFill>
              </a:rPr>
              <a:t>Method Overriding: Exercise</a:t>
            </a:r>
          </a:p>
          <a:p>
            <a:pPr marL="685800" indent="-685800" rtl="0">
              <a:spcBef>
                <a:spcPts val="1200"/>
              </a:spcBef>
              <a:spcAft>
                <a:spcPts val="600"/>
              </a:spcAft>
              <a:buFont typeface="Arial" panose="020B0604020202020204" pitchFamily="34" charset="0"/>
              <a:buChar char="•"/>
            </a:pPr>
            <a:r>
              <a:rPr lang="en-GB" sz="5400" dirty="0"/>
              <a:t>Defining a Superclass: </a:t>
            </a:r>
          </a:p>
          <a:p>
            <a:pPr marL="1314450" lvl="1" indent="-685800" rtl="0">
              <a:spcBef>
                <a:spcPts val="1200"/>
              </a:spcBef>
              <a:spcAft>
                <a:spcPts val="600"/>
              </a:spcAft>
              <a:buFont typeface="Wingdings" panose="05000000000000000000" pitchFamily="2" charset="2"/>
              <a:buChar char="q"/>
            </a:pPr>
            <a:r>
              <a:rPr lang="en-GB" sz="5400" dirty="0"/>
              <a:t>First, we'll define a superclass that has a method which we will later override in the subclass.</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class Vehicle {</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 Method to be overridden</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void display() {</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4200" b="1" dirty="0">
                <a:solidFill>
                  <a:schemeClr val="accent1">
                    <a:lumMod val="75000"/>
                  </a:schemeClr>
                </a:solidFill>
                <a:latin typeface="Cascadia Mono" panose="020B0609020000020004" pitchFamily="49" charset="0"/>
                <a:cs typeface="Cascadia Mono" panose="020B0609020000020004" pitchFamily="49" charset="0"/>
              </a:rPr>
              <a:t>("This is a vehicle.");</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9800094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lnSpcReduction="10000"/>
          </a:bodyPr>
          <a:lstStyle/>
          <a:p>
            <a:pPr rtl="0">
              <a:spcBef>
                <a:spcPts val="1200"/>
              </a:spcBef>
              <a:spcAft>
                <a:spcPts val="600"/>
              </a:spcAft>
            </a:pPr>
            <a:r>
              <a:rPr lang="en-GB" sz="6000" b="1" dirty="0">
                <a:solidFill>
                  <a:srgbClr val="FF0000"/>
                </a:solidFill>
              </a:rPr>
              <a:t>Method Overriding: Exercise</a:t>
            </a:r>
          </a:p>
          <a:p>
            <a:pPr marL="685800" indent="-685800" rtl="0">
              <a:spcBef>
                <a:spcPts val="1200"/>
              </a:spcBef>
              <a:spcAft>
                <a:spcPts val="600"/>
              </a:spcAft>
              <a:buFont typeface="Arial" panose="020B0604020202020204" pitchFamily="34" charset="0"/>
              <a:buChar char="•"/>
            </a:pPr>
            <a:r>
              <a:rPr lang="en-GB" sz="5400" dirty="0"/>
              <a:t> Creating a Subclass to Override the Method: </a:t>
            </a:r>
          </a:p>
          <a:p>
            <a:pPr marL="1314450" lvl="1" indent="-685800" rtl="0">
              <a:spcBef>
                <a:spcPts val="1200"/>
              </a:spcBef>
              <a:spcAft>
                <a:spcPts val="600"/>
              </a:spcAft>
              <a:buFont typeface="Wingdings" panose="05000000000000000000" pitchFamily="2" charset="2"/>
              <a:buChar char="q"/>
            </a:pPr>
            <a:r>
              <a:rPr lang="en-GB" sz="5400" dirty="0"/>
              <a:t>We will create a subclass that inherits from the superclass and overrides the display method.</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class Car extends Vehicle {</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 Overriding the display method</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@Override</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void display() {</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4200" b="1" dirty="0">
                <a:solidFill>
                  <a:schemeClr val="accent1">
                    <a:lumMod val="75000"/>
                  </a:schemeClr>
                </a:solidFill>
                <a:latin typeface="Cascadia Mono" panose="020B0609020000020004" pitchFamily="49" charset="0"/>
                <a:cs typeface="Cascadia Mono" panose="020B0609020000020004" pitchFamily="49" charset="0"/>
              </a:rPr>
              <a:t>("This is a car.");</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8125222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Method Overriding: Exercise</a:t>
            </a:r>
          </a:p>
          <a:p>
            <a:pPr marL="685800" indent="-685800" rtl="0">
              <a:spcBef>
                <a:spcPts val="1200"/>
              </a:spcBef>
              <a:spcAft>
                <a:spcPts val="600"/>
              </a:spcAft>
              <a:buFont typeface="Arial" panose="020B0604020202020204" pitchFamily="34" charset="0"/>
              <a:buChar char="•"/>
            </a:pPr>
            <a:r>
              <a:rPr lang="en-GB" sz="5400" dirty="0"/>
              <a:t> Creating a Subclass to Override the Method: </a:t>
            </a:r>
          </a:p>
          <a:p>
            <a:pPr marL="1314450" lvl="1" indent="-685800" rtl="0">
              <a:spcBef>
                <a:spcPts val="1200"/>
              </a:spcBef>
              <a:spcAft>
                <a:spcPts val="600"/>
              </a:spcAft>
              <a:buFont typeface="Wingdings" panose="05000000000000000000" pitchFamily="2" charset="2"/>
              <a:buChar char="q"/>
            </a:pPr>
            <a:r>
              <a:rPr lang="en-GB" sz="5400" dirty="0"/>
              <a:t>Overriding: The subclass Car provides a specific implementation of the display method already defined in the superclass Vehicle.</a:t>
            </a:r>
          </a:p>
          <a:p>
            <a:pPr marL="1314450" lvl="1" indent="-685800" rtl="0">
              <a:spcBef>
                <a:spcPts val="1200"/>
              </a:spcBef>
              <a:spcAft>
                <a:spcPts val="600"/>
              </a:spcAft>
              <a:buFont typeface="Wingdings" panose="05000000000000000000" pitchFamily="2" charset="2"/>
              <a:buChar char="q"/>
            </a:pPr>
            <a:r>
              <a:rPr lang="en-GB" sz="5400" dirty="0"/>
              <a:t>@Override annotation: It ensures that the subclass method is correctly overriding the parent class method. It helps catch errors at compile-time if the method signatures do not match..</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66219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25000" lnSpcReduction="20000"/>
          </a:bodyPr>
          <a:lstStyle/>
          <a:p>
            <a:pPr rtl="0">
              <a:spcBef>
                <a:spcPts val="1200"/>
              </a:spcBef>
              <a:spcAft>
                <a:spcPts val="600"/>
              </a:spcAft>
            </a:pPr>
            <a:r>
              <a:rPr lang="en-GB" sz="24000" b="1" dirty="0">
                <a:solidFill>
                  <a:srgbClr val="FF0000"/>
                </a:solidFill>
              </a:rPr>
              <a:t>Method Overriding: Exercise</a:t>
            </a:r>
          </a:p>
          <a:p>
            <a:pPr marL="685800" indent="-685800" rtl="0">
              <a:spcBef>
                <a:spcPts val="1200"/>
              </a:spcBef>
              <a:spcAft>
                <a:spcPts val="600"/>
              </a:spcAft>
              <a:buFont typeface="Arial" panose="020B0604020202020204" pitchFamily="34" charset="0"/>
              <a:buChar char="•"/>
            </a:pPr>
            <a:r>
              <a:rPr lang="en-GB" sz="21600" dirty="0"/>
              <a:t> </a:t>
            </a:r>
            <a:r>
              <a:rPr lang="nl-NL" sz="21600" dirty="0"/>
              <a:t>Method Overloading vs Method Overriding</a:t>
            </a:r>
            <a:r>
              <a:rPr lang="en-GB" sz="21600" dirty="0"/>
              <a:t>: </a:t>
            </a:r>
          </a:p>
          <a:p>
            <a:pPr marL="1314450" lvl="1" indent="-685800" rtl="0">
              <a:spcBef>
                <a:spcPts val="1200"/>
              </a:spcBef>
              <a:spcAft>
                <a:spcPts val="600"/>
              </a:spcAft>
              <a:buFont typeface="Wingdings" panose="05000000000000000000" pitchFamily="2" charset="2"/>
              <a:buChar char="q"/>
            </a:pPr>
            <a:r>
              <a:rPr lang="en-GB" sz="16600" dirty="0">
                <a:latin typeface="Brandon Grotesque Regular"/>
              </a:rPr>
              <a:t>To illustrate the difference between overloading and overriding, we will add an overloaded method in the Car class.</a:t>
            </a:r>
          </a:p>
          <a:p>
            <a:pPr lvl="1" indent="0" rtl="0">
              <a:spcBef>
                <a:spcPts val="1200"/>
              </a:spcBef>
              <a:spcAft>
                <a:spcPts val="600"/>
              </a:spcAft>
              <a:buNone/>
            </a:pPr>
            <a:r>
              <a:rPr lang="en-GB" sz="9200" b="1" dirty="0">
                <a:solidFill>
                  <a:schemeClr val="accent1">
                    <a:lumMod val="75000"/>
                  </a:schemeClr>
                </a:solidFill>
                <a:latin typeface="Cascadia Mono" panose="020B0609020000020004" pitchFamily="49" charset="0"/>
                <a:cs typeface="Cascadia Mono" panose="020B0609020000020004" pitchFamily="49" charset="0"/>
              </a:rPr>
              <a:t>class Car extends Vehicle {</a:t>
            </a:r>
          </a:p>
          <a:p>
            <a:pPr lvl="1" indent="0" rtl="0">
              <a:spcBef>
                <a:spcPts val="1200"/>
              </a:spcBef>
              <a:spcAft>
                <a:spcPts val="600"/>
              </a:spcAft>
              <a:buNone/>
            </a:pPr>
            <a:r>
              <a:rPr lang="en-GB" sz="9200" b="1" dirty="0">
                <a:solidFill>
                  <a:schemeClr val="accent1">
                    <a:lumMod val="75000"/>
                  </a:schemeClr>
                </a:solidFill>
                <a:latin typeface="Cascadia Mono" panose="020B0609020000020004" pitchFamily="49" charset="0"/>
                <a:cs typeface="Cascadia Mono" panose="020B0609020000020004" pitchFamily="49" charset="0"/>
              </a:rPr>
              <a:t>    // Overriding the display method</a:t>
            </a:r>
          </a:p>
          <a:p>
            <a:pPr lvl="1" indent="0" rtl="0">
              <a:spcBef>
                <a:spcPts val="1200"/>
              </a:spcBef>
              <a:spcAft>
                <a:spcPts val="600"/>
              </a:spcAft>
              <a:buNone/>
            </a:pPr>
            <a:r>
              <a:rPr lang="en-GB" sz="9200" b="1" dirty="0">
                <a:solidFill>
                  <a:schemeClr val="accent1">
                    <a:lumMod val="75000"/>
                  </a:schemeClr>
                </a:solidFill>
                <a:latin typeface="Cascadia Mono" panose="020B0609020000020004" pitchFamily="49" charset="0"/>
                <a:cs typeface="Cascadia Mono" panose="020B0609020000020004" pitchFamily="49" charset="0"/>
              </a:rPr>
              <a:t>    @Override</a:t>
            </a:r>
          </a:p>
          <a:p>
            <a:pPr lvl="1" indent="0" rtl="0">
              <a:spcBef>
                <a:spcPts val="1200"/>
              </a:spcBef>
              <a:spcAft>
                <a:spcPts val="600"/>
              </a:spcAft>
              <a:buNone/>
            </a:pPr>
            <a:r>
              <a:rPr lang="en-GB" sz="9200" b="1" dirty="0">
                <a:solidFill>
                  <a:schemeClr val="accent1">
                    <a:lumMod val="75000"/>
                  </a:schemeClr>
                </a:solidFill>
                <a:latin typeface="Cascadia Mono" panose="020B0609020000020004" pitchFamily="49" charset="0"/>
                <a:cs typeface="Cascadia Mono" panose="020B0609020000020004" pitchFamily="49" charset="0"/>
              </a:rPr>
              <a:t>    void display() {</a:t>
            </a:r>
          </a:p>
          <a:p>
            <a:pPr lvl="1" indent="0" rtl="0">
              <a:spcBef>
                <a:spcPts val="1200"/>
              </a:spcBef>
              <a:spcAft>
                <a:spcPts val="600"/>
              </a:spcAft>
              <a:buNone/>
            </a:pPr>
            <a:r>
              <a:rPr lang="en-GB" sz="9200" b="1" dirty="0">
                <a:solidFill>
                  <a:schemeClr val="accent1">
                    <a:lumMod val="75000"/>
                  </a:schemeClr>
                </a:solidFill>
                <a:latin typeface="Cascadia Mono" panose="020B0609020000020004" pitchFamily="49" charset="0"/>
                <a:cs typeface="Cascadia Mono" panose="020B0609020000020004" pitchFamily="49" charset="0"/>
              </a:rPr>
              <a:t>        </a:t>
            </a:r>
            <a:r>
              <a:rPr lang="en-GB" sz="92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9200" b="1" dirty="0">
                <a:solidFill>
                  <a:schemeClr val="accent1">
                    <a:lumMod val="75000"/>
                  </a:schemeClr>
                </a:solidFill>
                <a:latin typeface="Cascadia Mono" panose="020B0609020000020004" pitchFamily="49" charset="0"/>
                <a:cs typeface="Cascadia Mono" panose="020B0609020000020004" pitchFamily="49" charset="0"/>
              </a:rPr>
              <a:t>("This is a car.");</a:t>
            </a:r>
          </a:p>
          <a:p>
            <a:pPr lvl="1" indent="0" rtl="0">
              <a:spcBef>
                <a:spcPts val="1200"/>
              </a:spcBef>
              <a:spcAft>
                <a:spcPts val="600"/>
              </a:spcAft>
              <a:buNone/>
            </a:pPr>
            <a:r>
              <a:rPr lang="en-GB" sz="92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9200" b="1" dirty="0">
                <a:solidFill>
                  <a:schemeClr val="accent1">
                    <a:lumMod val="75000"/>
                  </a:schemeClr>
                </a:solidFill>
                <a:latin typeface="Cascadia Mono" panose="020B0609020000020004" pitchFamily="49" charset="0"/>
                <a:cs typeface="Cascadia Mono" panose="020B0609020000020004" pitchFamily="49" charset="0"/>
              </a:rPr>
              <a:t>    // Overloading the display method</a:t>
            </a:r>
          </a:p>
          <a:p>
            <a:pPr lvl="1" indent="0" rtl="0">
              <a:spcBef>
                <a:spcPts val="1200"/>
              </a:spcBef>
              <a:spcAft>
                <a:spcPts val="600"/>
              </a:spcAft>
              <a:buNone/>
            </a:pPr>
            <a:r>
              <a:rPr lang="en-GB" sz="9200" b="1" dirty="0">
                <a:solidFill>
                  <a:schemeClr val="accent1">
                    <a:lumMod val="75000"/>
                  </a:schemeClr>
                </a:solidFill>
                <a:latin typeface="Cascadia Mono" panose="020B0609020000020004" pitchFamily="49" charset="0"/>
                <a:cs typeface="Cascadia Mono" panose="020B0609020000020004" pitchFamily="49" charset="0"/>
              </a:rPr>
              <a:t>    void display(String message) {</a:t>
            </a:r>
          </a:p>
          <a:p>
            <a:pPr lvl="1" indent="0" rtl="0">
              <a:spcBef>
                <a:spcPts val="1200"/>
              </a:spcBef>
              <a:spcAft>
                <a:spcPts val="600"/>
              </a:spcAft>
              <a:buNone/>
            </a:pPr>
            <a:r>
              <a:rPr lang="en-GB" sz="9200" b="1" dirty="0">
                <a:solidFill>
                  <a:schemeClr val="accent1">
                    <a:lumMod val="75000"/>
                  </a:schemeClr>
                </a:solidFill>
                <a:latin typeface="Cascadia Mono" panose="020B0609020000020004" pitchFamily="49" charset="0"/>
                <a:cs typeface="Cascadia Mono" panose="020B0609020000020004" pitchFamily="49" charset="0"/>
              </a:rPr>
              <a:t>        </a:t>
            </a:r>
            <a:r>
              <a:rPr lang="en-GB" sz="92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9200" b="1" dirty="0">
                <a:solidFill>
                  <a:schemeClr val="accent1">
                    <a:lumMod val="75000"/>
                  </a:schemeClr>
                </a:solidFill>
                <a:latin typeface="Cascadia Mono" panose="020B0609020000020004" pitchFamily="49" charset="0"/>
                <a:cs typeface="Cascadia Mono" panose="020B0609020000020004" pitchFamily="49" charset="0"/>
              </a:rPr>
              <a:t>(message);</a:t>
            </a:r>
          </a:p>
          <a:p>
            <a:pPr lvl="1" indent="0" rtl="0">
              <a:spcBef>
                <a:spcPts val="1200"/>
              </a:spcBef>
              <a:spcAft>
                <a:spcPts val="600"/>
              </a:spcAft>
              <a:buNone/>
            </a:pPr>
            <a:r>
              <a:rPr lang="en-GB" sz="92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92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846144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47500" lnSpcReduction="20000"/>
          </a:bodyPr>
          <a:lstStyle/>
          <a:p>
            <a:pPr rtl="0">
              <a:spcBef>
                <a:spcPts val="1200"/>
              </a:spcBef>
              <a:spcAft>
                <a:spcPts val="600"/>
              </a:spcAft>
            </a:pPr>
            <a:r>
              <a:rPr lang="en-GB" sz="15000" b="1" dirty="0">
                <a:solidFill>
                  <a:srgbClr val="FF0000"/>
                </a:solidFill>
              </a:rPr>
              <a:t>Method Overriding: Exercise</a:t>
            </a:r>
          </a:p>
          <a:p>
            <a:pPr marL="685800" indent="-685800" rtl="0">
              <a:spcBef>
                <a:spcPts val="1200"/>
              </a:spcBef>
              <a:spcAft>
                <a:spcPts val="600"/>
              </a:spcAft>
              <a:buFont typeface="Arial" panose="020B0604020202020204" pitchFamily="34" charset="0"/>
              <a:buChar char="•"/>
            </a:pPr>
            <a:r>
              <a:rPr lang="en-GB" sz="21600" dirty="0"/>
              <a:t> </a:t>
            </a:r>
            <a:r>
              <a:rPr lang="nl-NL" sz="13500" dirty="0"/>
              <a:t>Method Overloading vs Method Overriding</a:t>
            </a:r>
            <a:r>
              <a:rPr lang="en-GB" sz="13500" dirty="0"/>
              <a:t>: </a:t>
            </a:r>
          </a:p>
          <a:p>
            <a:pPr marL="1314450" lvl="1" indent="-685800" rtl="0">
              <a:spcBef>
                <a:spcPts val="1200"/>
              </a:spcBef>
              <a:spcAft>
                <a:spcPts val="600"/>
              </a:spcAft>
              <a:buFont typeface="Wingdings" panose="05000000000000000000" pitchFamily="2" charset="2"/>
              <a:buChar char="q"/>
            </a:pPr>
            <a:r>
              <a:rPr lang="en-GB" sz="12000" dirty="0"/>
              <a:t>Overloading: The display method is overloaded in the Car class by creating another display method that takes a String parameter. Overloading allows a class to have more than one method with the same name, but different parameters.</a:t>
            </a:r>
          </a:p>
          <a:p>
            <a:pPr marL="1314450" lvl="1" indent="-685800" rtl="0">
              <a:spcBef>
                <a:spcPts val="1200"/>
              </a:spcBef>
              <a:spcAft>
                <a:spcPts val="600"/>
              </a:spcAft>
              <a:buFont typeface="Wingdings" panose="05000000000000000000" pitchFamily="2" charset="2"/>
              <a:buChar char="q"/>
            </a:pPr>
            <a:r>
              <a:rPr lang="en-GB" sz="12000" dirty="0"/>
              <a:t>Note: Overloading happens within the same class and is a compile-time concept, while overriding involves a subclass and superclass relationship and is a runtime concept.</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597266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Method Overriding: Exercise</a:t>
            </a:r>
          </a:p>
          <a:p>
            <a:pPr marL="685800" indent="-685800" rtl="0">
              <a:spcBef>
                <a:spcPts val="1200"/>
              </a:spcBef>
              <a:spcAft>
                <a:spcPts val="600"/>
              </a:spcAft>
              <a:buFont typeface="Arial" panose="020B0604020202020204" pitchFamily="34" charset="0"/>
              <a:buChar char="•"/>
            </a:pPr>
            <a:r>
              <a:rPr lang="en-GB" sz="5400" dirty="0"/>
              <a:t>Demonstrating the Use of Overridden Methods: </a:t>
            </a:r>
          </a:p>
          <a:p>
            <a:pPr marL="1314450" lvl="1" indent="-685800" rtl="0">
              <a:spcBef>
                <a:spcPts val="1200"/>
              </a:spcBef>
              <a:spcAft>
                <a:spcPts val="600"/>
              </a:spcAft>
              <a:buFont typeface="Wingdings" panose="05000000000000000000" pitchFamily="2" charset="2"/>
              <a:buChar char="q"/>
            </a:pPr>
            <a:r>
              <a:rPr lang="en-GB" sz="5400" dirty="0"/>
              <a:t>Finally, we'll write a simple main method to demonstrate the use of overridden and overloaded methods.</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625516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70000" lnSpcReduction="20000"/>
          </a:bodyPr>
          <a:lstStyle/>
          <a:p>
            <a:pPr rtl="0">
              <a:spcBef>
                <a:spcPts val="1200"/>
              </a:spcBef>
              <a:spcAft>
                <a:spcPts val="600"/>
              </a:spcAft>
            </a:pPr>
            <a:r>
              <a:rPr lang="en-GB" sz="6000" b="1" dirty="0">
                <a:solidFill>
                  <a:srgbClr val="FF0000"/>
                </a:solidFill>
              </a:rPr>
              <a:t>Method Overriding: Exercise</a:t>
            </a:r>
          </a:p>
          <a:p>
            <a:pPr marL="685800" indent="-685800" rtl="0">
              <a:spcBef>
                <a:spcPts val="1200"/>
              </a:spcBef>
              <a:spcAft>
                <a:spcPts val="600"/>
              </a:spcAft>
              <a:buFont typeface="Arial" panose="020B0604020202020204" pitchFamily="34" charset="0"/>
              <a:buChar char="•"/>
            </a:pPr>
            <a:r>
              <a:rPr lang="en-GB" sz="5400" dirty="0"/>
              <a:t>Demonstrating the Use of Overridden Methods: Code</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public class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TestVehicle</a:t>
            </a:r>
            <a:r>
              <a:rPr lang="en-GB" sz="42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public static void main(String[]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args</a:t>
            </a:r>
            <a:r>
              <a:rPr lang="en-GB" sz="42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Vehicle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myVehicle</a:t>
            </a:r>
            <a:r>
              <a:rPr lang="en-GB" sz="4200" b="1" dirty="0">
                <a:solidFill>
                  <a:schemeClr val="accent1">
                    <a:lumMod val="75000"/>
                  </a:schemeClr>
                </a:solidFill>
                <a:latin typeface="Cascadia Mono" panose="020B0609020000020004" pitchFamily="49" charset="0"/>
                <a:cs typeface="Cascadia Mono" panose="020B0609020000020004" pitchFamily="49" charset="0"/>
              </a:rPr>
              <a:t> = new Vehicle();</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Vehicle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myCar</a:t>
            </a:r>
            <a:r>
              <a:rPr lang="en-GB" sz="4200" b="1" dirty="0">
                <a:solidFill>
                  <a:schemeClr val="accent1">
                    <a:lumMod val="75000"/>
                  </a:schemeClr>
                </a:solidFill>
                <a:latin typeface="Cascadia Mono" panose="020B0609020000020004" pitchFamily="49" charset="0"/>
                <a:cs typeface="Cascadia Mono" panose="020B0609020000020004" pitchFamily="49" charset="0"/>
              </a:rPr>
              <a:t> = new Car();</a:t>
            </a:r>
          </a:p>
          <a:p>
            <a:pPr lvl="1" indent="0" rtl="0">
              <a:spcBef>
                <a:spcPts val="1200"/>
              </a:spcBef>
              <a:spcAft>
                <a:spcPts val="600"/>
              </a:spcAft>
              <a:buNone/>
            </a:pPr>
            <a:endParaRPr lang="en-GB" sz="42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myVehicle.display</a:t>
            </a:r>
            <a:r>
              <a:rPr lang="en-GB" sz="4200" b="1" dirty="0">
                <a:solidFill>
                  <a:schemeClr val="accent1">
                    <a:lumMod val="75000"/>
                  </a:schemeClr>
                </a:solidFill>
                <a:latin typeface="Cascadia Mono" panose="020B0609020000020004" pitchFamily="49" charset="0"/>
                <a:cs typeface="Cascadia Mono" panose="020B0609020000020004" pitchFamily="49" charset="0"/>
              </a:rPr>
              <a:t>();  // Calls the method from Vehicle class</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myCar.display</a:t>
            </a:r>
            <a:r>
              <a:rPr lang="en-GB" sz="4200" b="1" dirty="0">
                <a:solidFill>
                  <a:schemeClr val="accent1">
                    <a:lumMod val="75000"/>
                  </a:schemeClr>
                </a:solidFill>
                <a:latin typeface="Cascadia Mono" panose="020B0609020000020004" pitchFamily="49" charset="0"/>
                <a:cs typeface="Cascadia Mono" panose="020B0609020000020004" pitchFamily="49" charset="0"/>
              </a:rPr>
              <a:t>();      // Calls the overridden method from Car class</a:t>
            </a:r>
          </a:p>
          <a:p>
            <a:pPr lvl="1" indent="0" rtl="0">
              <a:spcBef>
                <a:spcPts val="1200"/>
              </a:spcBef>
              <a:spcAft>
                <a:spcPts val="600"/>
              </a:spcAft>
              <a:buNone/>
            </a:pPr>
            <a:endParaRPr lang="en-GB" sz="42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 Casting to call the overloaded method</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((Car)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myCar</a:t>
            </a:r>
            <a:r>
              <a:rPr lang="en-GB" sz="4200" b="1" dirty="0">
                <a:solidFill>
                  <a:schemeClr val="accent1">
                    <a:lumMod val="75000"/>
                  </a:schemeClr>
                </a:solidFill>
                <a:latin typeface="Cascadia Mono" panose="020B0609020000020004" pitchFamily="49" charset="0"/>
                <a:cs typeface="Cascadia Mono" panose="020B0609020000020004" pitchFamily="49" charset="0"/>
              </a:rPr>
              <a:t>).display("This is my awesome car!");</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583492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Method Overriding: Exercise</a:t>
            </a:r>
          </a:p>
          <a:p>
            <a:pPr marL="685800" indent="-685800" rtl="0">
              <a:spcBef>
                <a:spcPts val="1200"/>
              </a:spcBef>
              <a:spcAft>
                <a:spcPts val="600"/>
              </a:spcAft>
              <a:buFont typeface="Arial" panose="020B0604020202020204" pitchFamily="34" charset="0"/>
              <a:buChar char="•"/>
            </a:pPr>
            <a:r>
              <a:rPr lang="en-GB" sz="5400" dirty="0"/>
              <a:t>Demonstrating the Use of Overridden Methods: </a:t>
            </a:r>
          </a:p>
          <a:p>
            <a:pPr marL="1314450" lvl="1" indent="-685800" rtl="0">
              <a:spcBef>
                <a:spcPts val="1200"/>
              </a:spcBef>
              <a:spcAft>
                <a:spcPts val="600"/>
              </a:spcAft>
              <a:buFont typeface="Wingdings" panose="05000000000000000000" pitchFamily="2" charset="2"/>
              <a:buChar char="q"/>
            </a:pPr>
            <a:r>
              <a:rPr lang="en-GB" sz="5400" dirty="0"/>
              <a:t>Dynamic Polymorphism: The overridden method that gets called is determined at runtime. Even though </a:t>
            </a:r>
            <a:r>
              <a:rPr lang="en-GB" sz="5400" dirty="0" err="1"/>
              <a:t>myCar</a:t>
            </a:r>
            <a:r>
              <a:rPr lang="en-GB" sz="5400" dirty="0"/>
              <a:t> is declared as type Vehicle, the display() method of Car is called.</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102439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a:xfrm>
            <a:off x="814736" y="3518534"/>
            <a:ext cx="21558638" cy="3733800"/>
          </a:xfrm>
        </p:spPr>
        <p:txBody>
          <a:bodyPr/>
          <a:lstStyle/>
          <a:p>
            <a:r>
              <a:rPr lang="en-US" sz="4400" b="1" u="sng" dirty="0">
                <a:solidFill>
                  <a:schemeClr val="accent1">
                    <a:lumMod val="40000"/>
                    <a:lumOff val="60000"/>
                  </a:schemeClr>
                </a:solidFill>
              </a:rPr>
              <a:t>Access</a:t>
            </a:r>
            <a:r>
              <a:rPr lang="en-US" sz="4400" b="0" dirty="0">
                <a:solidFill>
                  <a:schemeClr val="accent1">
                    <a:lumMod val="40000"/>
                    <a:lumOff val="60000"/>
                  </a:schemeClr>
                </a:solidFill>
              </a:rPr>
              <a:t>: </a:t>
            </a:r>
            <a:r>
              <a:rPr lang="en-US" sz="4400" b="0" dirty="0">
                <a:solidFill>
                  <a:srgbClr val="FFC000"/>
                </a:solidFill>
              </a:rPr>
              <a:t>Books</a:t>
            </a:r>
            <a:r>
              <a:rPr lang="en-US" sz="4400" b="0" dirty="0">
                <a:solidFill>
                  <a:schemeClr val="accent1">
                    <a:lumMod val="40000"/>
                    <a:lumOff val="60000"/>
                  </a:schemeClr>
                </a:solidFill>
              </a:rPr>
              <a:t> / </a:t>
            </a:r>
            <a:r>
              <a:rPr lang="en-US" sz="4400" dirty="0">
                <a:solidFill>
                  <a:schemeClr val="accent6">
                    <a:lumMod val="75000"/>
                  </a:schemeClr>
                </a:solidFill>
              </a:rPr>
              <a:t>Eclipse ide</a:t>
            </a:r>
            <a:r>
              <a:rPr lang="en-US" sz="4400" b="0" dirty="0">
                <a:solidFill>
                  <a:schemeClr val="accent6">
                    <a:lumMod val="75000"/>
                  </a:schemeClr>
                </a:solidFill>
              </a:rPr>
              <a:t> </a:t>
            </a:r>
            <a:r>
              <a:rPr lang="en-US" sz="4400" b="0" dirty="0">
                <a:solidFill>
                  <a:schemeClr val="accent1">
                    <a:lumMod val="40000"/>
                    <a:lumOff val="60000"/>
                  </a:schemeClr>
                </a:solidFill>
              </a:rPr>
              <a:t>/ </a:t>
            </a:r>
            <a:r>
              <a:rPr lang="en-US" sz="4400" b="0" dirty="0">
                <a:solidFill>
                  <a:schemeClr val="accent2">
                    <a:lumMod val="60000"/>
                    <a:lumOff val="40000"/>
                  </a:schemeClr>
                </a:solidFill>
              </a:rPr>
              <a:t>MS office…etc</a:t>
            </a:r>
            <a:r>
              <a:rPr lang="en-US" sz="4400" b="0" dirty="0">
                <a:solidFill>
                  <a:schemeClr val="accent1">
                    <a:lumMod val="40000"/>
                    <a:lumOff val="60000"/>
                  </a:schemeClr>
                </a:solidFill>
              </a:rPr>
              <a:t>.</a:t>
            </a:r>
            <a:endParaRPr lang="en-US" sz="4400" dirty="0">
              <a:solidFill>
                <a:schemeClr val="accent1">
                  <a:lumMod val="40000"/>
                  <a:lumOff val="60000"/>
                </a:schemeClr>
              </a:solidFill>
            </a:endParaRPr>
          </a:p>
        </p:txBody>
      </p:sp>
    </p:spTree>
    <p:extLst>
      <p:ext uri="{BB962C8B-B14F-4D97-AF65-F5344CB8AC3E}">
        <p14:creationId xmlns:p14="http://schemas.microsoft.com/office/powerpoint/2010/main" val="68111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b="0" dirty="0"/>
              <a:t>Class relationships</a:t>
            </a: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409198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Class Relationships</a:t>
            </a:r>
          </a:p>
          <a:p>
            <a:pPr marL="685800" indent="-685800" rtl="0">
              <a:spcBef>
                <a:spcPts val="1200"/>
              </a:spcBef>
              <a:spcAft>
                <a:spcPts val="600"/>
              </a:spcAft>
              <a:buFont typeface="Arial" panose="020B0604020202020204" pitchFamily="34" charset="0"/>
              <a:buChar char="•"/>
            </a:pPr>
            <a:r>
              <a:rPr lang="en-GB" sz="5400" dirty="0"/>
              <a:t>Hierarchy and Relationships: How classes relate within an OOP structure.</a:t>
            </a:r>
          </a:p>
          <a:p>
            <a:pPr marL="685800" indent="-685800" rtl="0">
              <a:spcBef>
                <a:spcPts val="1200"/>
              </a:spcBef>
              <a:spcAft>
                <a:spcPts val="600"/>
              </a:spcAft>
              <a:buFont typeface="Arial" panose="020B0604020202020204" pitchFamily="34" charset="0"/>
              <a:buChar char="•"/>
            </a:pPr>
            <a:r>
              <a:rPr lang="en-GB" sz="5400" dirty="0"/>
              <a:t>Types of Relationships:</a:t>
            </a:r>
          </a:p>
          <a:p>
            <a:pPr marL="1314450" lvl="1" indent="-685800" rtl="0">
              <a:spcBef>
                <a:spcPts val="1200"/>
              </a:spcBef>
              <a:spcAft>
                <a:spcPts val="600"/>
              </a:spcAft>
              <a:buFont typeface="Wingdings" panose="05000000000000000000" pitchFamily="2" charset="2"/>
              <a:buChar char="q"/>
            </a:pPr>
            <a:r>
              <a:rPr lang="en-GB" sz="5400" dirty="0"/>
              <a:t>Parent-child relationships through inheritance.</a:t>
            </a:r>
          </a:p>
          <a:p>
            <a:pPr marL="1314450" lvl="1" indent="-685800" rtl="0">
              <a:spcBef>
                <a:spcPts val="1200"/>
              </a:spcBef>
              <a:spcAft>
                <a:spcPts val="600"/>
              </a:spcAft>
              <a:buFont typeface="Wingdings" panose="05000000000000000000" pitchFamily="2" charset="2"/>
              <a:buChar char="q"/>
            </a:pPr>
            <a:r>
              <a:rPr lang="en-GB" sz="5400" dirty="0"/>
              <a:t>Associations, aggregations, and compositions. </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55468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Class Relationships</a:t>
            </a:r>
          </a:p>
          <a:p>
            <a:pPr marL="685800" indent="-685800" rtl="0">
              <a:spcBef>
                <a:spcPts val="1200"/>
              </a:spcBef>
              <a:spcAft>
                <a:spcPts val="600"/>
              </a:spcAft>
              <a:buFont typeface="Arial" panose="020B0604020202020204" pitchFamily="34" charset="0"/>
              <a:buChar char="•"/>
            </a:pPr>
            <a:r>
              <a:rPr lang="en-GB" sz="5400" dirty="0"/>
              <a:t>Parent-Child Relationships Through Inheritance.</a:t>
            </a:r>
          </a:p>
          <a:p>
            <a:pPr marL="1314450" lvl="1" indent="-685800" rtl="0">
              <a:spcBef>
                <a:spcPts val="1200"/>
              </a:spcBef>
              <a:spcAft>
                <a:spcPts val="600"/>
              </a:spcAft>
              <a:buFont typeface="Wingdings" panose="05000000000000000000" pitchFamily="2" charset="2"/>
              <a:buChar char="q"/>
            </a:pPr>
            <a:r>
              <a:rPr lang="en-GB" sz="5400" dirty="0"/>
              <a:t>Inheritance allows one class to inherit the attributes and methods of another class. The class that inherits is called the subclass or derived class, and the class from which it inherits is called the superclass or base class.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017673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Class Relationships</a:t>
            </a:r>
          </a:p>
          <a:p>
            <a:pPr marL="685800" indent="-685800" rtl="0">
              <a:spcBef>
                <a:spcPts val="1200"/>
              </a:spcBef>
              <a:spcAft>
                <a:spcPts val="600"/>
              </a:spcAft>
              <a:buFont typeface="Arial" panose="020B0604020202020204" pitchFamily="34" charset="0"/>
              <a:buChar char="•"/>
            </a:pPr>
            <a:r>
              <a:rPr lang="en-GB" sz="5400" dirty="0"/>
              <a:t>Parent-Child Relationships Through Inheritance.</a:t>
            </a:r>
          </a:p>
          <a:p>
            <a:pPr marL="1314450" lvl="1" indent="-685800" rtl="0">
              <a:spcBef>
                <a:spcPts val="1200"/>
              </a:spcBef>
              <a:spcAft>
                <a:spcPts val="600"/>
              </a:spcAft>
              <a:buFont typeface="Wingdings" panose="05000000000000000000" pitchFamily="2" charset="2"/>
              <a:buChar char="q"/>
            </a:pPr>
            <a:r>
              <a:rPr lang="en-GB" sz="5400" dirty="0"/>
              <a:t>Example:</a:t>
            </a:r>
          </a:p>
          <a:p>
            <a:pPr lvl="1" indent="0" rtl="0">
              <a:spcBef>
                <a:spcPts val="1200"/>
              </a:spcBef>
              <a:spcAft>
                <a:spcPts val="600"/>
              </a:spcAft>
              <a:buNone/>
            </a:pPr>
            <a:r>
              <a:rPr lang="en-GB" sz="4500" b="1" dirty="0">
                <a:solidFill>
                  <a:schemeClr val="accent1">
                    <a:lumMod val="75000"/>
                  </a:schemeClr>
                </a:solidFill>
                <a:latin typeface="Cascadia Mono" panose="020B0609020000020004" pitchFamily="49" charset="0"/>
                <a:cs typeface="Cascadia Mono" panose="020B0609020000020004" pitchFamily="49" charset="0"/>
              </a:rPr>
              <a:t>// Superclass</a:t>
            </a:r>
          </a:p>
          <a:p>
            <a:pPr lvl="1" indent="0" rtl="0">
              <a:spcBef>
                <a:spcPts val="1200"/>
              </a:spcBef>
              <a:spcAft>
                <a:spcPts val="600"/>
              </a:spcAft>
              <a:buNone/>
            </a:pPr>
            <a:r>
              <a:rPr lang="en-GB" sz="4500" b="1" dirty="0">
                <a:solidFill>
                  <a:schemeClr val="accent1">
                    <a:lumMod val="75000"/>
                  </a:schemeClr>
                </a:solidFill>
                <a:latin typeface="Cascadia Mono" panose="020B0609020000020004" pitchFamily="49" charset="0"/>
                <a:cs typeface="Cascadia Mono" panose="020B0609020000020004" pitchFamily="49" charset="0"/>
              </a:rPr>
              <a:t>class Vehicle {</a:t>
            </a:r>
          </a:p>
          <a:p>
            <a:pPr lvl="1" indent="0" rtl="0">
              <a:spcBef>
                <a:spcPts val="1200"/>
              </a:spcBef>
              <a:spcAft>
                <a:spcPts val="600"/>
              </a:spcAft>
              <a:buNone/>
            </a:pPr>
            <a:r>
              <a:rPr lang="en-GB" sz="4500" b="1" dirty="0">
                <a:solidFill>
                  <a:schemeClr val="accent1">
                    <a:lumMod val="75000"/>
                  </a:schemeClr>
                </a:solidFill>
                <a:latin typeface="Cascadia Mono" panose="020B0609020000020004" pitchFamily="49" charset="0"/>
                <a:cs typeface="Cascadia Mono" panose="020B0609020000020004" pitchFamily="49" charset="0"/>
              </a:rPr>
              <a:t>    public void start() {</a:t>
            </a:r>
          </a:p>
          <a:p>
            <a:pPr lvl="1" indent="0" rtl="0">
              <a:spcBef>
                <a:spcPts val="1200"/>
              </a:spcBef>
              <a:spcAft>
                <a:spcPts val="600"/>
              </a:spcAft>
              <a:buNone/>
            </a:pPr>
            <a:r>
              <a:rPr lang="en-GB" sz="4500" b="1" dirty="0">
                <a:solidFill>
                  <a:schemeClr val="accent1">
                    <a:lumMod val="75000"/>
                  </a:schemeClr>
                </a:solidFill>
                <a:latin typeface="Cascadia Mono" panose="020B0609020000020004" pitchFamily="49" charset="0"/>
                <a:cs typeface="Cascadia Mono" panose="020B0609020000020004" pitchFamily="49" charset="0"/>
              </a:rPr>
              <a:t>        </a:t>
            </a:r>
            <a:r>
              <a:rPr lang="en-GB" sz="45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4500" b="1" dirty="0">
                <a:solidFill>
                  <a:schemeClr val="accent1">
                    <a:lumMod val="75000"/>
                  </a:schemeClr>
                </a:solidFill>
                <a:latin typeface="Cascadia Mono" panose="020B0609020000020004" pitchFamily="49" charset="0"/>
                <a:cs typeface="Cascadia Mono" panose="020B0609020000020004" pitchFamily="49" charset="0"/>
              </a:rPr>
              <a:t>("Vehicle is starting");</a:t>
            </a:r>
          </a:p>
          <a:p>
            <a:pPr lvl="1" indent="0" rtl="0">
              <a:spcBef>
                <a:spcPts val="1200"/>
              </a:spcBef>
              <a:spcAft>
                <a:spcPts val="600"/>
              </a:spcAft>
              <a:buNone/>
            </a:pPr>
            <a:r>
              <a:rPr lang="en-GB" sz="45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45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5721613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77500" lnSpcReduction="20000"/>
          </a:bodyPr>
          <a:lstStyle/>
          <a:p>
            <a:pPr rtl="0">
              <a:spcBef>
                <a:spcPts val="1200"/>
              </a:spcBef>
              <a:spcAft>
                <a:spcPts val="600"/>
              </a:spcAft>
            </a:pPr>
            <a:r>
              <a:rPr lang="en-GB" sz="6000" b="1" dirty="0">
                <a:solidFill>
                  <a:srgbClr val="FF0000"/>
                </a:solidFill>
              </a:rPr>
              <a:t>Class Relationships</a:t>
            </a:r>
          </a:p>
          <a:p>
            <a:pPr marL="685800" indent="-685800" rtl="0">
              <a:spcBef>
                <a:spcPts val="1200"/>
              </a:spcBef>
              <a:spcAft>
                <a:spcPts val="600"/>
              </a:spcAft>
              <a:buFont typeface="Arial" panose="020B0604020202020204" pitchFamily="34" charset="0"/>
              <a:buChar char="•"/>
            </a:pPr>
            <a:r>
              <a:rPr lang="en-GB" sz="5400" dirty="0"/>
              <a:t>Parent-Child Relationships Through Inheritance.</a:t>
            </a:r>
          </a:p>
          <a:p>
            <a:pPr marL="1314450" lvl="1" indent="-685800" rtl="0">
              <a:spcBef>
                <a:spcPts val="1200"/>
              </a:spcBef>
              <a:spcAft>
                <a:spcPts val="600"/>
              </a:spcAft>
              <a:buFont typeface="Wingdings" panose="05000000000000000000" pitchFamily="2" charset="2"/>
              <a:buChar char="q"/>
            </a:pPr>
            <a:r>
              <a:rPr lang="en-GB" sz="5400" dirty="0"/>
              <a:t>Example:</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Subclass</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class Car extends Vehicle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@Override</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public void start()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super.start</a:t>
            </a:r>
            <a:r>
              <a:rPr lang="en-GB" sz="5300" b="1" dirty="0">
                <a:solidFill>
                  <a:schemeClr val="accent1">
                    <a:lumMod val="75000"/>
                  </a:schemeClr>
                </a:solidFill>
                <a:latin typeface="Cascadia Mono" panose="020B0609020000020004" pitchFamily="49" charset="0"/>
                <a:cs typeface="Cascadia Mono" panose="020B0609020000020004" pitchFamily="49" charset="0"/>
              </a:rPr>
              <a:t>(); // Call the superclass method</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5300" b="1" dirty="0">
                <a:solidFill>
                  <a:schemeClr val="accent1">
                    <a:lumMod val="75000"/>
                  </a:schemeClr>
                </a:solidFill>
                <a:latin typeface="Cascadia Mono" panose="020B0609020000020004" pitchFamily="49" charset="0"/>
                <a:cs typeface="Cascadia Mono" panose="020B0609020000020004" pitchFamily="49" charset="0"/>
              </a:rPr>
              <a:t>("Car is starting with additional features");</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616847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85000" lnSpcReduction="20000"/>
          </a:bodyPr>
          <a:lstStyle/>
          <a:p>
            <a:pPr rtl="0">
              <a:spcBef>
                <a:spcPts val="1200"/>
              </a:spcBef>
              <a:spcAft>
                <a:spcPts val="600"/>
              </a:spcAft>
            </a:pPr>
            <a:r>
              <a:rPr lang="en-GB" sz="6000" b="1" dirty="0">
                <a:solidFill>
                  <a:srgbClr val="FF0000"/>
                </a:solidFill>
              </a:rPr>
              <a:t>Class Relationships</a:t>
            </a:r>
          </a:p>
          <a:p>
            <a:pPr marL="685800" indent="-685800" rtl="0">
              <a:spcBef>
                <a:spcPts val="1200"/>
              </a:spcBef>
              <a:spcAft>
                <a:spcPts val="600"/>
              </a:spcAft>
              <a:buFont typeface="Arial" panose="020B0604020202020204" pitchFamily="34" charset="0"/>
              <a:buChar char="•"/>
            </a:pPr>
            <a:r>
              <a:rPr lang="en-GB" sz="5400" dirty="0"/>
              <a:t>Parent-Child Relationships Through Inheritance.</a:t>
            </a:r>
          </a:p>
          <a:p>
            <a:pPr marL="1314450" lvl="1" indent="-685800" rtl="0">
              <a:spcBef>
                <a:spcPts val="1200"/>
              </a:spcBef>
              <a:spcAft>
                <a:spcPts val="600"/>
              </a:spcAft>
              <a:buFont typeface="Wingdings" panose="05000000000000000000" pitchFamily="2" charset="2"/>
              <a:buChar char="q"/>
            </a:pPr>
            <a:r>
              <a:rPr lang="en-GB" sz="5400" dirty="0"/>
              <a:t>Example:</a:t>
            </a: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public class Main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public static void main(String[]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args</a:t>
            </a: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Car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myCar</a:t>
            </a:r>
            <a:r>
              <a:rPr lang="en-GB" sz="5300" b="1" dirty="0">
                <a:solidFill>
                  <a:schemeClr val="accent1">
                    <a:lumMod val="75000"/>
                  </a:schemeClr>
                </a:solidFill>
                <a:latin typeface="Cascadia Mono" panose="020B0609020000020004" pitchFamily="49" charset="0"/>
                <a:cs typeface="Cascadia Mono" panose="020B0609020000020004" pitchFamily="49" charset="0"/>
              </a:rPr>
              <a:t> = new Car();</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myCar.start</a:t>
            </a:r>
            <a:r>
              <a:rPr lang="en-GB" sz="5300" b="1" dirty="0">
                <a:solidFill>
                  <a:schemeClr val="accent1">
                    <a:lumMod val="75000"/>
                  </a:schemeClr>
                </a:solidFill>
                <a:latin typeface="Cascadia Mono" panose="020B0609020000020004" pitchFamily="49" charset="0"/>
                <a:cs typeface="Cascadia Mono" panose="020B0609020000020004" pitchFamily="49" charset="0"/>
              </a:rPr>
              <a:t>();  // Output: Vehicle is starting</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         Car is starting with additional features</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484080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77500" lnSpcReduction="20000"/>
          </a:bodyPr>
          <a:lstStyle/>
          <a:p>
            <a:pPr rtl="0">
              <a:spcBef>
                <a:spcPts val="1200"/>
              </a:spcBef>
              <a:spcAft>
                <a:spcPts val="600"/>
              </a:spcAft>
            </a:pPr>
            <a:r>
              <a:rPr lang="en-GB" sz="6000" b="1" dirty="0">
                <a:solidFill>
                  <a:srgbClr val="FF0000"/>
                </a:solidFill>
              </a:rPr>
              <a:t>Class Relationships</a:t>
            </a:r>
          </a:p>
          <a:p>
            <a:pPr marL="685800" indent="-685800" rtl="0">
              <a:spcBef>
                <a:spcPts val="1200"/>
              </a:spcBef>
              <a:spcAft>
                <a:spcPts val="600"/>
              </a:spcAft>
              <a:buFont typeface="Arial" panose="020B0604020202020204" pitchFamily="34" charset="0"/>
              <a:buChar char="•"/>
            </a:pPr>
            <a:r>
              <a:rPr lang="en-GB" sz="5400" dirty="0"/>
              <a:t>Associations.</a:t>
            </a:r>
          </a:p>
          <a:p>
            <a:pPr marL="1314450" lvl="1" indent="-685800" rtl="0">
              <a:spcBef>
                <a:spcPts val="1200"/>
              </a:spcBef>
              <a:spcAft>
                <a:spcPts val="600"/>
              </a:spcAft>
              <a:buFont typeface="Wingdings" panose="05000000000000000000" pitchFamily="2" charset="2"/>
              <a:buChar char="q"/>
            </a:pPr>
            <a:r>
              <a:rPr lang="en-GB" sz="5400" dirty="0"/>
              <a:t>Associations represent relationships between two separate classes that establish connections between objects of these classes.</a:t>
            </a:r>
          </a:p>
          <a:p>
            <a:pPr marL="1314450" lvl="1" indent="-685800" rtl="0">
              <a:spcBef>
                <a:spcPts val="1200"/>
              </a:spcBef>
              <a:spcAft>
                <a:spcPts val="600"/>
              </a:spcAft>
              <a:buFont typeface="Wingdings" panose="05000000000000000000" pitchFamily="2" charset="2"/>
              <a:buChar char="q"/>
            </a:pPr>
            <a:r>
              <a:rPr lang="en-GB" sz="5400" dirty="0"/>
              <a:t>Example:</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class Driver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String name;</a:t>
            </a:r>
          </a:p>
          <a:p>
            <a:pPr lvl="1" indent="0" rtl="0">
              <a:spcBef>
                <a:spcPts val="1200"/>
              </a:spcBef>
              <a:spcAft>
                <a:spcPts val="600"/>
              </a:spcAft>
              <a:buNone/>
            </a:pP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Driver(String name)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this.name = name;</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9256495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62500" lnSpcReduction="20000"/>
          </a:bodyPr>
          <a:lstStyle/>
          <a:p>
            <a:pPr rtl="0">
              <a:spcBef>
                <a:spcPts val="1200"/>
              </a:spcBef>
              <a:spcAft>
                <a:spcPts val="600"/>
              </a:spcAft>
            </a:pPr>
            <a:r>
              <a:rPr lang="en-GB" sz="6000" b="1" dirty="0">
                <a:solidFill>
                  <a:srgbClr val="FF0000"/>
                </a:solidFill>
              </a:rPr>
              <a:t>Class Relationships</a:t>
            </a:r>
          </a:p>
          <a:p>
            <a:pPr marL="685800" indent="-685800" rtl="0">
              <a:spcBef>
                <a:spcPts val="1200"/>
              </a:spcBef>
              <a:spcAft>
                <a:spcPts val="600"/>
              </a:spcAft>
              <a:buFont typeface="Arial" panose="020B0604020202020204" pitchFamily="34" charset="0"/>
              <a:buChar char="•"/>
            </a:pPr>
            <a:r>
              <a:rPr lang="en-GB" sz="5400" dirty="0"/>
              <a:t>Associations.</a:t>
            </a:r>
          </a:p>
          <a:p>
            <a:pPr marL="1314450" lvl="1" indent="-685800" rtl="0">
              <a:spcBef>
                <a:spcPts val="1200"/>
              </a:spcBef>
              <a:spcAft>
                <a:spcPts val="600"/>
              </a:spcAft>
              <a:buFont typeface="Wingdings" panose="05000000000000000000" pitchFamily="2" charset="2"/>
              <a:buChar char="q"/>
            </a:pPr>
            <a:r>
              <a:rPr lang="en-GB" sz="5400" dirty="0"/>
              <a:t>Associations represent relationships between two separate classes that establish connections between objects of these classes.</a:t>
            </a:r>
          </a:p>
          <a:p>
            <a:pPr marL="1314450" lvl="1" indent="-685800" rtl="0">
              <a:spcBef>
                <a:spcPts val="1200"/>
              </a:spcBef>
              <a:spcAft>
                <a:spcPts val="600"/>
              </a:spcAft>
              <a:buFont typeface="Wingdings" panose="05000000000000000000" pitchFamily="2" charset="2"/>
              <a:buChar char="q"/>
            </a:pPr>
            <a:r>
              <a:rPr lang="en-GB" sz="5400" dirty="0"/>
              <a:t>Example:</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class Car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String model;</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Driver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driver</a:t>
            </a:r>
            <a:r>
              <a:rPr lang="en-GB" sz="5300" b="1" dirty="0">
                <a:solidFill>
                  <a:schemeClr val="accent1">
                    <a:lumMod val="75000"/>
                  </a:schemeClr>
                </a:solidFill>
                <a:latin typeface="Cascadia Mono" panose="020B0609020000020004" pitchFamily="49" charset="0"/>
                <a:cs typeface="Cascadia Mono" panose="020B0609020000020004" pitchFamily="49" charset="0"/>
              </a:rPr>
              <a:t>; // Car HAS-A driver</a:t>
            </a:r>
          </a:p>
          <a:p>
            <a:pPr lvl="1" indent="0" rtl="0">
              <a:spcBef>
                <a:spcPts val="1200"/>
              </a:spcBef>
              <a:spcAft>
                <a:spcPts val="600"/>
              </a:spcAft>
              <a:buNone/>
            </a:pP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Car(String model, Driver driver)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this.model</a:t>
            </a:r>
            <a:r>
              <a:rPr lang="en-GB" sz="5300" b="1" dirty="0">
                <a:solidFill>
                  <a:schemeClr val="accent1">
                    <a:lumMod val="75000"/>
                  </a:schemeClr>
                </a:solidFill>
                <a:latin typeface="Cascadia Mono" panose="020B0609020000020004" pitchFamily="49" charset="0"/>
                <a:cs typeface="Cascadia Mono" panose="020B0609020000020004" pitchFamily="49" charset="0"/>
              </a:rPr>
              <a:t> = model;</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this.driver</a:t>
            </a:r>
            <a:r>
              <a:rPr lang="en-GB" sz="5300" b="1" dirty="0">
                <a:solidFill>
                  <a:schemeClr val="accent1">
                    <a:lumMod val="75000"/>
                  </a:schemeClr>
                </a:solidFill>
                <a:latin typeface="Cascadia Mono" panose="020B0609020000020004" pitchFamily="49" charset="0"/>
                <a:cs typeface="Cascadia Mono" panose="020B0609020000020004" pitchFamily="49" charset="0"/>
              </a:rPr>
              <a:t> = driver;</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5223542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70000" lnSpcReduction="20000"/>
          </a:bodyPr>
          <a:lstStyle/>
          <a:p>
            <a:pPr rtl="0">
              <a:spcBef>
                <a:spcPts val="1200"/>
              </a:spcBef>
              <a:spcAft>
                <a:spcPts val="600"/>
              </a:spcAft>
            </a:pPr>
            <a:r>
              <a:rPr lang="en-GB" sz="6000" b="1" dirty="0">
                <a:solidFill>
                  <a:srgbClr val="FF0000"/>
                </a:solidFill>
              </a:rPr>
              <a:t>Class Relationships</a:t>
            </a:r>
          </a:p>
          <a:p>
            <a:pPr marL="685800" indent="-685800" rtl="0">
              <a:spcBef>
                <a:spcPts val="1200"/>
              </a:spcBef>
              <a:spcAft>
                <a:spcPts val="600"/>
              </a:spcAft>
              <a:buFont typeface="Arial" panose="020B0604020202020204" pitchFamily="34" charset="0"/>
              <a:buChar char="•"/>
            </a:pPr>
            <a:r>
              <a:rPr lang="en-GB" sz="5400" dirty="0"/>
              <a:t>Associations.</a:t>
            </a:r>
          </a:p>
          <a:p>
            <a:pPr marL="1314450" lvl="1" indent="-685800" rtl="0">
              <a:spcBef>
                <a:spcPts val="1200"/>
              </a:spcBef>
              <a:spcAft>
                <a:spcPts val="600"/>
              </a:spcAft>
              <a:buFont typeface="Wingdings" panose="05000000000000000000" pitchFamily="2" charset="2"/>
              <a:buChar char="q"/>
            </a:pPr>
            <a:r>
              <a:rPr lang="en-GB" sz="5400" dirty="0"/>
              <a:t>Associations represent relationships between two separate classes that establish connections between objects of these classes.</a:t>
            </a:r>
          </a:p>
          <a:p>
            <a:pPr marL="1314450" lvl="1" indent="-685800" rtl="0">
              <a:spcBef>
                <a:spcPts val="1200"/>
              </a:spcBef>
              <a:spcAft>
                <a:spcPts val="600"/>
              </a:spcAft>
              <a:buFont typeface="Wingdings" panose="05000000000000000000" pitchFamily="2" charset="2"/>
              <a:buChar char="q"/>
            </a:pPr>
            <a:r>
              <a:rPr lang="en-GB" sz="5400" dirty="0"/>
              <a:t>Example:</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public class Main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public static void main(String[]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args</a:t>
            </a: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Driver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driver</a:t>
            </a:r>
            <a:r>
              <a:rPr lang="en-GB" sz="5300" b="1" dirty="0">
                <a:solidFill>
                  <a:schemeClr val="accent1">
                    <a:lumMod val="75000"/>
                  </a:schemeClr>
                </a:solidFill>
                <a:latin typeface="Cascadia Mono" panose="020B0609020000020004" pitchFamily="49" charset="0"/>
                <a:cs typeface="Cascadia Mono" panose="020B0609020000020004" pitchFamily="49" charset="0"/>
              </a:rPr>
              <a:t> = new Driver("John Doe");</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Car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car</a:t>
            </a:r>
            <a:r>
              <a:rPr lang="en-GB" sz="5300" b="1" dirty="0">
                <a:solidFill>
                  <a:schemeClr val="accent1">
                    <a:lumMod val="75000"/>
                  </a:schemeClr>
                </a:solidFill>
                <a:latin typeface="Cascadia Mono" panose="020B0609020000020004" pitchFamily="49" charset="0"/>
                <a:cs typeface="Cascadia Mono" panose="020B0609020000020004" pitchFamily="49" charset="0"/>
              </a:rPr>
              <a:t> = new Car("Toyota Camry", driver);</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5300" b="1" dirty="0">
                <a:solidFill>
                  <a:schemeClr val="accent1">
                    <a:lumMod val="75000"/>
                  </a:schemeClr>
                </a:solidFill>
                <a:latin typeface="Cascadia Mono" panose="020B0609020000020004" pitchFamily="49" charset="0"/>
                <a:cs typeface="Cascadia Mono" panose="020B0609020000020004" pitchFamily="49" charset="0"/>
              </a:rPr>
              <a:t>(</a:t>
            </a:r>
            <a:r>
              <a:rPr lang="en-GB" sz="5300" b="1" dirty="0" err="1">
                <a:solidFill>
                  <a:schemeClr val="accent1">
                    <a:lumMod val="75000"/>
                  </a:schemeClr>
                </a:solidFill>
                <a:latin typeface="Cascadia Mono" panose="020B0609020000020004" pitchFamily="49" charset="0"/>
                <a:cs typeface="Cascadia Mono" panose="020B0609020000020004" pitchFamily="49" charset="0"/>
              </a:rPr>
              <a:t>car.model</a:t>
            </a:r>
            <a:r>
              <a:rPr lang="en-GB" sz="5300" b="1" dirty="0">
                <a:solidFill>
                  <a:schemeClr val="accent1">
                    <a:lumMod val="75000"/>
                  </a:schemeClr>
                </a:solidFill>
                <a:latin typeface="Cascadia Mono" panose="020B0609020000020004" pitchFamily="49" charset="0"/>
                <a:cs typeface="Cascadia Mono" panose="020B0609020000020004" pitchFamily="49" charset="0"/>
              </a:rPr>
              <a:t> + " is being driven by " + car.driver.name);</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8893588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lnSpcReduction="20000"/>
          </a:bodyPr>
          <a:lstStyle/>
          <a:p>
            <a:pPr rtl="0">
              <a:spcBef>
                <a:spcPts val="1200"/>
              </a:spcBef>
              <a:spcAft>
                <a:spcPts val="600"/>
              </a:spcAft>
            </a:pPr>
            <a:r>
              <a:rPr lang="en-GB" sz="6000" b="1" dirty="0">
                <a:solidFill>
                  <a:srgbClr val="FF0000"/>
                </a:solidFill>
              </a:rPr>
              <a:t>Class Relationships</a:t>
            </a:r>
          </a:p>
          <a:p>
            <a:pPr marL="685800" indent="-685800" rtl="0">
              <a:spcBef>
                <a:spcPts val="1200"/>
              </a:spcBef>
              <a:spcAft>
                <a:spcPts val="600"/>
              </a:spcAft>
              <a:buFont typeface="Arial" panose="020B0604020202020204" pitchFamily="34" charset="0"/>
              <a:buChar char="•"/>
            </a:pPr>
            <a:r>
              <a:rPr lang="en-GB" sz="5400" dirty="0"/>
              <a:t>Aggregations.</a:t>
            </a:r>
          </a:p>
          <a:p>
            <a:pPr marL="1314450" lvl="1" indent="-685800" rtl="0">
              <a:spcBef>
                <a:spcPts val="1200"/>
              </a:spcBef>
              <a:spcAft>
                <a:spcPts val="600"/>
              </a:spcAft>
              <a:buFont typeface="Wingdings" panose="05000000000000000000" pitchFamily="2" charset="2"/>
              <a:buChar char="q"/>
            </a:pPr>
            <a:r>
              <a:rPr lang="en-GB" sz="5400" dirty="0"/>
              <a:t>Aggregation is a specialized form of association where the two associated classes can exist independently. It is often referred to as a "has-a" relationship.</a:t>
            </a:r>
          </a:p>
          <a:p>
            <a:pPr marL="1314450" lvl="1" indent="-685800" rtl="0">
              <a:spcBef>
                <a:spcPts val="1200"/>
              </a:spcBef>
              <a:spcAft>
                <a:spcPts val="600"/>
              </a:spcAft>
              <a:buFont typeface="Wingdings" panose="05000000000000000000" pitchFamily="2" charset="2"/>
              <a:buChar char="q"/>
            </a:pPr>
            <a:r>
              <a:rPr lang="en-GB" sz="5400" dirty="0"/>
              <a:t>Example:</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class Engine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void start()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5300" b="1" dirty="0">
                <a:solidFill>
                  <a:schemeClr val="accent1">
                    <a:lumMod val="75000"/>
                  </a:schemeClr>
                </a:solidFill>
                <a:latin typeface="Cascadia Mono" panose="020B0609020000020004" pitchFamily="49" charset="0"/>
                <a:cs typeface="Cascadia Mono" panose="020B0609020000020004" pitchFamily="49" charset="0"/>
              </a:rPr>
              <a:t>("Engine is starting");</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6006827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a:r>
              <a:rPr lang="en-GB" b="1" dirty="0">
                <a:solidFill>
                  <a:srgbClr val="131516"/>
                </a:solidFill>
                <a:latin typeface="system-ui"/>
              </a:rPr>
              <a:t>PRESCRIBED Textbook</a:t>
            </a:r>
            <a:endParaRPr lang="en-GB" b="1" i="0" dirty="0">
              <a:solidFill>
                <a:srgbClr val="131516"/>
              </a:solidFill>
              <a:effectLst/>
              <a:latin typeface="system-ui"/>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
        <p:nvSpPr>
          <p:cNvPr id="4" name="Title 1">
            <a:extLst>
              <a:ext uri="{FF2B5EF4-FFF2-40B4-BE49-F238E27FC236}">
                <a16:creationId xmlns:a16="http://schemas.microsoft.com/office/drawing/2014/main" id="{1464074A-B134-E012-7614-58BFC4E0ED16}"/>
              </a:ext>
            </a:extLst>
          </p:cNvPr>
          <p:cNvSpPr>
            <a:spLocks noGrp="1"/>
          </p:cNvSpPr>
          <p:nvPr>
            <p:ph type="body" sz="quarter" idx="11"/>
          </p:nvPr>
        </p:nvSpPr>
        <p:spPr>
          <a:xfrm>
            <a:off x="1771650" y="3713163"/>
            <a:ext cx="21005800" cy="9577387"/>
          </a:xfrm>
        </p:spPr>
        <p:txBody>
          <a:bodyPr/>
          <a:lstStyle/>
          <a:p>
            <a:r>
              <a:rPr sz="6600" dirty="0"/>
              <a:t>Think Java: How to Think Like a Computer Scientist</a:t>
            </a:r>
            <a:r>
              <a:rPr lang="en-GB" sz="6600" dirty="0"/>
              <a:t> Downey, A.B. and Mayfield, C. (2019) Version 6.1.3</a:t>
            </a:r>
          </a:p>
          <a:p>
            <a:endParaRPr dirty="0"/>
          </a:p>
        </p:txBody>
      </p:sp>
    </p:spTree>
    <p:extLst>
      <p:ext uri="{BB962C8B-B14F-4D97-AF65-F5344CB8AC3E}">
        <p14:creationId xmlns:p14="http://schemas.microsoft.com/office/powerpoint/2010/main" val="1042768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47500" lnSpcReduction="20000"/>
          </a:bodyPr>
          <a:lstStyle/>
          <a:p>
            <a:pPr rtl="0">
              <a:spcBef>
                <a:spcPts val="1200"/>
              </a:spcBef>
              <a:spcAft>
                <a:spcPts val="600"/>
              </a:spcAft>
            </a:pPr>
            <a:r>
              <a:rPr lang="en-GB" sz="6000" b="1" dirty="0">
                <a:solidFill>
                  <a:srgbClr val="FF0000"/>
                </a:solidFill>
              </a:rPr>
              <a:t>Class Relationships</a:t>
            </a:r>
          </a:p>
          <a:p>
            <a:pPr marL="685800" indent="-685800" rtl="0">
              <a:spcBef>
                <a:spcPts val="1200"/>
              </a:spcBef>
              <a:spcAft>
                <a:spcPts val="600"/>
              </a:spcAft>
              <a:buFont typeface="Arial" panose="020B0604020202020204" pitchFamily="34" charset="0"/>
              <a:buChar char="•"/>
            </a:pPr>
            <a:r>
              <a:rPr lang="en-GB" sz="5400" dirty="0"/>
              <a:t>Aggregations.</a:t>
            </a:r>
          </a:p>
          <a:p>
            <a:pPr marL="1314450" lvl="1" indent="-685800" rtl="0">
              <a:spcBef>
                <a:spcPts val="1200"/>
              </a:spcBef>
              <a:spcAft>
                <a:spcPts val="600"/>
              </a:spcAft>
              <a:buFont typeface="Wingdings" panose="05000000000000000000" pitchFamily="2" charset="2"/>
              <a:buChar char="q"/>
            </a:pPr>
            <a:r>
              <a:rPr lang="en-GB" sz="5400" dirty="0"/>
              <a:t>Aggregation is a specialized form of association where the two associated classes can exist independently. It is often referred to as a "has-a" relationship.</a:t>
            </a:r>
          </a:p>
          <a:p>
            <a:pPr marL="1314450" lvl="1" indent="-685800" rtl="0">
              <a:spcBef>
                <a:spcPts val="1200"/>
              </a:spcBef>
              <a:spcAft>
                <a:spcPts val="600"/>
              </a:spcAft>
              <a:buFont typeface="Wingdings" panose="05000000000000000000" pitchFamily="2" charset="2"/>
              <a:buChar char="q"/>
            </a:pPr>
            <a:r>
              <a:rPr lang="en-GB" sz="5400" dirty="0"/>
              <a:t>Example:</a:t>
            </a: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class Car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String model;</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Engine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engine</a:t>
            </a:r>
            <a:r>
              <a:rPr lang="en-GB" sz="5300" b="1" dirty="0">
                <a:solidFill>
                  <a:schemeClr val="accent1">
                    <a:lumMod val="75000"/>
                  </a:schemeClr>
                </a:solidFill>
                <a:latin typeface="Cascadia Mono" panose="020B0609020000020004" pitchFamily="49" charset="0"/>
                <a:cs typeface="Cascadia Mono" panose="020B0609020000020004" pitchFamily="49" charset="0"/>
              </a:rPr>
              <a:t>; // Car HAS-A engine</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Car(String model)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this.model</a:t>
            </a:r>
            <a:r>
              <a:rPr lang="en-GB" sz="5300" b="1" dirty="0">
                <a:solidFill>
                  <a:schemeClr val="accent1">
                    <a:lumMod val="75000"/>
                  </a:schemeClr>
                </a:solidFill>
                <a:latin typeface="Cascadia Mono" panose="020B0609020000020004" pitchFamily="49" charset="0"/>
                <a:cs typeface="Cascadia Mono" panose="020B0609020000020004" pitchFamily="49" charset="0"/>
              </a:rPr>
              <a:t> = model;</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this.engine</a:t>
            </a:r>
            <a:r>
              <a:rPr lang="en-GB" sz="5300" b="1" dirty="0">
                <a:solidFill>
                  <a:schemeClr val="accent1">
                    <a:lumMod val="75000"/>
                  </a:schemeClr>
                </a:solidFill>
                <a:latin typeface="Cascadia Mono" panose="020B0609020000020004" pitchFamily="49" charset="0"/>
                <a:cs typeface="Cascadia Mono" panose="020B0609020000020004" pitchFamily="49" charset="0"/>
              </a:rPr>
              <a:t> = new Engine();</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void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startCar</a:t>
            </a: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engine.start</a:t>
            </a:r>
            <a:r>
              <a:rPr lang="en-GB" sz="53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5300" b="1" dirty="0">
                <a:solidFill>
                  <a:schemeClr val="accent1">
                    <a:lumMod val="75000"/>
                  </a:schemeClr>
                </a:solidFill>
                <a:latin typeface="Cascadia Mono" panose="020B0609020000020004" pitchFamily="49" charset="0"/>
                <a:cs typeface="Cascadia Mono" panose="020B0609020000020004" pitchFamily="49" charset="0"/>
              </a:rPr>
              <a:t>(model + " is running");</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a:t>
            </a:r>
            <a:endParaRPr lang="en-GB" sz="5400" dirty="0"/>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8294873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77500" lnSpcReduction="20000"/>
          </a:bodyPr>
          <a:lstStyle/>
          <a:p>
            <a:pPr rtl="0">
              <a:spcBef>
                <a:spcPts val="1200"/>
              </a:spcBef>
              <a:spcAft>
                <a:spcPts val="600"/>
              </a:spcAft>
            </a:pPr>
            <a:r>
              <a:rPr lang="en-GB" sz="6000" b="1" dirty="0">
                <a:solidFill>
                  <a:srgbClr val="FF0000"/>
                </a:solidFill>
              </a:rPr>
              <a:t>Class Relationships</a:t>
            </a:r>
          </a:p>
          <a:p>
            <a:pPr marL="685800" indent="-685800" rtl="0">
              <a:spcBef>
                <a:spcPts val="1200"/>
              </a:spcBef>
              <a:spcAft>
                <a:spcPts val="600"/>
              </a:spcAft>
              <a:buFont typeface="Arial" panose="020B0604020202020204" pitchFamily="34" charset="0"/>
              <a:buChar char="•"/>
            </a:pPr>
            <a:r>
              <a:rPr lang="en-GB" sz="5400" dirty="0"/>
              <a:t>Aggregations.</a:t>
            </a:r>
          </a:p>
          <a:p>
            <a:pPr marL="1314450" lvl="1" indent="-685800" rtl="0">
              <a:spcBef>
                <a:spcPts val="1200"/>
              </a:spcBef>
              <a:spcAft>
                <a:spcPts val="600"/>
              </a:spcAft>
              <a:buFont typeface="Wingdings" panose="05000000000000000000" pitchFamily="2" charset="2"/>
              <a:buChar char="q"/>
            </a:pPr>
            <a:r>
              <a:rPr lang="en-GB" sz="5400" dirty="0"/>
              <a:t>Aggregation is a specialized form of association where the two associated classes can exist independently. It is often referred to as a "has-a" relationship.</a:t>
            </a:r>
          </a:p>
          <a:p>
            <a:pPr marL="1314450" lvl="1" indent="-685800" rtl="0">
              <a:spcBef>
                <a:spcPts val="1200"/>
              </a:spcBef>
              <a:spcAft>
                <a:spcPts val="600"/>
              </a:spcAft>
              <a:buFont typeface="Wingdings" panose="05000000000000000000" pitchFamily="2" charset="2"/>
              <a:buChar char="q"/>
            </a:pPr>
            <a:r>
              <a:rPr lang="en-GB" sz="5400" dirty="0"/>
              <a:t>Example:</a:t>
            </a: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public class Main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public static void main(String[]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args</a:t>
            </a: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Car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myCar</a:t>
            </a:r>
            <a:r>
              <a:rPr lang="en-GB" sz="5300" b="1" dirty="0">
                <a:solidFill>
                  <a:schemeClr val="accent1">
                    <a:lumMod val="75000"/>
                  </a:schemeClr>
                </a:solidFill>
                <a:latin typeface="Cascadia Mono" panose="020B0609020000020004" pitchFamily="49" charset="0"/>
                <a:cs typeface="Cascadia Mono" panose="020B0609020000020004" pitchFamily="49" charset="0"/>
              </a:rPr>
              <a:t> = new Car("Honda Accord");</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myCar.startCar</a:t>
            </a:r>
            <a:r>
              <a:rPr lang="en-GB" sz="5300" b="1" dirty="0">
                <a:solidFill>
                  <a:schemeClr val="accent1">
                    <a:lumMod val="75000"/>
                  </a:schemeClr>
                </a:solidFill>
                <a:latin typeface="Cascadia Mono" panose="020B0609020000020004" pitchFamily="49" charset="0"/>
                <a:cs typeface="Cascadia Mono" panose="020B0609020000020004" pitchFamily="49" charset="0"/>
              </a:rPr>
              <a:t>();  // Output: Engine is starting</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         Honda Accord is running</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1867975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lnSpcReduction="20000"/>
          </a:bodyPr>
          <a:lstStyle/>
          <a:p>
            <a:pPr rtl="0">
              <a:spcBef>
                <a:spcPts val="1200"/>
              </a:spcBef>
              <a:spcAft>
                <a:spcPts val="600"/>
              </a:spcAft>
            </a:pPr>
            <a:r>
              <a:rPr lang="en-GB" sz="6000" b="1" dirty="0">
                <a:solidFill>
                  <a:srgbClr val="FF0000"/>
                </a:solidFill>
              </a:rPr>
              <a:t>Class Relationships</a:t>
            </a:r>
          </a:p>
          <a:p>
            <a:pPr marL="685800" indent="-685800" rtl="0">
              <a:spcBef>
                <a:spcPts val="1200"/>
              </a:spcBef>
              <a:spcAft>
                <a:spcPts val="600"/>
              </a:spcAft>
              <a:buFont typeface="Arial" panose="020B0604020202020204" pitchFamily="34" charset="0"/>
              <a:buChar char="•"/>
            </a:pPr>
            <a:r>
              <a:rPr lang="en-GB" sz="5400" dirty="0"/>
              <a:t>Compositions.</a:t>
            </a:r>
          </a:p>
          <a:p>
            <a:pPr marL="1314450" lvl="1" indent="-685800" rtl="0">
              <a:spcBef>
                <a:spcPts val="1200"/>
              </a:spcBef>
              <a:spcAft>
                <a:spcPts val="600"/>
              </a:spcAft>
              <a:buFont typeface="Wingdings" panose="05000000000000000000" pitchFamily="2" charset="2"/>
              <a:buChar char="q"/>
            </a:pPr>
            <a:r>
              <a:rPr lang="en-GB" sz="5400" dirty="0"/>
              <a:t>Composition is a more restrictive form of aggregation where the dependent object cannot exist without the presence of its owner.</a:t>
            </a:r>
          </a:p>
          <a:p>
            <a:pPr marL="1314450" lvl="1" indent="-685800" rtl="0">
              <a:spcBef>
                <a:spcPts val="1200"/>
              </a:spcBef>
              <a:spcAft>
                <a:spcPts val="600"/>
              </a:spcAft>
              <a:buFont typeface="Wingdings" panose="05000000000000000000" pitchFamily="2" charset="2"/>
              <a:buChar char="q"/>
            </a:pPr>
            <a:r>
              <a:rPr lang="en-GB" sz="5400" dirty="0"/>
              <a:t>Example:</a:t>
            </a: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class Engine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void start()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5300" b="1" dirty="0">
                <a:solidFill>
                  <a:schemeClr val="accent1">
                    <a:lumMod val="75000"/>
                  </a:schemeClr>
                </a:solidFill>
                <a:latin typeface="Cascadia Mono" panose="020B0609020000020004" pitchFamily="49" charset="0"/>
                <a:cs typeface="Cascadia Mono" panose="020B0609020000020004" pitchFamily="49" charset="0"/>
              </a:rPr>
              <a:t>("Engine is starting");</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793307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62500" lnSpcReduction="20000"/>
          </a:bodyPr>
          <a:lstStyle/>
          <a:p>
            <a:pPr rtl="0">
              <a:spcBef>
                <a:spcPts val="1200"/>
              </a:spcBef>
              <a:spcAft>
                <a:spcPts val="600"/>
              </a:spcAft>
            </a:pPr>
            <a:r>
              <a:rPr lang="en-GB" sz="6000" b="1" dirty="0">
                <a:solidFill>
                  <a:srgbClr val="FF0000"/>
                </a:solidFill>
              </a:rPr>
              <a:t>Class Relationships</a:t>
            </a:r>
          </a:p>
          <a:p>
            <a:pPr marL="685800" indent="-685800" rtl="0">
              <a:spcBef>
                <a:spcPts val="1200"/>
              </a:spcBef>
              <a:spcAft>
                <a:spcPts val="600"/>
              </a:spcAft>
              <a:buFont typeface="Arial" panose="020B0604020202020204" pitchFamily="34" charset="0"/>
              <a:buChar char="•"/>
            </a:pPr>
            <a:r>
              <a:rPr lang="en-GB" sz="5400" dirty="0"/>
              <a:t>Compositions.</a:t>
            </a:r>
          </a:p>
          <a:p>
            <a:pPr marL="1314450" lvl="1" indent="-685800" rtl="0">
              <a:spcBef>
                <a:spcPts val="1200"/>
              </a:spcBef>
              <a:spcAft>
                <a:spcPts val="600"/>
              </a:spcAft>
              <a:buFont typeface="Wingdings" panose="05000000000000000000" pitchFamily="2" charset="2"/>
              <a:buChar char="q"/>
            </a:pPr>
            <a:r>
              <a:rPr lang="en-GB" sz="5400" dirty="0"/>
              <a:t>Composition is a more restrictive form of aggregation where the dependent object cannot exist without the presence of its owner.</a:t>
            </a:r>
          </a:p>
          <a:p>
            <a:pPr marL="1314450" lvl="1" indent="-685800" rtl="0">
              <a:spcBef>
                <a:spcPts val="1200"/>
              </a:spcBef>
              <a:spcAft>
                <a:spcPts val="600"/>
              </a:spcAft>
              <a:buFont typeface="Wingdings" panose="05000000000000000000" pitchFamily="2" charset="2"/>
              <a:buChar char="q"/>
            </a:pPr>
            <a:r>
              <a:rPr lang="en-GB" sz="5400" dirty="0"/>
              <a:t>Example:</a:t>
            </a: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class Car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String model;</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private Engine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engine</a:t>
            </a:r>
            <a:r>
              <a:rPr lang="en-GB" sz="5300" b="1" dirty="0">
                <a:solidFill>
                  <a:schemeClr val="accent1">
                    <a:lumMod val="75000"/>
                  </a:schemeClr>
                </a:solidFill>
                <a:latin typeface="Cascadia Mono" panose="020B0609020000020004" pitchFamily="49" charset="0"/>
                <a:cs typeface="Cascadia Mono" panose="020B0609020000020004" pitchFamily="49" charset="0"/>
              </a:rPr>
              <a:t>; // Engine is part of Car, cannot exist without Car</a:t>
            </a:r>
          </a:p>
          <a:p>
            <a:pPr lvl="1" indent="0" rtl="0">
              <a:spcBef>
                <a:spcPts val="1200"/>
              </a:spcBef>
              <a:spcAft>
                <a:spcPts val="600"/>
              </a:spcAft>
              <a:buNone/>
            </a:pP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Car(String model)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this.model</a:t>
            </a:r>
            <a:r>
              <a:rPr lang="en-GB" sz="5300" b="1" dirty="0">
                <a:solidFill>
                  <a:schemeClr val="accent1">
                    <a:lumMod val="75000"/>
                  </a:schemeClr>
                </a:solidFill>
                <a:latin typeface="Cascadia Mono" panose="020B0609020000020004" pitchFamily="49" charset="0"/>
                <a:cs typeface="Cascadia Mono" panose="020B0609020000020004" pitchFamily="49" charset="0"/>
              </a:rPr>
              <a:t> = model;</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this.engine</a:t>
            </a:r>
            <a:r>
              <a:rPr lang="en-GB" sz="5300" b="1" dirty="0">
                <a:solidFill>
                  <a:schemeClr val="accent1">
                    <a:lumMod val="75000"/>
                  </a:schemeClr>
                </a:solidFill>
                <a:latin typeface="Cascadia Mono" panose="020B0609020000020004" pitchFamily="49" charset="0"/>
                <a:cs typeface="Cascadia Mono" panose="020B0609020000020004" pitchFamily="49" charset="0"/>
              </a:rPr>
              <a:t> = new Engine(); // Engine is created when Car is created</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32860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55000" lnSpcReduction="20000"/>
          </a:bodyPr>
          <a:lstStyle/>
          <a:p>
            <a:pPr rtl="0">
              <a:spcBef>
                <a:spcPts val="1200"/>
              </a:spcBef>
              <a:spcAft>
                <a:spcPts val="600"/>
              </a:spcAft>
            </a:pPr>
            <a:r>
              <a:rPr lang="en-GB" sz="6000" b="1" dirty="0">
                <a:solidFill>
                  <a:srgbClr val="FF0000"/>
                </a:solidFill>
              </a:rPr>
              <a:t>Class Relationships</a:t>
            </a:r>
          </a:p>
          <a:p>
            <a:pPr marL="685800" indent="-685800" rtl="0">
              <a:spcBef>
                <a:spcPts val="1200"/>
              </a:spcBef>
              <a:spcAft>
                <a:spcPts val="600"/>
              </a:spcAft>
              <a:buFont typeface="Arial" panose="020B0604020202020204" pitchFamily="34" charset="0"/>
              <a:buChar char="•"/>
            </a:pPr>
            <a:r>
              <a:rPr lang="en-GB" sz="5400" dirty="0"/>
              <a:t>Compositions.</a:t>
            </a:r>
          </a:p>
          <a:p>
            <a:pPr marL="1314450" lvl="1" indent="-685800" rtl="0">
              <a:spcBef>
                <a:spcPts val="1200"/>
              </a:spcBef>
              <a:spcAft>
                <a:spcPts val="600"/>
              </a:spcAft>
              <a:buFont typeface="Wingdings" panose="05000000000000000000" pitchFamily="2" charset="2"/>
              <a:buChar char="q"/>
            </a:pPr>
            <a:r>
              <a:rPr lang="en-GB" sz="5400" dirty="0"/>
              <a:t>Composition is a more restrictive form of aggregation where the dependent object cannot exist without the presence of its owner.</a:t>
            </a:r>
          </a:p>
          <a:p>
            <a:pPr marL="1314450" lvl="1" indent="-685800" rtl="0">
              <a:spcBef>
                <a:spcPts val="1200"/>
              </a:spcBef>
              <a:spcAft>
                <a:spcPts val="600"/>
              </a:spcAft>
              <a:buFont typeface="Wingdings" panose="05000000000000000000" pitchFamily="2" charset="2"/>
              <a:buChar char="q"/>
            </a:pPr>
            <a:r>
              <a:rPr lang="en-GB" sz="5400" dirty="0"/>
              <a:t>Example:</a:t>
            </a: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void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startCar</a:t>
            </a: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engine.start</a:t>
            </a:r>
            <a:r>
              <a:rPr lang="en-GB" sz="53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5300" b="1" dirty="0">
                <a:solidFill>
                  <a:schemeClr val="accent1">
                    <a:lumMod val="75000"/>
                  </a:schemeClr>
                </a:solidFill>
                <a:latin typeface="Cascadia Mono" panose="020B0609020000020004" pitchFamily="49" charset="0"/>
                <a:cs typeface="Cascadia Mono" panose="020B0609020000020004" pitchFamily="49" charset="0"/>
              </a:rPr>
              <a:t>(model + " is running");</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 Ensuring the destruction of engine when Car is no longer in use</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protected void finalize() throws Throwable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engine = null;</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super.finalize</a:t>
            </a:r>
            <a:r>
              <a:rPr lang="en-GB" sz="53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8676662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70000" lnSpcReduction="20000"/>
          </a:bodyPr>
          <a:lstStyle/>
          <a:p>
            <a:pPr rtl="0">
              <a:spcBef>
                <a:spcPts val="1200"/>
              </a:spcBef>
              <a:spcAft>
                <a:spcPts val="600"/>
              </a:spcAft>
            </a:pPr>
            <a:r>
              <a:rPr lang="en-GB" sz="6000" b="1" dirty="0">
                <a:solidFill>
                  <a:srgbClr val="FF0000"/>
                </a:solidFill>
              </a:rPr>
              <a:t>Class Relationships</a:t>
            </a:r>
          </a:p>
          <a:p>
            <a:pPr marL="685800" indent="-685800" rtl="0">
              <a:spcBef>
                <a:spcPts val="1200"/>
              </a:spcBef>
              <a:spcAft>
                <a:spcPts val="600"/>
              </a:spcAft>
              <a:buFont typeface="Arial" panose="020B0604020202020204" pitchFamily="34" charset="0"/>
              <a:buChar char="•"/>
            </a:pPr>
            <a:r>
              <a:rPr lang="en-GB" sz="5400" dirty="0"/>
              <a:t>Compositions.</a:t>
            </a:r>
          </a:p>
          <a:p>
            <a:pPr marL="1314450" lvl="1" indent="-685800" rtl="0">
              <a:spcBef>
                <a:spcPts val="1200"/>
              </a:spcBef>
              <a:spcAft>
                <a:spcPts val="600"/>
              </a:spcAft>
              <a:buFont typeface="Wingdings" panose="05000000000000000000" pitchFamily="2" charset="2"/>
              <a:buChar char="q"/>
            </a:pPr>
            <a:r>
              <a:rPr lang="en-GB" sz="5400" dirty="0"/>
              <a:t>Composition is a more restrictive form of aggregation where the dependent object cannot exist without the presence of its owner.</a:t>
            </a:r>
          </a:p>
          <a:p>
            <a:pPr marL="1314450" lvl="1" indent="-685800" rtl="0">
              <a:spcBef>
                <a:spcPts val="1200"/>
              </a:spcBef>
              <a:spcAft>
                <a:spcPts val="600"/>
              </a:spcAft>
              <a:buFont typeface="Wingdings" panose="05000000000000000000" pitchFamily="2" charset="2"/>
              <a:buChar char="q"/>
            </a:pPr>
            <a:r>
              <a:rPr lang="en-GB" sz="5400" dirty="0"/>
              <a:t>Example:</a:t>
            </a: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public class Main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public static void main(String[]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args</a:t>
            </a: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Car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myCar</a:t>
            </a:r>
            <a:r>
              <a:rPr lang="en-GB" sz="5300" b="1" dirty="0">
                <a:solidFill>
                  <a:schemeClr val="accent1">
                    <a:lumMod val="75000"/>
                  </a:schemeClr>
                </a:solidFill>
                <a:latin typeface="Cascadia Mono" panose="020B0609020000020004" pitchFamily="49" charset="0"/>
                <a:cs typeface="Cascadia Mono" panose="020B0609020000020004" pitchFamily="49" charset="0"/>
              </a:rPr>
              <a:t> = new Car("Ford Mustang");</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myCar.startCar</a:t>
            </a:r>
            <a:r>
              <a:rPr lang="en-GB" sz="5300" b="1" dirty="0">
                <a:solidFill>
                  <a:schemeClr val="accent1">
                    <a:lumMod val="75000"/>
                  </a:schemeClr>
                </a:solidFill>
                <a:latin typeface="Cascadia Mono" panose="020B0609020000020004" pitchFamily="49" charset="0"/>
                <a:cs typeface="Cascadia Mono" panose="020B0609020000020004" pitchFamily="49" charset="0"/>
              </a:rPr>
              <a:t>();  // Output: Engine is starting</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         Ford Mustang is running</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724672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b="0" dirty="0"/>
              <a:t>polymorphism</a:t>
            </a: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140210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Polymorphism</a:t>
            </a:r>
          </a:p>
          <a:p>
            <a:pPr marL="685800" indent="-685800" rtl="0">
              <a:spcBef>
                <a:spcPts val="1200"/>
              </a:spcBef>
              <a:spcAft>
                <a:spcPts val="600"/>
              </a:spcAft>
              <a:buFont typeface="Arial" panose="020B0604020202020204" pitchFamily="34" charset="0"/>
              <a:buChar char="•"/>
            </a:pPr>
            <a:r>
              <a:rPr lang="en-GB" sz="5400" dirty="0"/>
              <a:t>Definition: Allows objects of different subclasses to be treated as objects of a common superclass.</a:t>
            </a:r>
          </a:p>
          <a:p>
            <a:pPr marL="685800" indent="-685800" rtl="0">
              <a:spcBef>
                <a:spcPts val="1200"/>
              </a:spcBef>
              <a:spcAft>
                <a:spcPts val="600"/>
              </a:spcAft>
              <a:buFont typeface="Arial" panose="020B0604020202020204" pitchFamily="34" charset="0"/>
              <a:buChar char="•"/>
            </a:pPr>
            <a:r>
              <a:rPr lang="en-GB" sz="5400" dirty="0"/>
              <a:t>Types:</a:t>
            </a:r>
          </a:p>
          <a:p>
            <a:pPr marL="1314450" lvl="1" indent="-685800" rtl="0">
              <a:spcBef>
                <a:spcPts val="1200"/>
              </a:spcBef>
              <a:spcAft>
                <a:spcPts val="600"/>
              </a:spcAft>
              <a:buFont typeface="Wingdings" panose="05000000000000000000" pitchFamily="2" charset="2"/>
              <a:buChar char="q"/>
            </a:pPr>
            <a:r>
              <a:rPr lang="en-GB" sz="5400" dirty="0"/>
              <a:t>Compile-time (method overloading).</a:t>
            </a:r>
          </a:p>
          <a:p>
            <a:pPr marL="1314450" lvl="1" indent="-685800" rtl="0">
              <a:spcBef>
                <a:spcPts val="1200"/>
              </a:spcBef>
              <a:spcAft>
                <a:spcPts val="600"/>
              </a:spcAft>
              <a:buFont typeface="Wingdings" panose="05000000000000000000" pitchFamily="2" charset="2"/>
              <a:buChar char="q"/>
            </a:pPr>
            <a:r>
              <a:rPr lang="en-GB" sz="5400" dirty="0"/>
              <a:t>Runtime (method overriding)</a:t>
            </a:r>
          </a:p>
          <a:p>
            <a:pPr lvl="1" indent="0" rtl="0">
              <a:spcBef>
                <a:spcPts val="1200"/>
              </a:spcBef>
              <a:spcAft>
                <a:spcPts val="600"/>
              </a:spcAft>
              <a:buNone/>
            </a:pPr>
            <a:r>
              <a:rPr lang="en-GB" sz="5400" b="1" dirty="0"/>
              <a:t>Benefit: </a:t>
            </a:r>
            <a:r>
              <a:rPr lang="en-GB" sz="5400" dirty="0"/>
              <a:t>Designing more flexible and extensible programs that handle different types using a unified interface.</a:t>
            </a:r>
          </a:p>
          <a:p>
            <a:pPr lvl="1" indent="0" rtl="0">
              <a:spcBef>
                <a:spcPts val="1200"/>
              </a:spcBef>
              <a:spcAft>
                <a:spcPts val="600"/>
              </a:spcAft>
              <a:buNone/>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3363865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Polymorphism</a:t>
            </a:r>
          </a:p>
          <a:p>
            <a:pPr marL="685800" indent="-685800" rtl="0">
              <a:spcBef>
                <a:spcPts val="1200"/>
              </a:spcBef>
              <a:spcAft>
                <a:spcPts val="600"/>
              </a:spcAft>
              <a:buFont typeface="Arial" panose="020B0604020202020204" pitchFamily="34" charset="0"/>
              <a:buChar char="•"/>
            </a:pPr>
            <a:r>
              <a:rPr lang="en-GB" sz="5400" dirty="0"/>
              <a:t>Examples:</a:t>
            </a: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class Animal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void sound()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5300" b="1" dirty="0">
                <a:solidFill>
                  <a:schemeClr val="accent1">
                    <a:lumMod val="75000"/>
                  </a:schemeClr>
                </a:solidFill>
                <a:latin typeface="Cascadia Mono" panose="020B0609020000020004" pitchFamily="49" charset="0"/>
                <a:cs typeface="Cascadia Mono" panose="020B0609020000020004" pitchFamily="49" charset="0"/>
              </a:rPr>
              <a:t>("Animal makes a sound");</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080681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Polymorphism</a:t>
            </a:r>
          </a:p>
          <a:p>
            <a:pPr marL="685800" indent="-685800" rtl="0">
              <a:spcBef>
                <a:spcPts val="1200"/>
              </a:spcBef>
              <a:spcAft>
                <a:spcPts val="600"/>
              </a:spcAft>
              <a:buFont typeface="Arial" panose="020B0604020202020204" pitchFamily="34" charset="0"/>
              <a:buChar char="•"/>
            </a:pPr>
            <a:r>
              <a:rPr lang="en-GB" sz="5400" dirty="0"/>
              <a:t>Examples:</a:t>
            </a: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class Dog extends Animal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@Override</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void sound()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5300" b="1" dirty="0">
                <a:solidFill>
                  <a:schemeClr val="accent1">
                    <a:lumMod val="75000"/>
                  </a:schemeClr>
                </a:solidFill>
                <a:latin typeface="Cascadia Mono" panose="020B0609020000020004" pitchFamily="49" charset="0"/>
                <a:cs typeface="Cascadia Mono" panose="020B0609020000020004" pitchFamily="49" charset="0"/>
              </a:rPr>
              <a:t>("Dog barks");</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926343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b="1" dirty="0"/>
              <a:t>Topic 5</a:t>
            </a:r>
            <a:br>
              <a:rPr lang="en-ZA" dirty="0"/>
            </a:br>
            <a:r>
              <a:rPr lang="en-US" dirty="0"/>
              <a:t> Objects of objects</a:t>
            </a:r>
            <a:br>
              <a:rPr lang="en-GB" sz="5400" b="0" dirty="0">
                <a:solidFill>
                  <a:schemeClr val="accent1">
                    <a:lumMod val="60000"/>
                    <a:lumOff val="40000"/>
                  </a:schemeClr>
                </a:solidFill>
              </a:rPr>
            </a:b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120335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Polymorphism</a:t>
            </a:r>
          </a:p>
          <a:p>
            <a:pPr marL="685800" indent="-685800" rtl="0">
              <a:spcBef>
                <a:spcPts val="1200"/>
              </a:spcBef>
              <a:spcAft>
                <a:spcPts val="600"/>
              </a:spcAft>
              <a:buFont typeface="Arial" panose="020B0604020202020204" pitchFamily="34" charset="0"/>
              <a:buChar char="•"/>
            </a:pPr>
            <a:r>
              <a:rPr lang="en-GB" sz="5400" dirty="0"/>
              <a:t>Examples:</a:t>
            </a: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class Cat extends Animal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@Override</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void sound()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5300" b="1" dirty="0">
                <a:solidFill>
                  <a:schemeClr val="accent1">
                    <a:lumMod val="75000"/>
                  </a:schemeClr>
                </a:solidFill>
                <a:latin typeface="Cascadia Mono" panose="020B0609020000020004" pitchFamily="49" charset="0"/>
                <a:cs typeface="Cascadia Mono" panose="020B0609020000020004" pitchFamily="49" charset="0"/>
              </a:rPr>
              <a:t>("Cat meows");</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6375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62500" lnSpcReduction="20000"/>
          </a:bodyPr>
          <a:lstStyle/>
          <a:p>
            <a:pPr rtl="0">
              <a:spcBef>
                <a:spcPts val="1200"/>
              </a:spcBef>
              <a:spcAft>
                <a:spcPts val="600"/>
              </a:spcAft>
            </a:pPr>
            <a:r>
              <a:rPr lang="en-GB" sz="6000" b="1" dirty="0">
                <a:solidFill>
                  <a:srgbClr val="FF0000"/>
                </a:solidFill>
              </a:rPr>
              <a:t>Polymorphism</a:t>
            </a:r>
          </a:p>
          <a:p>
            <a:pPr marL="685800" indent="-685800" rtl="0">
              <a:spcBef>
                <a:spcPts val="1200"/>
              </a:spcBef>
              <a:spcAft>
                <a:spcPts val="600"/>
              </a:spcAft>
              <a:buFont typeface="Arial" panose="020B0604020202020204" pitchFamily="34" charset="0"/>
              <a:buChar char="•"/>
            </a:pPr>
            <a:r>
              <a:rPr lang="en-GB" sz="5400" dirty="0"/>
              <a:t>Examples:</a:t>
            </a: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public class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TestPolymorphism</a:t>
            </a: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public static void main(String[]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args</a:t>
            </a: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Animal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myAnimal</a:t>
            </a:r>
            <a:r>
              <a:rPr lang="en-GB" sz="5300" b="1" dirty="0">
                <a:solidFill>
                  <a:schemeClr val="accent1">
                    <a:lumMod val="75000"/>
                  </a:schemeClr>
                </a:solidFill>
                <a:latin typeface="Cascadia Mono" panose="020B0609020000020004" pitchFamily="49" charset="0"/>
                <a:cs typeface="Cascadia Mono" panose="020B0609020000020004" pitchFamily="49" charset="0"/>
              </a:rPr>
              <a:t> = new Animal();</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Animal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myDog</a:t>
            </a:r>
            <a:r>
              <a:rPr lang="en-GB" sz="5300" b="1" dirty="0">
                <a:solidFill>
                  <a:schemeClr val="accent1">
                    <a:lumMod val="75000"/>
                  </a:schemeClr>
                </a:solidFill>
                <a:latin typeface="Cascadia Mono" panose="020B0609020000020004" pitchFamily="49" charset="0"/>
                <a:cs typeface="Cascadia Mono" panose="020B0609020000020004" pitchFamily="49" charset="0"/>
              </a:rPr>
              <a:t> = new Dog();</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Animal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myCat</a:t>
            </a:r>
            <a:r>
              <a:rPr lang="en-GB" sz="5300" b="1" dirty="0">
                <a:solidFill>
                  <a:schemeClr val="accent1">
                    <a:lumMod val="75000"/>
                  </a:schemeClr>
                </a:solidFill>
                <a:latin typeface="Cascadia Mono" panose="020B0609020000020004" pitchFamily="49" charset="0"/>
                <a:cs typeface="Cascadia Mono" panose="020B0609020000020004" pitchFamily="49" charset="0"/>
              </a:rPr>
              <a:t> = new Cat();</a:t>
            </a:r>
          </a:p>
          <a:p>
            <a:pPr lvl="1" indent="0" rtl="0">
              <a:spcBef>
                <a:spcPts val="1200"/>
              </a:spcBef>
              <a:spcAft>
                <a:spcPts val="600"/>
              </a:spcAft>
              <a:buNone/>
            </a:pPr>
            <a:endParaRPr lang="en-GB" sz="53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myAnimal.sound</a:t>
            </a:r>
            <a:r>
              <a:rPr lang="en-GB" sz="5300" b="1" dirty="0">
                <a:solidFill>
                  <a:schemeClr val="accent1">
                    <a:lumMod val="75000"/>
                  </a:schemeClr>
                </a:solidFill>
                <a:latin typeface="Cascadia Mono" panose="020B0609020000020004" pitchFamily="49" charset="0"/>
                <a:cs typeface="Cascadia Mono" panose="020B0609020000020004" pitchFamily="49" charset="0"/>
              </a:rPr>
              <a:t>();  // Output: Animal makes a sound</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myDog.sound</a:t>
            </a:r>
            <a:r>
              <a:rPr lang="en-GB" sz="5300" b="1" dirty="0">
                <a:solidFill>
                  <a:schemeClr val="accent1">
                    <a:lumMod val="75000"/>
                  </a:schemeClr>
                </a:solidFill>
                <a:latin typeface="Cascadia Mono" panose="020B0609020000020004" pitchFamily="49" charset="0"/>
                <a:cs typeface="Cascadia Mono" panose="020B0609020000020004" pitchFamily="49" charset="0"/>
              </a:rPr>
              <a:t>();    // Output: Dog barks</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r>
              <a:rPr lang="en-GB" sz="5300" b="1" dirty="0" err="1">
                <a:solidFill>
                  <a:schemeClr val="accent1">
                    <a:lumMod val="75000"/>
                  </a:schemeClr>
                </a:solidFill>
                <a:latin typeface="Cascadia Mono" panose="020B0609020000020004" pitchFamily="49" charset="0"/>
                <a:cs typeface="Cascadia Mono" panose="020B0609020000020004" pitchFamily="49" charset="0"/>
              </a:rPr>
              <a:t>myCat.sound</a:t>
            </a:r>
            <a:r>
              <a:rPr lang="en-GB" sz="5300" b="1" dirty="0">
                <a:solidFill>
                  <a:schemeClr val="accent1">
                    <a:lumMod val="75000"/>
                  </a:schemeClr>
                </a:solidFill>
                <a:latin typeface="Cascadia Mono" panose="020B0609020000020004" pitchFamily="49" charset="0"/>
                <a:cs typeface="Cascadia Mono" panose="020B0609020000020004" pitchFamily="49" charset="0"/>
              </a:rPr>
              <a:t>();    // Output: Cat meows</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53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6034336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tadio logo_Final.png">
            <a:extLst>
              <a:ext uri="{FF2B5EF4-FFF2-40B4-BE49-F238E27FC236}">
                <a16:creationId xmlns:a16="http://schemas.microsoft.com/office/drawing/2014/main" id="{8A2AE3BB-426D-4C29-AD64-69BE8CEB7D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3758" y="4407248"/>
            <a:ext cx="8136484" cy="3674888"/>
          </a:xfrm>
          <a:prstGeom prst="rect">
            <a:avLst/>
          </a:prstGeom>
          <a:ln w="12700">
            <a:miter lim="400000"/>
          </a:ln>
        </p:spPr>
      </p:pic>
      <p:pic>
        <p:nvPicPr>
          <p:cNvPr id="13" name="Picture 12" descr="STADIO_Formerly All Institutions_2-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536" y="9874651"/>
            <a:ext cx="11996928" cy="2432304"/>
          </a:xfrm>
          <a:prstGeom prst="rect">
            <a:avLst/>
          </a:prstGeom>
        </p:spPr>
      </p:pic>
    </p:spTree>
    <p:extLst>
      <p:ext uri="{BB962C8B-B14F-4D97-AF65-F5344CB8AC3E}">
        <p14:creationId xmlns:p14="http://schemas.microsoft.com/office/powerpoint/2010/main" val="150872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Object Representations and Design Principles</a:t>
            </a: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71376" y="3482106"/>
            <a:ext cx="21005800" cy="9485749"/>
          </a:xfrm>
        </p:spPr>
        <p:txBody>
          <a:bodyPr>
            <a:normAutofit/>
          </a:bodyPr>
          <a:lstStyle/>
          <a:p>
            <a:pPr algn="l"/>
            <a:r>
              <a:rPr lang="en-GB" sz="5400" b="1" dirty="0">
                <a:solidFill>
                  <a:srgbClr val="333333"/>
                </a:solidFill>
                <a:latin typeface="adobe-clean"/>
              </a:rPr>
              <a:t>OUTLINE</a:t>
            </a:r>
          </a:p>
          <a:p>
            <a:pPr algn="l"/>
            <a:endParaRPr lang="en-GB" sz="5400" b="1" dirty="0"/>
          </a:p>
          <a:p>
            <a:pPr marL="571500" indent="-571500" rtl="0">
              <a:spcBef>
                <a:spcPts val="1200"/>
              </a:spcBef>
              <a:spcAft>
                <a:spcPts val="600"/>
              </a:spcAft>
              <a:buFont typeface="Arial" panose="020B0604020202020204" pitchFamily="34" charset="0"/>
              <a:buChar char="•"/>
            </a:pPr>
            <a:r>
              <a:rPr lang="en-GB" sz="5400" dirty="0"/>
              <a:t>Inheritance </a:t>
            </a:r>
          </a:p>
          <a:p>
            <a:pPr marL="571500" indent="-571500" rtl="0">
              <a:spcBef>
                <a:spcPts val="1200"/>
              </a:spcBef>
              <a:spcAft>
                <a:spcPts val="600"/>
              </a:spcAft>
              <a:buFont typeface="Arial" panose="020B0604020202020204" pitchFamily="34" charset="0"/>
              <a:buChar char="•"/>
            </a:pPr>
            <a:r>
              <a:rPr lang="en-GB" sz="5400" dirty="0"/>
              <a:t>Class Relationships</a:t>
            </a:r>
          </a:p>
          <a:p>
            <a:pPr marL="571500" indent="-571500" rtl="0">
              <a:spcBef>
                <a:spcPts val="1200"/>
              </a:spcBef>
              <a:spcAft>
                <a:spcPts val="600"/>
              </a:spcAft>
              <a:buFont typeface="Arial" panose="020B0604020202020204" pitchFamily="34" charset="0"/>
              <a:buChar char="•"/>
            </a:pPr>
            <a:r>
              <a:rPr lang="en-GB" sz="5400"/>
              <a:t>Polymorphism</a:t>
            </a:r>
            <a:endParaRPr lang="en-GB" sz="5400" dirty="0"/>
          </a:p>
          <a:p>
            <a:pPr marL="571500" indent="-571500" rtl="0">
              <a:spcBef>
                <a:spcPts val="1200"/>
              </a:spcBef>
              <a:spcAft>
                <a:spcPts val="600"/>
              </a:spcAft>
              <a:buFont typeface="Arial" panose="020B0604020202020204" pitchFamily="34" charset="0"/>
              <a:buChar char="•"/>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b="0" i="0" dirty="0">
              <a:solidFill>
                <a:srgbClr val="333333"/>
              </a:solidFill>
              <a:effectLst/>
              <a:latin typeface="Helvetica Neue"/>
            </a:endParaRP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7413070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b="0" dirty="0"/>
              <a:t>inheritance</a:t>
            </a: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338417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Subclasses and Inheritance</a:t>
            </a:r>
            <a:endParaRPr lang="en-GB" sz="54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Definition</a:t>
            </a:r>
          </a:p>
          <a:p>
            <a:pPr marL="1314450" lvl="1" indent="-685800" rtl="0">
              <a:spcBef>
                <a:spcPts val="1200"/>
              </a:spcBef>
              <a:spcAft>
                <a:spcPts val="600"/>
              </a:spcAft>
              <a:buFont typeface="Wingdings" panose="05000000000000000000" pitchFamily="2" charset="2"/>
              <a:buChar char="q"/>
            </a:pPr>
            <a:r>
              <a:rPr lang="en-GB" sz="5400" dirty="0"/>
              <a:t>Inheritance allows one class to acquire the properties and methods of another.</a:t>
            </a:r>
          </a:p>
          <a:p>
            <a:pPr marL="1314450" lvl="1" indent="-685800" rtl="0">
              <a:spcBef>
                <a:spcPts val="1200"/>
              </a:spcBef>
              <a:spcAft>
                <a:spcPts val="600"/>
              </a:spcAft>
              <a:buFont typeface="Wingdings" panose="05000000000000000000" pitchFamily="2" charset="2"/>
              <a:buChar char="q"/>
            </a:pPr>
            <a:r>
              <a:rPr lang="en-GB" sz="5400" dirty="0"/>
              <a:t>Terminology:</a:t>
            </a:r>
          </a:p>
          <a:p>
            <a:pPr marL="2114550" lvl="2" indent="-685800" rtl="0">
              <a:spcBef>
                <a:spcPts val="1200"/>
              </a:spcBef>
              <a:spcAft>
                <a:spcPts val="600"/>
              </a:spcAft>
              <a:buFont typeface="Wingdings" panose="05000000000000000000" pitchFamily="2" charset="2"/>
              <a:buChar char="q"/>
            </a:pPr>
            <a:r>
              <a:rPr lang="en-GB" sz="5400" dirty="0"/>
              <a:t>Superclass: The class being inherited from.</a:t>
            </a:r>
          </a:p>
          <a:p>
            <a:pPr marL="2114550" lvl="2" indent="-685800" rtl="0">
              <a:spcBef>
                <a:spcPts val="1200"/>
              </a:spcBef>
              <a:spcAft>
                <a:spcPts val="600"/>
              </a:spcAft>
              <a:buFont typeface="Wingdings" panose="05000000000000000000" pitchFamily="2" charset="2"/>
              <a:buChar char="q"/>
            </a:pPr>
            <a:r>
              <a:rPr lang="en-GB" sz="5400" dirty="0"/>
              <a:t>Subclass: The class that inherits properties and methods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51666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Inheritance and polymorphism</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Subclasses and Inheritance</a:t>
            </a:r>
            <a:endParaRPr lang="en-GB" sz="54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Benefits:</a:t>
            </a:r>
          </a:p>
          <a:p>
            <a:pPr marL="1314450" lvl="1" indent="-685800" rtl="0">
              <a:spcBef>
                <a:spcPts val="1200"/>
              </a:spcBef>
              <a:spcAft>
                <a:spcPts val="600"/>
              </a:spcAft>
              <a:buFont typeface="Wingdings" panose="05000000000000000000" pitchFamily="2" charset="2"/>
              <a:buChar char="q"/>
            </a:pPr>
            <a:r>
              <a:rPr lang="en-GB" sz="5400" dirty="0"/>
              <a:t>Code reuse.</a:t>
            </a:r>
          </a:p>
          <a:p>
            <a:pPr marL="1314450" lvl="1" indent="-685800" rtl="0">
              <a:spcBef>
                <a:spcPts val="1200"/>
              </a:spcBef>
              <a:spcAft>
                <a:spcPts val="600"/>
              </a:spcAft>
              <a:buFont typeface="Wingdings" panose="05000000000000000000" pitchFamily="2" charset="2"/>
              <a:buChar char="q"/>
            </a:pPr>
            <a:r>
              <a:rPr lang="en-GB" sz="5400" dirty="0"/>
              <a:t>Establishes a hierarchy within OOP</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4187968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ustom 9">
      <a:majorFont>
        <a:latin typeface="Brandon Grotesque Medium"/>
        <a:ea typeface="Helvetica Neue Medium"/>
        <a:cs typeface="Helvetica Neue Medium"/>
      </a:majorFont>
      <a:minorFont>
        <a:latin typeface="Brandon Grotesq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no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dirty="0" smtClean="0">
            <a:ln>
              <a:noFill/>
            </a:ln>
            <a:solidFill>
              <a:srgbClr val="FFFFFF"/>
            </a:solidFill>
            <a:effectLst/>
            <a:uFillTx/>
            <a:latin typeface="+mn-lt"/>
            <a:ea typeface="+mn-ea"/>
            <a:cs typeface="+mn-cs"/>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278422d3-3646-4865-8717-6c44b94ebf2e">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84BF50B698364E8A61C643870F5B84" ma:contentTypeVersion="12" ma:contentTypeDescription="Create a new document." ma:contentTypeScope="" ma:versionID="570c6d52167d08bb3ea7b288a7e02856">
  <xsd:schema xmlns:xsd="http://www.w3.org/2001/XMLSchema" xmlns:xs="http://www.w3.org/2001/XMLSchema" xmlns:p="http://schemas.microsoft.com/office/2006/metadata/properties" xmlns:ns2="b00d9c13-3fa8-4c46-bb81-32a948587a0b" xmlns:ns3="278422d3-3646-4865-8717-6c44b94ebf2e" targetNamespace="http://schemas.microsoft.com/office/2006/metadata/properties" ma:root="true" ma:fieldsID="7ad8043fe2e7f50d54728fa8024b162b" ns2:_="" ns3:_="">
    <xsd:import namespace="b00d9c13-3fa8-4c46-bb81-32a948587a0b"/>
    <xsd:import namespace="278422d3-3646-4865-8717-6c44b94ebf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0d9c13-3fa8-4c46-bb81-32a948587a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78422d3-3646-4865-8717-6c44b94ebf2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2CFFC2-78A8-4251-86A2-20B3A3C08CC1}">
  <ds:schemaRefs>
    <ds:schemaRef ds:uri="http://schemas.microsoft.com/sharepoint/v3/contenttype/forms"/>
  </ds:schemaRefs>
</ds:datastoreItem>
</file>

<file path=customXml/itemProps2.xml><?xml version="1.0" encoding="utf-8"?>
<ds:datastoreItem xmlns:ds="http://schemas.openxmlformats.org/officeDocument/2006/customXml" ds:itemID="{7DA9D798-552E-412B-81A4-147A54248997}">
  <ds:schemaRefs>
    <ds:schemaRef ds:uri="http://purl.org/dc/terms/"/>
    <ds:schemaRef ds:uri="278422d3-3646-4865-8717-6c44b94ebf2e"/>
    <ds:schemaRef ds:uri="http://schemas.microsoft.com/office/2006/documentManagement/types"/>
    <ds:schemaRef ds:uri="http://purl.org/dc/dcmitype/"/>
    <ds:schemaRef ds:uri="b00d9c13-3fa8-4c46-bb81-32a948587a0b"/>
    <ds:schemaRef ds:uri="http://www.w3.org/XML/1998/namespace"/>
    <ds:schemaRef ds:uri="http://schemas.microsoft.com/office/infopath/2007/PartnerControl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5EB146ED-9640-4E6D-A757-4DA40DB34FA8}">
  <ds:schemaRefs>
    <ds:schemaRef ds:uri="278422d3-3646-4865-8717-6c44b94ebf2e"/>
    <ds:schemaRef ds:uri="b00d9c13-3fa8-4c46-bb81-32a948587a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56666</TotalTime>
  <Words>2854</Words>
  <Application>Microsoft Office PowerPoint</Application>
  <PresentationFormat>Custom</PresentationFormat>
  <Paragraphs>838</Paragraphs>
  <Slides>52</Slides>
  <Notes>42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Wingdings</vt:lpstr>
      <vt:lpstr>Cascadia Mono</vt:lpstr>
      <vt:lpstr>Brandon Grotesque Light</vt:lpstr>
      <vt:lpstr>Brandon Grotesque Medium</vt:lpstr>
      <vt:lpstr>Raleway</vt:lpstr>
      <vt:lpstr>system-ui</vt:lpstr>
      <vt:lpstr>Arial</vt:lpstr>
      <vt:lpstr>adobe-clean</vt:lpstr>
      <vt:lpstr>Brandon Grotesque Bold</vt:lpstr>
      <vt:lpstr>Brandon Grotesque Regular</vt:lpstr>
      <vt:lpstr>Helvetica Neue</vt:lpstr>
      <vt:lpstr>White</vt:lpstr>
      <vt:lpstr>PowerPoint Presentation</vt:lpstr>
      <vt:lpstr>Object-oriented programming (oop152)</vt:lpstr>
      <vt:lpstr>Access: Books / Eclipse ide / MS office…etc.</vt:lpstr>
      <vt:lpstr>PRESCRIBED Textbook</vt:lpstr>
      <vt:lpstr>Topic 5  Objects of objects  </vt:lpstr>
      <vt:lpstr>Object Representations and Design Principles</vt:lpstr>
      <vt:lpstr>inheritance </vt:lpstr>
      <vt:lpstr>Inheritance and polymorphism</vt:lpstr>
      <vt:lpstr>Inheritance and polymorphism</vt:lpstr>
      <vt:lpstr>Inheritance and polymorphism</vt:lpstr>
      <vt:lpstr>Practical exercise </vt:lpstr>
      <vt:lpstr>Inheritance and polymorphism</vt:lpstr>
      <vt:lpstr>Inheritance and polymorphism</vt:lpstr>
      <vt:lpstr>Inheritance and polymorphism</vt:lpstr>
      <vt:lpstr>Inheritance and polymorphism</vt:lpstr>
      <vt:lpstr>Inheritance and polymorphism</vt:lpstr>
      <vt:lpstr>Inheritance and polymorphism</vt:lpstr>
      <vt:lpstr>Inheritance and polymorphism</vt:lpstr>
      <vt:lpstr>Inheritance and polymorphism</vt:lpstr>
      <vt:lpstr>Inheritance and polymorphism</vt:lpstr>
      <vt:lpstr>Practical exercise </vt:lpstr>
      <vt:lpstr>Inheritance and polymorphism</vt:lpstr>
      <vt:lpstr>Inheritance and polymorphism</vt:lpstr>
      <vt:lpstr>Inheritance and polymorphism</vt:lpstr>
      <vt:lpstr>Inheritance and polymorphism</vt:lpstr>
      <vt:lpstr>Inheritance and polymorphism</vt:lpstr>
      <vt:lpstr>Inheritance and polymorphism</vt:lpstr>
      <vt:lpstr>Inheritance and polymorphism</vt:lpstr>
      <vt:lpstr>Inheritance and polymorphism</vt:lpstr>
      <vt:lpstr>Class relationships </vt:lpstr>
      <vt:lpstr>Inheritance and polymorphism</vt:lpstr>
      <vt:lpstr>Inheritance and polymorphism</vt:lpstr>
      <vt:lpstr>Inheritance and polymorphism</vt:lpstr>
      <vt:lpstr>Inheritance and polymorphism</vt:lpstr>
      <vt:lpstr>Inheritance and polymorphism</vt:lpstr>
      <vt:lpstr>Inheritance and polymorphism</vt:lpstr>
      <vt:lpstr>Inheritance and polymorphism</vt:lpstr>
      <vt:lpstr>Inheritance and polymorphism</vt:lpstr>
      <vt:lpstr>Inheritance and polymorphism</vt:lpstr>
      <vt:lpstr>Inheritance and polymorphism</vt:lpstr>
      <vt:lpstr>Inheritance and polymorphism</vt:lpstr>
      <vt:lpstr>Inheritance and polymorphism</vt:lpstr>
      <vt:lpstr>Inheritance and polymorphism</vt:lpstr>
      <vt:lpstr>Inheritance and polymorphism</vt:lpstr>
      <vt:lpstr>Inheritance and polymorphism</vt:lpstr>
      <vt:lpstr>polymorphism </vt:lpstr>
      <vt:lpstr>Inheritance and polymorphism</vt:lpstr>
      <vt:lpstr>Inheritance and polymorphism</vt:lpstr>
      <vt:lpstr>Inheritance and polymorphism</vt:lpstr>
      <vt:lpstr>Inheritance and polymorphism</vt:lpstr>
      <vt:lpstr>Inheritance and polymorphism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Samara Totaram - EXCO Embury - EHO</dc:creator>
  <cp:lastModifiedBy>Lutho Ntlabathi (STADIO - Centurion)</cp:lastModifiedBy>
  <cp:revision>16</cp:revision>
  <cp:lastPrinted>2019-08-20T11:14:22Z</cp:lastPrinted>
  <dcterms:modified xsi:type="dcterms:W3CDTF">2025-07-10T08:48:46Z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0x010100A084BF50B698364E8A61C643870F5B84</vt:lpwstr>
  </property>
</Properties>
</file>