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3" r:id="rId6"/>
    <p:sldId id="335" r:id="rId7"/>
    <p:sldId id="425" r:id="rId8"/>
    <p:sldId id="451" r:id="rId9"/>
    <p:sldId id="452" r:id="rId10"/>
    <p:sldId id="456" r:id="rId11"/>
    <p:sldId id="453" r:id="rId12"/>
    <p:sldId id="454" r:id="rId13"/>
    <p:sldId id="457" r:id="rId14"/>
    <p:sldId id="458" r:id="rId15"/>
    <p:sldId id="459" r:id="rId16"/>
    <p:sldId id="460" r:id="rId17"/>
    <p:sldId id="462" r:id="rId18"/>
    <p:sldId id="476" r:id="rId19"/>
    <p:sldId id="477" r:id="rId20"/>
    <p:sldId id="486" r:id="rId21"/>
    <p:sldId id="487" r:id="rId22"/>
    <p:sldId id="488" r:id="rId23"/>
    <p:sldId id="489" r:id="rId24"/>
    <p:sldId id="490" r:id="rId25"/>
    <p:sldId id="491" r:id="rId26"/>
    <p:sldId id="494" r:id="rId27"/>
    <p:sldId id="497" r:id="rId28"/>
    <p:sldId id="495" r:id="rId29"/>
    <p:sldId id="496" r:id="rId30"/>
    <p:sldId id="502" r:id="rId31"/>
    <p:sldId id="492" r:id="rId32"/>
    <p:sldId id="498" r:id="rId33"/>
    <p:sldId id="499" r:id="rId34"/>
    <p:sldId id="500" r:id="rId35"/>
    <p:sldId id="503" r:id="rId36"/>
    <p:sldId id="493" r:id="rId37"/>
    <p:sldId id="511" r:id="rId38"/>
    <p:sldId id="504" r:id="rId39"/>
    <p:sldId id="505" r:id="rId40"/>
    <p:sldId id="512" r:id="rId41"/>
    <p:sldId id="506" r:id="rId42"/>
    <p:sldId id="507" r:id="rId43"/>
    <p:sldId id="513" r:id="rId44"/>
    <p:sldId id="514" r:id="rId45"/>
    <p:sldId id="516" r:id="rId46"/>
    <p:sldId id="515" r:id="rId47"/>
    <p:sldId id="508" r:id="rId48"/>
    <p:sldId id="450" r:id="rId49"/>
    <p:sldId id="509" r:id="rId50"/>
    <p:sldId id="518" r:id="rId51"/>
    <p:sldId id="268" r:id="rId52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cidchart.com/pages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fix.com/blog/software-documentation-tools/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74" y="673315"/>
            <a:ext cx="10209293" cy="1715437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ZA" sz="3600" dirty="0">
                <a:latin typeface="Gill Sans MT"/>
              </a:rPr>
              <a:t>SEN152 – Topic 2: </a:t>
            </a:r>
            <a:br>
              <a:rPr lang="en-ZA" sz="3600" dirty="0">
                <a:latin typeface="Gill Sans MT"/>
              </a:rPr>
            </a:br>
            <a:r>
              <a:rPr lang="en-ZA" sz="3600" dirty="0">
                <a:latin typeface="Gill Sans MT"/>
              </a:rPr>
              <a:t>The SDLC, methodologies and software development platforms and tools</a:t>
            </a:r>
            <a:endParaRPr lang="en-US" sz="36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27" y="2758190"/>
            <a:ext cx="11268346" cy="25783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800" dirty="0">
                <a:latin typeface="Gill Sans MT"/>
              </a:rPr>
              <a:t>2.1 	The System Development Life Cycle (SDLC)</a:t>
            </a:r>
            <a:endParaRPr lang="en-ZA" sz="2800" dirty="0">
              <a:latin typeface="Gill Sans MT"/>
            </a:endParaRPr>
          </a:p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800" dirty="0">
                <a:latin typeface="Gill Sans MT"/>
              </a:rPr>
              <a:t>2.2 	The Waterfall model</a:t>
            </a:r>
            <a:endParaRPr lang="en-ZA" sz="2800" dirty="0">
              <a:latin typeface="Gill Sans MT"/>
            </a:endParaRPr>
          </a:p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800" dirty="0">
                <a:latin typeface="Gill Sans MT"/>
              </a:rPr>
              <a:t>2.3 	Agile methodologies</a:t>
            </a:r>
            <a:endParaRPr lang="en-ZA" sz="2800" dirty="0">
              <a:latin typeface="Gill Sans MT"/>
            </a:endParaRPr>
          </a:p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 dirty="0">
                <a:latin typeface="Gill Sans MT"/>
              </a:rPr>
              <a:t>2.4 	Software development platforms and tools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D07B-22AA-5311-77D5-6DAEE654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50FC-4AA3-662D-4C21-4EA7F81A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(2.2) </a:t>
            </a:r>
            <a:r>
              <a:rPr lang="en-GB" sz="2800" dirty="0">
                <a:latin typeface="Gill Sans MT"/>
              </a:rPr>
              <a:t>The Waterfall model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4821-0A3E-2931-1FEA-E3B012EF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Figure 3 – The Waterfall model (</a:t>
            </a:r>
            <a:r>
              <a:rPr lang="en-ZA" sz="2400" dirty="0" err="1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Awati</a:t>
            </a:r>
            <a:r>
              <a:rPr lang="en-ZA" sz="24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 &amp; Gillis, 2024)</a:t>
            </a:r>
            <a:endParaRPr lang="en-GB" sz="24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6D80D-93B7-F92D-6E6A-E4AAB21D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7" t="8999" r="3676" b="10589"/>
          <a:stretch/>
        </p:blipFill>
        <p:spPr bwMode="auto">
          <a:xfrm>
            <a:off x="2221423" y="1957112"/>
            <a:ext cx="7749154" cy="47069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71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8C10D-AAFB-C0A4-92B3-CAEE8A27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D73C-EB09-93EB-DEFA-92BD0451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(2.2) </a:t>
            </a:r>
            <a:r>
              <a:rPr lang="en-GB" sz="2800" dirty="0">
                <a:latin typeface="Gill Sans MT"/>
              </a:rPr>
              <a:t>The Waterfall model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7E5A-7B6F-7FB4-D328-AF87DBBF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latin typeface="Gill Sans MT"/>
              </a:rPr>
              <a:t>Each completed phase in the Waterfall model results in a tangible product or deliverable, which serves as a milestone to assess the likelihood of a successful outcome. 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r>
              <a:rPr lang="en-ZA" sz="2800" dirty="0">
                <a:latin typeface="Gill Sans MT"/>
              </a:rPr>
              <a:t>The next phase cannot begin until the previous one has been successfully completed.</a:t>
            </a:r>
          </a:p>
          <a:p>
            <a:pPr marL="0" indent="0">
              <a:buNone/>
            </a:pPr>
            <a:endParaRPr lang="en-ZA" sz="1800" dirty="0"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ZA" sz="28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This model is ideal when the requirements are clearly defined and stable, when structure and control are necessary during the development process, and when comprehensive system documentation is crucial.</a:t>
            </a:r>
          </a:p>
          <a:p>
            <a:endParaRPr lang="en-GB" sz="2800" dirty="0">
              <a:latin typeface="Gill Sans MT"/>
            </a:endParaRPr>
          </a:p>
          <a:p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9989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4365E-624E-0B6E-F97D-AC29C515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DDF4-04E7-252D-BF89-88610A3D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(2.2) </a:t>
            </a:r>
            <a:r>
              <a:rPr lang="en-GB" sz="2800" dirty="0">
                <a:latin typeface="Gill Sans MT"/>
              </a:rPr>
              <a:t>The Waterfall model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BF37-DABE-5169-4780-A93BEF288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The Waterfall model is best suited for situations where (Atlassian, 2025):</a:t>
            </a:r>
          </a:p>
          <a:p>
            <a:pPr marL="0" indent="0">
              <a:buNone/>
            </a:pPr>
            <a:endParaRPr lang="en-ZA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pPr lvl="1" algn="just">
              <a:lnSpc>
                <a:spcPct val="130000"/>
              </a:lnSpc>
              <a:buSzPts val="1000"/>
              <a:tabLst>
                <a:tab pos="228600" algn="l"/>
              </a:tabLst>
            </a:pPr>
            <a:r>
              <a:rPr lang="en-ZA" sz="26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Requirements are well-defined and unlikely to change</a:t>
            </a:r>
          </a:p>
          <a:p>
            <a:pPr lvl="1" algn="just">
              <a:lnSpc>
                <a:spcPct val="130000"/>
              </a:lnSpc>
              <a:buSzPts val="1000"/>
              <a:tabLst>
                <a:tab pos="228600" algn="l"/>
              </a:tabLst>
            </a:pPr>
            <a:r>
              <a:rPr lang="en-ZA" sz="26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The product definition is stable</a:t>
            </a:r>
          </a:p>
          <a:p>
            <a:pPr lvl="1" algn="just">
              <a:lnSpc>
                <a:spcPct val="130000"/>
              </a:lnSpc>
              <a:buSzPts val="1000"/>
              <a:tabLst>
                <a:tab pos="228600" algn="l"/>
              </a:tabLst>
            </a:pPr>
            <a:r>
              <a:rPr lang="en-ZA" sz="26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The technology is well-understood</a:t>
            </a:r>
          </a:p>
          <a:p>
            <a:pPr lvl="1" algn="just">
              <a:lnSpc>
                <a:spcPct val="130000"/>
              </a:lnSpc>
              <a:buSzPts val="1000"/>
              <a:tabLst>
                <a:tab pos="228600" algn="l"/>
              </a:tabLst>
            </a:pPr>
            <a:r>
              <a:rPr lang="en-ZA" sz="26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A new version of an existing product is being developed</a:t>
            </a:r>
          </a:p>
          <a:p>
            <a:pPr lvl="1" algn="just">
              <a:lnSpc>
                <a:spcPct val="130000"/>
              </a:lnSpc>
              <a:buSzPts val="1000"/>
              <a:tabLst>
                <a:tab pos="228600" algn="l"/>
              </a:tabLst>
            </a:pPr>
            <a:r>
              <a:rPr lang="en-ZA" sz="26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Porting an existing product to a new platform</a:t>
            </a:r>
          </a:p>
          <a:p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8855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90778-8049-9C35-1710-BF58C752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039D-A6A4-F780-BF26-EEC258F6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(2.2) </a:t>
            </a:r>
            <a:r>
              <a:rPr lang="en-GB" sz="2800" dirty="0">
                <a:latin typeface="Gill Sans MT"/>
              </a:rPr>
              <a:t>The Waterfall model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1328-04F0-F769-13DF-A9D20E0D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While the Waterfall model is simple and effective, it has shown to be highly inflexible. </a:t>
            </a: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Many systems follow a sequential process, making the Waterfall model a natural fit for such projects. </a:t>
            </a:r>
          </a:p>
          <a:p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6664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1969C-3109-E95D-A583-BC9C6363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C019-E258-DE34-D6D4-669EBFD1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>
                <a:latin typeface="Gill Sans MT"/>
              </a:rPr>
              <a:t>(2.3) </a:t>
            </a:r>
            <a:r>
              <a:rPr lang="en-GB" sz="280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BDC2-36FA-D476-269F-5E0A7278A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2.3.1	</a:t>
            </a:r>
            <a:r>
              <a:rPr lang="en-ZA" sz="2400" b="1" dirty="0">
                <a:latin typeface="Gill Sans MT"/>
              </a:rPr>
              <a:t>Agile Alliance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r>
              <a:rPr lang="en-ZA" sz="2400" dirty="0">
                <a:solidFill>
                  <a:srgbClr val="0070C0"/>
                </a:solidFill>
                <a:latin typeface="Gill Sans MT"/>
              </a:rPr>
              <a:t>Agile software development emerged in response to the </a:t>
            </a:r>
            <a:r>
              <a:rPr lang="en-ZA" sz="2400" u="sng" dirty="0">
                <a:solidFill>
                  <a:srgbClr val="0070C0"/>
                </a:solidFill>
                <a:latin typeface="Gill Sans MT"/>
              </a:rPr>
              <a:t>limitations</a:t>
            </a:r>
            <a:r>
              <a:rPr lang="en-ZA" sz="2400" dirty="0">
                <a:solidFill>
                  <a:srgbClr val="0070C0"/>
                </a:solidFill>
                <a:latin typeface="Gill Sans MT"/>
              </a:rPr>
              <a:t> of traditional methodologies. </a:t>
            </a:r>
          </a:p>
          <a:p>
            <a:endParaRPr lang="en-ZA" sz="2400" dirty="0">
              <a:solidFill>
                <a:srgbClr val="0070C0"/>
              </a:solidFill>
              <a:latin typeface="Gill Sans MT"/>
            </a:endParaRPr>
          </a:p>
          <a:p>
            <a:r>
              <a:rPr lang="en-ZA" sz="2400" dirty="0">
                <a:solidFill>
                  <a:srgbClr val="0070C0"/>
                </a:solidFill>
                <a:latin typeface="Gill Sans MT"/>
              </a:rPr>
              <a:t>In the late </a:t>
            </a:r>
            <a:r>
              <a:rPr lang="en-ZA" sz="2400" u="sng" dirty="0">
                <a:solidFill>
                  <a:srgbClr val="0070C0"/>
                </a:solidFill>
                <a:latin typeface="Gill Sans MT"/>
              </a:rPr>
              <a:t>1990s</a:t>
            </a:r>
            <a:r>
              <a:rPr lang="en-ZA" sz="2400" dirty="0">
                <a:solidFill>
                  <a:srgbClr val="0070C0"/>
                </a:solidFill>
                <a:latin typeface="Gill Sans MT"/>
              </a:rPr>
              <a:t>, there was a growing need for more flexible methodologies that could better handle changing requirements. </a:t>
            </a:r>
          </a:p>
          <a:p>
            <a:endParaRPr lang="en-ZA" sz="2400" dirty="0">
              <a:solidFill>
                <a:srgbClr val="0070C0"/>
              </a:solidFill>
              <a:latin typeface="Gill Sans MT"/>
            </a:endParaRPr>
          </a:p>
          <a:p>
            <a:r>
              <a:rPr lang="en-ZA" sz="2400" dirty="0">
                <a:solidFill>
                  <a:srgbClr val="0070C0"/>
                </a:solidFill>
                <a:latin typeface="Gill Sans MT"/>
              </a:rPr>
              <a:t>In 2001, the </a:t>
            </a:r>
            <a:r>
              <a:rPr lang="en-ZA" sz="2400" u="sng" dirty="0">
                <a:solidFill>
                  <a:srgbClr val="0070C0"/>
                </a:solidFill>
                <a:latin typeface="Gill Sans MT"/>
              </a:rPr>
              <a:t>Agile Manifesto </a:t>
            </a:r>
            <a:r>
              <a:rPr lang="en-ZA" sz="2400" dirty="0">
                <a:solidFill>
                  <a:srgbClr val="0070C0"/>
                </a:solidFill>
                <a:latin typeface="Gill Sans MT"/>
              </a:rPr>
              <a:t>was created by a group of programming methodology experts who formed the Agile Alliance. 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96453-E416-09CB-5094-F70A99AF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452" y="116407"/>
            <a:ext cx="1863316" cy="171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12749-39A6-4976-6C37-846107C2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E67F-5F99-E9DE-3DA4-636C66D4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F75B-3986-C6E8-5D62-73565B58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2.3.1	</a:t>
            </a:r>
            <a:r>
              <a:rPr lang="en-ZA" sz="2400" b="1" dirty="0">
                <a:latin typeface="Gill Sans MT"/>
              </a:rPr>
              <a:t>Agile Alliance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ZA" sz="2400" dirty="0">
                <a:latin typeface="Gill Sans MT"/>
              </a:rPr>
              <a:t>	</a:t>
            </a:r>
            <a:r>
              <a:rPr lang="en-ZA" sz="2400" u="sng" dirty="0">
                <a:solidFill>
                  <a:srgbClr val="0070C0"/>
                </a:solidFill>
                <a:latin typeface="Gill Sans MT"/>
              </a:rPr>
              <a:t>The manifesto outlines four core values, stating that "while there is value in the items on the right, we value the items on the left more" (Agile Alliance, 2025):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Individuals and interactions </a:t>
            </a:r>
            <a:r>
              <a:rPr lang="en-ZA" sz="2400" dirty="0">
                <a:latin typeface="Gill Sans MT"/>
              </a:rPr>
              <a:t>over processes and tools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Working software </a:t>
            </a:r>
            <a:r>
              <a:rPr lang="en-ZA" sz="2400" dirty="0">
                <a:latin typeface="Gill Sans MT"/>
              </a:rPr>
              <a:t>over comprehensive documentation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Customer collaboration </a:t>
            </a:r>
            <a:r>
              <a:rPr lang="en-ZA" sz="2400" dirty="0">
                <a:latin typeface="Gill Sans MT"/>
              </a:rPr>
              <a:t>over contract negotiation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Responding to change </a:t>
            </a:r>
            <a:r>
              <a:rPr lang="en-ZA" sz="2400" dirty="0">
                <a:latin typeface="Gill Sans MT"/>
              </a:rPr>
              <a:t>over following a plan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en-ZA" sz="1800" dirty="0"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5AF08-DC0E-0398-EB87-DF2CBCA66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0ABF-4353-3491-6DB9-25EA52DC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86AC-4DAB-B9A4-4EF6-BE0EFBFC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2.3.2	</a:t>
            </a:r>
            <a:r>
              <a:rPr lang="en-ZA" sz="2400" b="1" dirty="0">
                <a:latin typeface="Gill Sans MT"/>
              </a:rPr>
              <a:t>Prototyping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r>
              <a:rPr lang="en-ZA" sz="2400" dirty="0">
                <a:latin typeface="Gill Sans MT"/>
              </a:rPr>
              <a:t>An iterative process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r>
              <a:rPr lang="en-ZA" sz="2400" dirty="0">
                <a:latin typeface="Gill Sans MT"/>
              </a:rPr>
              <a:t>Creating a scaled-down version of a system that is analysed, designed, developed, and tested</a:t>
            </a:r>
          </a:p>
          <a:p>
            <a:endParaRPr lang="en-ZA" sz="2400" dirty="0">
              <a:latin typeface="Gill Sans MT"/>
            </a:endParaRPr>
          </a:p>
          <a:p>
            <a:r>
              <a:rPr lang="en-ZA" sz="2400" dirty="0">
                <a:latin typeface="Gill Sans MT"/>
              </a:rPr>
              <a:t>Allows for early user feedback - incorporated into each new iteration</a:t>
            </a:r>
          </a:p>
          <a:p>
            <a:endParaRPr lang="en-ZA" sz="2400" dirty="0">
              <a:latin typeface="Gill Sans MT"/>
            </a:endParaRPr>
          </a:p>
          <a:p>
            <a:r>
              <a:rPr lang="en-ZA" sz="2400" dirty="0">
                <a:latin typeface="Gill Sans MT"/>
              </a:rPr>
              <a:t>Developers make improvements as soon as they are identified</a:t>
            </a:r>
          </a:p>
          <a:p>
            <a:endParaRPr lang="en-ZA" sz="2400" dirty="0">
              <a:latin typeface="Gill Sans MT"/>
            </a:endParaRPr>
          </a:p>
          <a:p>
            <a:r>
              <a:rPr lang="en-ZA" sz="2400" dirty="0">
                <a:latin typeface="Gill Sans MT"/>
              </a:rPr>
              <a:t>Ensuring a high-quality end-product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3074" name="Picture 2" descr="What is a Prototype? | IxDF">
            <a:extLst>
              <a:ext uri="{FF2B5EF4-FFF2-40B4-BE49-F238E27FC236}">
                <a16:creationId xmlns:a16="http://schemas.microsoft.com/office/drawing/2014/main" id="{075F5501-D44E-53B9-7BC6-71FBE2F6D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t="28468" r="12643"/>
          <a:stretch/>
        </p:blipFill>
        <p:spPr bwMode="auto">
          <a:xfrm>
            <a:off x="7849783" y="193975"/>
            <a:ext cx="4180131" cy="244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4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7B0B-F52D-3AF1-C32B-3C79044F6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13AD-457F-5E14-92BE-4ADC98A2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ABA7-FCC6-2E92-3949-9862CB30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2.3.2	</a:t>
            </a:r>
            <a:r>
              <a:rPr lang="en-ZA" sz="2400" b="1" dirty="0">
                <a:latin typeface="Gill Sans MT"/>
              </a:rPr>
              <a:t>Prototyping</a:t>
            </a:r>
          </a:p>
          <a:p>
            <a:pPr marL="0" indent="0">
              <a:buNone/>
            </a:pPr>
            <a:r>
              <a:rPr lang="en-ZA" sz="2400" b="1" u="sng" dirty="0">
                <a:solidFill>
                  <a:srgbClr val="00B050"/>
                </a:solidFill>
                <a:latin typeface="Gill Sans MT"/>
              </a:rPr>
              <a:t>Benefits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encourages and requires active end </a:t>
            </a:r>
            <a:r>
              <a:rPr lang="en-ZA" sz="2400" dirty="0">
                <a:solidFill>
                  <a:srgbClr val="00B050"/>
                </a:solidFill>
                <a:latin typeface="Gill Sans MT"/>
              </a:rPr>
              <a:t>user participation</a:t>
            </a:r>
            <a:r>
              <a:rPr lang="en-ZA" sz="2400" dirty="0">
                <a:latin typeface="Gill Sans MT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involves iteration and accommodates </a:t>
            </a:r>
            <a:r>
              <a:rPr lang="en-ZA" sz="2400" dirty="0">
                <a:solidFill>
                  <a:srgbClr val="00B050"/>
                </a:solidFill>
                <a:latin typeface="Gill Sans MT"/>
              </a:rPr>
              <a:t>change</a:t>
            </a:r>
            <a:r>
              <a:rPr lang="en-ZA" sz="2400" dirty="0">
                <a:latin typeface="Gill Sans MT"/>
              </a:rPr>
              <a:t>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endorses the philosophy that </a:t>
            </a:r>
            <a:r>
              <a:rPr lang="en-ZA" sz="2400" dirty="0">
                <a:solidFill>
                  <a:srgbClr val="00B050"/>
                </a:solidFill>
                <a:latin typeface="Gill Sans MT"/>
              </a:rPr>
              <a:t>end users </a:t>
            </a:r>
            <a:r>
              <a:rPr lang="en-ZA" sz="2400" dirty="0">
                <a:latin typeface="Gill Sans MT"/>
              </a:rPr>
              <a:t>will not know what they want until they see it.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Prototypes are active models that end </a:t>
            </a:r>
            <a:r>
              <a:rPr lang="en-ZA" sz="2400" dirty="0">
                <a:solidFill>
                  <a:srgbClr val="00B050"/>
                </a:solidFill>
                <a:latin typeface="Gill Sans MT"/>
              </a:rPr>
              <a:t>users can experience </a:t>
            </a:r>
            <a:r>
              <a:rPr lang="en-ZA" sz="2400" dirty="0">
                <a:latin typeface="Gill Sans MT"/>
              </a:rPr>
              <a:t>with their senses.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solidFill>
                  <a:srgbClr val="00B050"/>
                </a:solidFill>
                <a:latin typeface="Gill Sans MT"/>
              </a:rPr>
              <a:t>Errors</a:t>
            </a:r>
            <a:r>
              <a:rPr lang="en-ZA" sz="2400" dirty="0">
                <a:latin typeface="Gill Sans MT"/>
              </a:rPr>
              <a:t> can be detected much earlier.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can lead to </a:t>
            </a:r>
            <a:r>
              <a:rPr lang="en-ZA" sz="2400" dirty="0">
                <a:solidFill>
                  <a:srgbClr val="00B050"/>
                </a:solidFill>
                <a:latin typeface="Gill Sans MT"/>
              </a:rPr>
              <a:t>better solutions </a:t>
            </a:r>
            <a:r>
              <a:rPr lang="en-ZA" sz="2400" dirty="0">
                <a:latin typeface="Gill Sans MT"/>
              </a:rPr>
              <a:t>and increase creativity, as prototyping allows for rapid user feedback.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65551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79FC-5087-CED7-096E-F154B3CC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185D-D60D-C892-7D24-0BCC9C40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3D11-7D88-C24F-0DDE-04C8DB89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2.3.2	</a:t>
            </a:r>
            <a:r>
              <a:rPr lang="en-ZA" sz="2400" b="1" dirty="0">
                <a:latin typeface="Gill Sans MT"/>
              </a:rPr>
              <a:t>Prototyping</a:t>
            </a:r>
          </a:p>
          <a:p>
            <a:pPr marL="0" indent="0">
              <a:buNone/>
            </a:pPr>
            <a:r>
              <a:rPr lang="en-ZA" sz="2400" b="1" u="sng" dirty="0">
                <a:solidFill>
                  <a:srgbClr val="C00000"/>
                </a:solidFill>
                <a:latin typeface="Gill Sans MT"/>
              </a:rPr>
              <a:t>Drawbacks</a:t>
            </a:r>
            <a:r>
              <a:rPr lang="en-ZA" sz="2400" dirty="0">
                <a:latin typeface="Gill Sans MT"/>
              </a:rPr>
              <a:t> 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encourages a focus on a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cycle</a:t>
            </a:r>
            <a:r>
              <a:rPr lang="en-ZA" sz="2400" dirty="0">
                <a:latin typeface="Gill Sans MT"/>
              </a:rPr>
              <a:t> of coding, implementation and repair.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does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not eliminate </a:t>
            </a:r>
            <a:r>
              <a:rPr lang="en-ZA" sz="2400" dirty="0">
                <a:latin typeface="Gill Sans MT"/>
              </a:rPr>
              <a:t>the systems analysis phase.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does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not address all design issues</a:t>
            </a:r>
            <a:r>
              <a:rPr lang="en-ZA" sz="2400" dirty="0">
                <a:latin typeface="Gill Sans MT"/>
              </a:rPr>
              <a:t>, some of which can be forgotten.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often leads to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premature commitment </a:t>
            </a:r>
            <a:r>
              <a:rPr lang="en-ZA" sz="2400" dirty="0">
                <a:latin typeface="Gill Sans MT"/>
              </a:rPr>
              <a:t>to a specific design.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During prototyping, systems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scope and complexity </a:t>
            </a:r>
            <a:r>
              <a:rPr lang="en-ZA" sz="2400" dirty="0">
                <a:latin typeface="Gill Sans MT"/>
              </a:rPr>
              <a:t>can rapidly increase beyond the original plan.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dirty="0">
                <a:latin typeface="Gill Sans MT"/>
              </a:rPr>
              <a:t>It can </a:t>
            </a:r>
            <a:r>
              <a:rPr lang="en-ZA" sz="2400" dirty="0">
                <a:solidFill>
                  <a:srgbClr val="C00000"/>
                </a:solidFill>
                <a:latin typeface="Gill Sans MT"/>
              </a:rPr>
              <a:t>reduce design creativity</a:t>
            </a:r>
            <a:r>
              <a:rPr lang="en-ZA" sz="2400" dirty="0">
                <a:latin typeface="Gill Sans MT"/>
              </a:rPr>
              <a:t>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0096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0FDE-2EB9-3803-3A2C-399352E9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774-4655-89D9-E390-7B76AD3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A06C-FEE8-28A6-236C-00FC0B72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2.3.2	</a:t>
            </a:r>
            <a:r>
              <a:rPr lang="en-ZA" sz="2400" b="1" dirty="0">
                <a:latin typeface="Gill Sans MT"/>
              </a:rPr>
              <a:t>Prototyping</a:t>
            </a:r>
          </a:p>
          <a:p>
            <a:pPr marL="0" indent="0">
              <a:buNone/>
            </a:pPr>
            <a:r>
              <a:rPr lang="en-ZA" sz="2400" dirty="0">
                <a:latin typeface="Gill Sans MT"/>
              </a:rPr>
              <a:t>Among the various mobile application prototyping tools available today, </a:t>
            </a:r>
            <a:r>
              <a:rPr lang="en-ZA" sz="2400" b="1" u="sng" dirty="0">
                <a:solidFill>
                  <a:srgbClr val="002060"/>
                </a:solidFill>
                <a:latin typeface="Gill Sans MT"/>
              </a:rPr>
              <a:t>Axure</a:t>
            </a:r>
            <a:r>
              <a:rPr lang="en-ZA" sz="2400" dirty="0">
                <a:latin typeface="Gill Sans MT"/>
              </a:rPr>
              <a:t> stands out.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srgbClr val="002060"/>
                </a:solidFill>
                <a:latin typeface="Gill Sans MT"/>
              </a:rPr>
              <a:t>Axure's capabilities include interactive prototyping that enhances visualisation, facilitates efficient iteration, and supports user testing and feedback collection. </a:t>
            </a:r>
          </a:p>
          <a:p>
            <a:pPr>
              <a:buFont typeface="Wingdings" panose="05000000000000000000" pitchFamily="2" charset="2"/>
              <a:buChar char="q"/>
            </a:pPr>
            <a:endParaRPr lang="en-ZA" sz="2400" dirty="0">
              <a:solidFill>
                <a:srgbClr val="002060"/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srgbClr val="002060"/>
                </a:solidFill>
                <a:latin typeface="Gill Sans MT"/>
              </a:rPr>
              <a:t>Axure promotes collaboration among teams by allowing real-time feedback and tracking changes. 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F91C3-D733-F8C0-D6C9-E8E03F61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59" y="5200811"/>
            <a:ext cx="1927481" cy="8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D8BD-95E2-01D4-4C0C-108BFED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/>
              <a:t>Module Outcomes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A1F-ED2B-3FD1-D219-18023B26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Gill Sans MT"/>
              </a:rPr>
              <a:t>Demonstrate insight in the history of software development.</a:t>
            </a:r>
            <a:endParaRPr lang="en-ZA" dirty="0"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Demonstrate an understanding of different options for software development life cycles related to software design and development, and key terms, facts, principles and rules of software development.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Apply methods, tools and modelling techniques commonly employed during the various phases of software development. 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Demonstrate an understanding of the importance of software maintenance and documentation.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Identify modern software development and management platforms, tools, and services, and outline the nature of the support provided.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Gill Sans MT"/>
              </a:rPr>
              <a:t>Demonstrate an understanding of the notion of quality in software and how a Quality Management System can provide the required organisational framework.</a:t>
            </a:r>
            <a:br>
              <a:rPr lang="en-US" sz="2000" dirty="0"/>
            </a:br>
            <a:endParaRPr lang="en-US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971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DAFD-E816-B3CA-6077-08F554E75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26EE-588A-F6B4-6EFD-737C393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4698-F2EC-DE65-EDA0-0342E254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2.3.3	J</a:t>
            </a:r>
            <a:r>
              <a:rPr lang="en-ZA" sz="2400" b="1" dirty="0">
                <a:latin typeface="Gill Sans MT"/>
              </a:rPr>
              <a:t>AD (Joint Application Development)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JAD is a structured process where users, managers, and systems analysts collaborate in a series of intensive meetings over a few days to review system requirements. </a:t>
            </a: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74551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693E9-8BD1-2E03-52AD-5F41981D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12C9-8950-3194-17FF-13BB96D1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>
                <a:latin typeface="Gill Sans MT"/>
              </a:rPr>
              <a:t>(2.3) </a:t>
            </a:r>
            <a:r>
              <a:rPr lang="en-GB" sz="280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3F6F-C3E5-731B-B494-CC5F942E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3047356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b="1" dirty="0">
                <a:latin typeface="Gill Sans MT"/>
              </a:rPr>
              <a:t>Figure 4 – JAD session: typical room layout (</a:t>
            </a:r>
            <a:r>
              <a:rPr lang="en-ZA" b="1" dirty="0" err="1">
                <a:latin typeface="Gill Sans MT"/>
              </a:rPr>
              <a:t>Valacich</a:t>
            </a:r>
            <a:r>
              <a:rPr lang="en-ZA" b="1" dirty="0">
                <a:latin typeface="Gill Sans MT"/>
              </a:rPr>
              <a:t>, et al., 2015:166)</a:t>
            </a:r>
          </a:p>
          <a:p>
            <a:pPr marL="0" indent="0">
              <a:buNone/>
            </a:pPr>
            <a:endParaRPr lang="en-ZA" sz="2400" b="1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89FE5-A268-08F2-032A-EF96467D0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90" y="1322437"/>
            <a:ext cx="8005776" cy="534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81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6317-581C-316A-2E5E-A080AC0B4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BA83-DC59-9C0E-0CA0-63909476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6F370-EA3F-87D8-E06B-D6979E39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2.3.4	</a:t>
            </a:r>
            <a:r>
              <a:rPr lang="en-ZA" sz="2400" b="1" dirty="0">
                <a:latin typeface="Gill Sans MT"/>
              </a:rPr>
              <a:t>RAD (Rapid Application Development)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RAD emerged as a response to the structured methodologies developed in the 1970s and 1980s.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Deliver software rapidly while adapting to changing requirements.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Emphasizes continuous user involvement through prototyping, which allows for gathering user feedback.</a:t>
            </a:r>
          </a:p>
          <a:p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Increases the likelihood of meeting customer requirements.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phases are iterative and repeated many times by the development team until the end- product satisfies the user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57957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D1761-8A70-1DB3-08F3-BBF24CECB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28D2-3E9F-5C5C-2C52-6C29D67C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6DF9-3EE1-BC80-DBCE-E74EEE1C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5" y="1397479"/>
            <a:ext cx="2768386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b="1" dirty="0">
                <a:latin typeface="Gill Sans MT"/>
              </a:rPr>
              <a:t>Figure 5 – RAD compared to standard SDLC (</a:t>
            </a:r>
            <a:r>
              <a:rPr lang="en-ZA" b="1" dirty="0" err="1">
                <a:latin typeface="Gill Sans MT"/>
              </a:rPr>
              <a:t>Valacich</a:t>
            </a:r>
            <a:r>
              <a:rPr lang="en-ZA" b="1" dirty="0">
                <a:latin typeface="Gill Sans MT"/>
              </a:rPr>
              <a:t>, et al., 2015:46)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9BEE4-ACDE-2F57-B6F3-F18FB3198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76" y="1442759"/>
            <a:ext cx="7562689" cy="5175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296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ACFF-4685-EB19-A5AB-B13BA95C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9AEB-4318-71B1-28F4-97260734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379E-30B5-347C-6F56-ADBEFC8E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5" y="1397479"/>
            <a:ext cx="10316060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ZA" b="1" dirty="0">
                <a:latin typeface="Gill Sans MT"/>
              </a:rPr>
              <a:t>Figure 6 – The phases of RAD (Lomio &amp; </a:t>
            </a:r>
            <a:r>
              <a:rPr lang="en-ZA" b="1" dirty="0" err="1">
                <a:latin typeface="Gill Sans MT"/>
              </a:rPr>
              <a:t>Mejidana</a:t>
            </a:r>
            <a:r>
              <a:rPr lang="en-ZA" b="1" dirty="0">
                <a:latin typeface="Gill Sans MT"/>
              </a:rPr>
              <a:t>, 2023)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43463-C3A6-2ABF-C9E3-EF7F3B288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8" y="2348380"/>
            <a:ext cx="10807281" cy="284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9604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7341-2D57-03D6-87B9-F6BD0548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D618-6BF2-A2F5-F900-0E058BE9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DCDB5-E4AA-6359-7B62-9A7B7B677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2.3.4	</a:t>
            </a:r>
            <a:r>
              <a:rPr lang="en-ZA" sz="2400" b="1" dirty="0">
                <a:latin typeface="Gill Sans MT"/>
              </a:rPr>
              <a:t>RAD (Rapid Application Development)</a:t>
            </a:r>
          </a:p>
          <a:p>
            <a:pPr marL="0" indent="0">
              <a:buNone/>
            </a:pPr>
            <a:endParaRPr lang="en-ZA" sz="2400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Barry Boehm, a software engineer, developed the first RAD alternative, known as the </a:t>
            </a:r>
            <a:r>
              <a:rPr lang="en-GB" sz="2400" b="1" u="sng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"spiral model" 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in 1986.</a:t>
            </a:r>
          </a:p>
          <a:p>
            <a:pPr marL="0" indent="0">
              <a:buNone/>
            </a:pPr>
            <a:endParaRPr lang="en-GB" sz="2400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The spiral model emphasizes the importance of risk analysis in every phase of systems development.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400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Risk is evaluated and addressed each time the process reaches the risk analysis step. </a:t>
            </a:r>
          </a:p>
        </p:txBody>
      </p:sp>
    </p:spTree>
    <p:extLst>
      <p:ext uri="{BB962C8B-B14F-4D97-AF65-F5344CB8AC3E}">
        <p14:creationId xmlns:p14="http://schemas.microsoft.com/office/powerpoint/2010/main" val="428535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4F0DD-0E33-08DD-C417-94C6FE8C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14EE-CE3A-5BE8-C428-7BF824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2A5E-A999-19A5-3087-75130D0C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357429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ZA" b="1" dirty="0">
                <a:latin typeface="Gill Sans MT"/>
              </a:rPr>
              <a:t>Figure 7 – The Spiral model (Victor, 2025)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060B5-A75F-3E44-015C-80E0AB1C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681" y="1207476"/>
            <a:ext cx="7275685" cy="545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369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8E29C-5E4D-17A8-807D-69D21D15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8441-F826-12DA-0855-26E11AD2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AD9B-C7DC-FC1B-ACC3-EA7FA9A2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2.3.5	</a:t>
            </a:r>
            <a:r>
              <a:rPr lang="en-ZA" sz="2400" b="1" dirty="0" err="1">
                <a:latin typeface="Gill Sans MT"/>
              </a:rPr>
              <a:t>eXtreme</a:t>
            </a:r>
            <a:r>
              <a:rPr lang="en-ZA" sz="2400" b="1" dirty="0">
                <a:latin typeface="Gill Sans MT"/>
              </a:rPr>
              <a:t> programming (XP)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XP, developed by Kent Beck, is a prominent agile methodology recognized for enhancing software quality and accommodating changing requirements. </a:t>
            </a:r>
          </a:p>
          <a:p>
            <a:pPr marL="0" indent="0">
              <a:buNone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The term "extreme" reflects the methodology's emphasis on pushing iterative development to its limits. </a:t>
            </a:r>
          </a:p>
          <a:p>
            <a:pPr marL="0" indent="0">
              <a:buNone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Teams aim to deliver functional software versions frequently, sometimes multiple times a day.</a:t>
            </a:r>
            <a:endParaRPr lang="en-GB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2237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18AEE-EBD4-34E1-EF9A-05ACFEAD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DC6-A6FC-201A-5471-86561063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2EFA-30A2-4CEC-A82E-066299A9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2.3.5	</a:t>
            </a:r>
            <a:r>
              <a:rPr lang="en-ZA" sz="2400" b="1" dirty="0" err="1">
                <a:latin typeface="Gill Sans MT"/>
              </a:rPr>
              <a:t>eXtreme</a:t>
            </a:r>
            <a:r>
              <a:rPr lang="en-ZA" sz="2400" b="1" dirty="0">
                <a:latin typeface="Gill Sans MT"/>
              </a:rPr>
              <a:t> programming (XP)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In XP, increments of software are delivered to customers bi-weekly, with testing conducted after each release.</a:t>
            </a:r>
          </a:p>
          <a:p>
            <a:pPr>
              <a:buFont typeface="Wingdings" panose="05000000000000000000" pitchFamily="2" charset="2"/>
              <a:buChar char="ü"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Upon customer acceptance and successful testing, team members finalize the version.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This methodology is best suited for experienced developers.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It requires full-time customer involvement, treating them as integral team members.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2621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99B96-289A-292E-2712-EA11BBC8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9A3E-9E2C-F762-C60C-ED4BFC9F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2149-2680-E4A9-AD4A-1FAEDAAC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2.3.5	</a:t>
            </a:r>
            <a:r>
              <a:rPr lang="en-ZA" sz="2400" b="1" dirty="0" err="1">
                <a:latin typeface="Gill Sans MT"/>
              </a:rPr>
              <a:t>eXtreme</a:t>
            </a:r>
            <a:r>
              <a:rPr lang="en-ZA" sz="2400" b="1" dirty="0">
                <a:latin typeface="Gill Sans MT"/>
              </a:rPr>
              <a:t> programming (XP)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A key practice in XP is </a:t>
            </a:r>
            <a:r>
              <a:rPr lang="en-ZA" sz="2400" b="1" u="sng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pair programming</a:t>
            </a: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, where two developers collaborate closely, reviewing each other's code and occasionally switching roles. </a:t>
            </a:r>
          </a:p>
          <a:p>
            <a:pPr>
              <a:buFont typeface="Wingdings" panose="05000000000000000000" pitchFamily="2" charset="2"/>
              <a:buChar char="ü"/>
            </a:pPr>
            <a:endParaRPr lang="en-ZA" sz="2400" dirty="0">
              <a:solidFill>
                <a:schemeClr val="accent2">
                  <a:lumMod val="75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ZA" sz="2400" dirty="0">
                <a:solidFill>
                  <a:schemeClr val="accent2">
                    <a:lumMod val="75000"/>
                  </a:schemeClr>
                </a:solidFill>
                <a:latin typeface="Gill Sans MT"/>
              </a:rPr>
              <a:t>XP encourages continuous refactoring of code until both the customer and the team are satisfied with the product iterations.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4100" name="Picture 4" descr="Benefits of Pair Programming | Sumerge">
            <a:extLst>
              <a:ext uri="{FF2B5EF4-FFF2-40B4-BE49-F238E27FC236}">
                <a16:creationId xmlns:a16="http://schemas.microsoft.com/office/drawing/2014/main" id="{682FD0D8-5C38-9884-9FCE-2E96687D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520" y="4410315"/>
            <a:ext cx="5468560" cy="22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3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E0CB-AD9F-B231-433E-FDE1F6896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C405-7703-5D4F-F7C1-6EEA579E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(2)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1CB0-19DE-32CF-3B17-E8FCDD5F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30000"/>
              </a:lnSpc>
              <a:buNone/>
            </a:pPr>
            <a:r>
              <a:rPr lang="en-GB" sz="2400" b="1" dirty="0">
                <a:latin typeface="Gill Sans MT"/>
              </a:rPr>
              <a:t>In this topic, you will gain knowledge in the following areas: </a:t>
            </a:r>
            <a:endParaRPr lang="en-ZA" sz="2400" b="1" dirty="0">
              <a:latin typeface="Gill Sans MT"/>
            </a:endParaRPr>
          </a:p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400" dirty="0">
                <a:latin typeface="Gill Sans MT"/>
              </a:rPr>
              <a:t>2.1 The System Development Life Cycle (SDLC)</a:t>
            </a:r>
            <a:endParaRPr lang="en-ZA" sz="2400" dirty="0">
              <a:latin typeface="Gill Sans MT"/>
            </a:endParaRPr>
          </a:p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400" dirty="0">
                <a:latin typeface="Gill Sans MT"/>
              </a:rPr>
              <a:t>2.2 The Waterfall model</a:t>
            </a:r>
            <a:endParaRPr lang="en-ZA" sz="2400" dirty="0">
              <a:latin typeface="Gill Sans MT"/>
            </a:endParaRPr>
          </a:p>
          <a:p>
            <a:pPr marL="540385" indent="-540385" algn="l">
              <a:lnSpc>
                <a:spcPct val="130000"/>
              </a:lnSpc>
              <a:spcBef>
                <a:spcPts val="400"/>
              </a:spcBef>
              <a:buNone/>
            </a:pPr>
            <a:r>
              <a:rPr lang="en-GB" sz="2400" dirty="0">
                <a:latin typeface="Gill Sans MT"/>
              </a:rPr>
              <a:t>2.3 Agile methodologies</a:t>
            </a:r>
            <a:endParaRPr lang="en-ZA" sz="2400" dirty="0">
              <a:latin typeface="Gill Sans MT"/>
            </a:endParaRPr>
          </a:p>
          <a:p>
            <a:pPr marL="0" indent="0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400" dirty="0">
                <a:latin typeface="Gill Sans MT"/>
              </a:rPr>
              <a:t>2.4 Software development platforms and tools</a:t>
            </a:r>
          </a:p>
          <a:p>
            <a:pPr marL="0" indent="0">
              <a:buNone/>
            </a:pPr>
            <a:endParaRPr lang="en-US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2022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DFCB-5814-7B72-856F-9C3ADF32A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E69-46D4-1901-EA28-EB8ECF3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50EE-5940-1325-866A-DF914FA96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2.3.5	</a:t>
            </a:r>
            <a:r>
              <a:rPr lang="en-ZA" sz="2400" b="1" dirty="0" err="1">
                <a:latin typeface="Gill Sans MT"/>
              </a:rPr>
              <a:t>eXtreme</a:t>
            </a:r>
            <a:r>
              <a:rPr lang="en-ZA" sz="2400" b="1" dirty="0">
                <a:latin typeface="Gill Sans MT"/>
              </a:rPr>
              <a:t> programming (XP) 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r>
              <a:rPr lang="en-ZA" sz="24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Drawbacks</a:t>
            </a:r>
          </a:p>
          <a:p>
            <a:r>
              <a:rPr lang="en-ZA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For scope creep—where project scope expands uncontrollably without managing cost, time, and quality constraints.</a:t>
            </a:r>
          </a:p>
          <a:p>
            <a:endParaRPr lang="en-ZA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ZA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Can also be ineffective if not implemented by a skilled team and may lack the structure and documentation typical of traditional methodologies. </a:t>
            </a:r>
          </a:p>
          <a:p>
            <a:endParaRPr lang="en-ZA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ZA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Systems design may not receive as much attention as in conventional approaches</a:t>
            </a:r>
            <a:endParaRPr lang="en-GB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04852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824D-EB7D-8D8F-2754-1AF2364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000E-8E30-4898-F425-32281232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4F1F-B79A-8399-F633-D4F91500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n-ZA" sz="2400" dirty="0">
                <a:solidFill>
                  <a:srgbClr val="002060"/>
                </a:solidFill>
                <a:latin typeface="Gill Sans MT"/>
              </a:rPr>
              <a:t>There are many other agile methodologies, such as: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i="1" dirty="0">
                <a:solidFill>
                  <a:srgbClr val="002060"/>
                </a:solidFill>
                <a:latin typeface="Gill Sans MT"/>
              </a:rPr>
              <a:t>Kanban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i="1" dirty="0">
                <a:solidFill>
                  <a:srgbClr val="002060"/>
                </a:solidFill>
                <a:latin typeface="Gill Sans MT"/>
              </a:rPr>
              <a:t>Crystal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i="1" dirty="0">
                <a:solidFill>
                  <a:srgbClr val="002060"/>
                </a:solidFill>
                <a:latin typeface="Gill Sans MT"/>
              </a:rPr>
              <a:t>Dynamic Systems Development Method (DSDM)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400" i="1" dirty="0">
                <a:solidFill>
                  <a:srgbClr val="002060"/>
                </a:solidFill>
                <a:latin typeface="Gill Sans MT"/>
              </a:rPr>
              <a:t>SCRUM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3449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E255-8415-F4B6-1D00-55E1A07C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ABC6-63FE-4059-7E12-82312456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2.3) </a:t>
            </a:r>
            <a:r>
              <a:rPr lang="en-GB" sz="2800" dirty="0">
                <a:latin typeface="Gill Sans MT"/>
              </a:rPr>
              <a:t>Agile methodologies</a:t>
            </a:r>
            <a:endParaRPr lang="en-US" sz="2800" dirty="0">
              <a:latin typeface="Gill Sans M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BC05B8-B507-4DCC-FEE0-076526A694E2}"/>
              </a:ext>
            </a:extLst>
          </p:cNvPr>
          <p:cNvSpPr txBox="1">
            <a:spLocks/>
          </p:cNvSpPr>
          <p:nvPr/>
        </p:nvSpPr>
        <p:spPr>
          <a:xfrm>
            <a:off x="703234" y="5099594"/>
            <a:ext cx="9714930" cy="655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30000"/>
              </a:lnSpc>
              <a:buNone/>
            </a:pPr>
            <a:r>
              <a:rPr lang="en-GB" sz="2400" b="1" dirty="0">
                <a:solidFill>
                  <a:srgbClr val="0070C0"/>
                </a:solidFill>
                <a:latin typeface="Gill Sans MT"/>
              </a:rPr>
              <a:t>Discuss SCRUM with your fellow students and lecturer.</a:t>
            </a:r>
            <a:endParaRPr lang="en-ZA" sz="2400" b="1" dirty="0">
              <a:solidFill>
                <a:srgbClr val="0070C0"/>
              </a:solidFill>
              <a:latin typeface="Gill Sans M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33F7CE-7407-D6CF-20AA-63DD9CD6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5639"/>
              </p:ext>
            </p:extLst>
          </p:nvPr>
        </p:nvGraphicFramePr>
        <p:xfrm>
          <a:off x="703234" y="1430575"/>
          <a:ext cx="10325225" cy="34048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95780">
                  <a:extLst>
                    <a:ext uri="{9D8B030D-6E8A-4147-A177-3AD203B41FA5}">
                      <a16:colId xmlns:a16="http://schemas.microsoft.com/office/drawing/2014/main" val="361505402"/>
                    </a:ext>
                  </a:extLst>
                </a:gridCol>
                <a:gridCol w="2329445">
                  <a:extLst>
                    <a:ext uri="{9D8B030D-6E8A-4147-A177-3AD203B41FA5}">
                      <a16:colId xmlns:a16="http://schemas.microsoft.com/office/drawing/2014/main" val="2257782183"/>
                    </a:ext>
                  </a:extLst>
                </a:gridCol>
              </a:tblGrid>
              <a:tr h="3404896">
                <a:tc>
                  <a:txBody>
                    <a:bodyPr/>
                    <a:lstStyle/>
                    <a:p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Study the following link: </a:t>
                      </a:r>
                      <a:r>
                        <a:rPr lang="en-ZA" sz="1800" b="0" i="0" u="sng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https://www.scrum.org/. 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In small groups, conduct research on SCRUM (an agile methodology), and describe the SCRUM terms below: </a:t>
                      </a:r>
                    </a:p>
                    <a:p>
                      <a:endParaRPr lang="en-ZA" sz="1800" b="0" i="0" u="none" strike="noStrike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  <a:p>
                      <a:r>
                        <a:rPr lang="en-ZA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-Scrum master</a:t>
                      </a:r>
                    </a:p>
                    <a:p>
                      <a:r>
                        <a:rPr lang="en-ZA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-Daily scrum meeting</a:t>
                      </a:r>
                    </a:p>
                    <a:p>
                      <a:r>
                        <a:rPr lang="en-ZA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-Product backlog</a:t>
                      </a:r>
                    </a:p>
                    <a:p>
                      <a:r>
                        <a:rPr lang="en-ZA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-Sprint backlog</a:t>
                      </a:r>
                    </a:p>
                    <a:p>
                      <a:r>
                        <a:rPr lang="en-ZA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-Burndown chart</a:t>
                      </a:r>
                    </a:p>
                    <a:p>
                      <a:endParaRPr lang="en-ZA" sz="1800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Website duration: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10:00 (estimated)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017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3C68-DBA5-B3B5-FCD0-CAE5EF1B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E6B8-4421-10C0-34D6-C30E4653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9E02-4889-6FFD-D90B-F12534D1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A </a:t>
            </a:r>
            <a:r>
              <a:rPr lang="en-GB" sz="2400" b="1" u="sng" dirty="0">
                <a:latin typeface="Gill Sans MT"/>
              </a:rPr>
              <a:t>software platform </a:t>
            </a:r>
            <a:r>
              <a:rPr lang="en-GB" sz="2400" dirty="0">
                <a:latin typeface="Gill Sans MT"/>
              </a:rPr>
              <a:t>serves as a foundational environment that enables developers and users to create, run, and manage applications. 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A </a:t>
            </a:r>
            <a:r>
              <a:rPr lang="en-GB" sz="2400" b="1" u="sng" dirty="0">
                <a:latin typeface="Gill Sans MT"/>
              </a:rPr>
              <a:t>software tool </a:t>
            </a:r>
            <a:r>
              <a:rPr lang="en-GB" sz="2400" dirty="0">
                <a:latin typeface="Gill Sans MT"/>
              </a:rPr>
              <a:t>is a specific application or program designed to perform a particular task.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5122" name="Picture 2" descr="9 Largest Software Companies | Built In">
            <a:extLst>
              <a:ext uri="{FF2B5EF4-FFF2-40B4-BE49-F238E27FC236}">
                <a16:creationId xmlns:a16="http://schemas.microsoft.com/office/drawing/2014/main" id="{BD11D872-B9AB-E5B9-CFDF-4F930B89C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9"/>
          <a:stretch/>
        </p:blipFill>
        <p:spPr bwMode="auto">
          <a:xfrm>
            <a:off x="4038600" y="3429000"/>
            <a:ext cx="3447081" cy="32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93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F0D-8EC6-125D-F141-54EB9FC6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6EF3-D95F-CCCB-58D3-4D37B1CC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2569-CEEC-4518-3EC8-BBFECB487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592" y="1397479"/>
            <a:ext cx="3464773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dirty="0">
                <a:latin typeface="Gill Sans MT"/>
              </a:rPr>
              <a:t>Figure 8 – The software engineering process (</a:t>
            </a:r>
            <a:r>
              <a:rPr lang="en-ZA" sz="2400" dirty="0" err="1">
                <a:latin typeface="Gill Sans MT"/>
              </a:rPr>
              <a:t>Valacich</a:t>
            </a:r>
            <a:r>
              <a:rPr lang="en-ZA" sz="2400" dirty="0">
                <a:latin typeface="Gill Sans MT"/>
              </a:rPr>
              <a:t> et al., 2015:31).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4" name="Picture 3" descr="A diagram of software engineering process&#10;&#10;AI-generated content may be incorrect.">
            <a:extLst>
              <a:ext uri="{FF2B5EF4-FFF2-40B4-BE49-F238E27FC236}">
                <a16:creationId xmlns:a16="http://schemas.microsoft.com/office/drawing/2014/main" id="{D155006F-AAC2-6E87-3701-3620698EB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56" y="1397479"/>
            <a:ext cx="7309390" cy="4852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9539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3070-FD9E-3C72-E95D-9E7C09F8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4E63-D2F7-2193-5309-CD3B7BE4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0D38-C449-C7E7-706D-3A22E80F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latin typeface="Gill Sans MT"/>
              </a:rPr>
              <a:t>System professionals play an important role in the software engineering process by ensuring a strong understanding of methodologies, techniques, and tools. </a:t>
            </a:r>
          </a:p>
          <a:p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 </a:t>
            </a:r>
            <a:r>
              <a:rPr lang="en-GB" sz="2400" b="1" dirty="0">
                <a:latin typeface="Gill Sans MT"/>
              </a:rPr>
              <a:t>technique</a:t>
            </a:r>
            <a:r>
              <a:rPr lang="en-GB" sz="2400" dirty="0">
                <a:latin typeface="Gill Sans MT"/>
              </a:rPr>
              <a:t> refers to a particular method for performing a task to reach a specific goal.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 </a:t>
            </a:r>
            <a:r>
              <a:rPr lang="en-GB" sz="2400" b="1" dirty="0">
                <a:latin typeface="Gill Sans MT"/>
              </a:rPr>
              <a:t>tool</a:t>
            </a:r>
            <a:r>
              <a:rPr lang="en-GB" sz="2400" dirty="0">
                <a:latin typeface="Gill Sans MT"/>
              </a:rPr>
              <a:t> is an instrument or computer program utilised to implement the technique. </a:t>
            </a:r>
          </a:p>
          <a:p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 </a:t>
            </a:r>
            <a:r>
              <a:rPr lang="en-GB" sz="2400" b="1" dirty="0">
                <a:latin typeface="Gill Sans MT"/>
              </a:rPr>
              <a:t>methodology</a:t>
            </a:r>
            <a:r>
              <a:rPr lang="en-GB" sz="2400" dirty="0">
                <a:latin typeface="Gill Sans MT"/>
              </a:rPr>
              <a:t> serves as a structured framework that encompasses various stages, guiding the process toward achieving a comprehensive outcome.</a:t>
            </a: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18256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C5D8-0321-47F8-8FC2-8227BBF48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54AE-F237-DE17-96CB-D5E3EFD9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2A-C6C6-50FE-8471-8DD97C1F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583705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Example: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In the </a:t>
            </a:r>
            <a:r>
              <a:rPr lang="en-GB" sz="24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construction industry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, designing the foundation of a new building requires a specific technique. </a:t>
            </a:r>
          </a:p>
          <a:p>
            <a:pPr marL="0" indent="0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Architects and designers utilize specialised software as the tool to facilitate this design process. </a:t>
            </a:r>
          </a:p>
          <a:p>
            <a:pPr marL="0" indent="0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Additionally, team will implement a methodology or framework commonly used in foundation engineering to ensure a systematic approach toward achieving a successful outcome.</a:t>
            </a:r>
            <a:endParaRPr lang="en-ZA" sz="24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ZA" sz="2400" i="1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6146" name="Picture 2" descr="The Importance of the Construction Industry in Shaping and Growing the  Economy of India">
            <a:extLst>
              <a:ext uri="{FF2B5EF4-FFF2-40B4-BE49-F238E27FC236}">
                <a16:creationId xmlns:a16="http://schemas.microsoft.com/office/drawing/2014/main" id="{C3B28086-9F6F-D41E-9C66-72F20FBA2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r="18204" b="26121"/>
          <a:stretch/>
        </p:blipFill>
        <p:spPr bwMode="auto">
          <a:xfrm>
            <a:off x="6827213" y="2434505"/>
            <a:ext cx="5016843" cy="26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30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BD508-12F4-A64A-8C64-BC4D5ECA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8B6F-FD0F-E847-47EE-FD20BC33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4304-C8F9-5D7F-5523-9BDB6C3A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b="1" u="sng" dirty="0">
                <a:solidFill>
                  <a:srgbClr val="002060"/>
                </a:solidFill>
                <a:latin typeface="Gill Sans MT"/>
              </a:rPr>
              <a:t>Integrated Development Environment</a:t>
            </a:r>
            <a:r>
              <a:rPr lang="en-GB" sz="2400" b="1" u="sng" dirty="0">
                <a:solidFill>
                  <a:srgbClr val="002060"/>
                </a:solidFill>
                <a:latin typeface="Gill Sans MT"/>
              </a:rPr>
              <a:t>s (IDEs) and Code Editors:</a:t>
            </a:r>
            <a:endParaRPr lang="en-ZA" sz="2400" b="1" u="sng" dirty="0">
              <a:solidFill>
                <a:srgbClr val="002060"/>
              </a:solidFill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Visual Studio Code (VS Code)</a:t>
            </a:r>
            <a:r>
              <a:rPr lang="en-ZA" sz="2400" dirty="0">
                <a:latin typeface="Gill Sans MT"/>
              </a:rPr>
              <a:t>: A widely used, flexible, and free IDE that supports multiple languages and platforms. It has a fast</a:t>
            </a:r>
            <a:r>
              <a:rPr lang="en-GB" sz="2400" dirty="0">
                <a:latin typeface="Gill Sans MT"/>
              </a:rPr>
              <a:t> source code editor, perfect for day-to-day use.</a:t>
            </a:r>
          </a:p>
          <a:p>
            <a:pPr marL="0" lvl="0" indent="0" algn="just">
              <a:lnSpc>
                <a:spcPct val="130000"/>
              </a:lnSpc>
              <a:buNone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NetBeans: A free, open-source IDE used for developing desktop, mobile, and web applications.</a:t>
            </a:r>
            <a:endParaRPr lang="en-ZA" sz="2400" dirty="0">
              <a:latin typeface="Gill Sans MT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125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B3C2C-8719-68CC-45FC-FC9A23DEE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C368-1402-98A2-20EC-1098E67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BBC4-2F74-9313-2EAB-5AC58BBF8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rgbClr val="002060"/>
                </a:solidFill>
                <a:latin typeface="Gill Sans MT"/>
              </a:rPr>
              <a:t>Version Control Systems: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GitHub: </a:t>
            </a:r>
            <a:r>
              <a:rPr lang="en-ZA" sz="2400" dirty="0">
                <a:latin typeface="Gill Sans MT"/>
              </a:rPr>
              <a:t>A leading web-based platform for hosting code repositories, enabling developers to collaborate, manage projects, and review code. It uses Git - a version control system.</a:t>
            </a: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Bitbucket: Atlassian owns Bitbucket. It is a Git-based source code repository hosting service for software developers.</a:t>
            </a:r>
            <a:endParaRPr lang="en-ZA" sz="2400" dirty="0">
              <a:latin typeface="Gill Sans MT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en-ZA" sz="1800" b="1" dirty="0"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17531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EC96D-8522-BE0D-6986-FDE43384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3BCA-ACEE-31F5-73D7-80A935A0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C8CE-51B0-BD4B-07CC-226A6E9BD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rgbClr val="002060"/>
                </a:solidFill>
                <a:latin typeface="Gill Sans MT"/>
              </a:rPr>
              <a:t>Project Management and Collaboration Tools:</a:t>
            </a:r>
          </a:p>
          <a:p>
            <a:pPr marL="0" indent="0">
              <a:buNone/>
            </a:pPr>
            <a:endParaRPr lang="en-ZA" sz="2400" b="1" u="sng" dirty="0">
              <a:solidFill>
                <a:srgbClr val="002060"/>
              </a:solidFill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Jira:</a:t>
            </a:r>
            <a:r>
              <a:rPr lang="en-ZA" sz="2400" dirty="0">
                <a:latin typeface="Gill Sans MT"/>
              </a:rPr>
              <a:t> A project management tool to track issues, automate workflows and manage general project management tasks. </a:t>
            </a:r>
          </a:p>
          <a:p>
            <a:pPr marL="0" lvl="0" indent="0" algn="just">
              <a:lnSpc>
                <a:spcPct val="130000"/>
              </a:lnSpc>
              <a:buNone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Slack: A cloud-based, AI-powered messaging platform for project teams to support team communication and collaboration.</a:t>
            </a: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084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6CBD-A52B-707A-1098-E389C222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8ED0-F389-0EA0-0F8D-2A550E1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(2.1) </a:t>
            </a:r>
            <a:r>
              <a:rPr lang="en-GB" sz="2800" dirty="0">
                <a:latin typeface="Gill Sans MT"/>
              </a:rPr>
              <a:t>The System Development Life Cycle (SDLC)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09EB-169F-23E1-595F-3F2EBCB1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792932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latin typeface="Gill Sans MT"/>
              </a:rPr>
              <a:t>Systems analysts utilise the SDLC, a structured process, to create systems. </a:t>
            </a:r>
          </a:p>
          <a:p>
            <a:endParaRPr lang="en-GB" sz="2800" dirty="0">
              <a:latin typeface="Gill Sans MT"/>
            </a:endParaRPr>
          </a:p>
          <a:p>
            <a:r>
              <a:rPr lang="en-GB" sz="2800" dirty="0">
                <a:latin typeface="Gill Sans MT"/>
              </a:rPr>
              <a:t>This process progresses through series of stages, resulting in a high-quality, efficient information system. </a:t>
            </a:r>
          </a:p>
          <a:p>
            <a:endParaRPr lang="en-GB" sz="2800" dirty="0">
              <a:latin typeface="Gill Sans MT"/>
            </a:endParaRPr>
          </a:p>
          <a:p>
            <a:r>
              <a:rPr lang="en-GB" sz="2800" dirty="0">
                <a:latin typeface="Gill Sans MT"/>
              </a:rPr>
              <a:t>SDLC methodology is applied to enhance the existing system or implement a new one.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1026" name="Picture 2" descr="Stages of a branding project">
            <a:extLst>
              <a:ext uri="{FF2B5EF4-FFF2-40B4-BE49-F238E27FC236}">
                <a16:creationId xmlns:a16="http://schemas.microsoft.com/office/drawing/2014/main" id="{943D0202-BF33-5AE0-931B-96CB33233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1" t="16873" r="18746" b="15307"/>
          <a:stretch/>
        </p:blipFill>
        <p:spPr bwMode="auto">
          <a:xfrm>
            <a:off x="8291593" y="3695154"/>
            <a:ext cx="3580109" cy="296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464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DFBAC-CE92-56F2-B42D-E8216E44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5082-B026-974F-E720-1818493B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9BDD-AD35-6FB5-EBCA-8ECC62F2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rgbClr val="002060"/>
                </a:solidFill>
                <a:latin typeface="Gill Sans MT"/>
              </a:rPr>
              <a:t>Cloud Platforms:</a:t>
            </a:r>
          </a:p>
          <a:p>
            <a:pPr marL="0" indent="0">
              <a:buNone/>
            </a:pPr>
            <a:endParaRPr lang="en-ZA" sz="2400" b="1" u="sng" dirty="0">
              <a:solidFill>
                <a:srgbClr val="002060"/>
              </a:solidFill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Amazon Web Services (AWS):</a:t>
            </a:r>
            <a:r>
              <a:rPr lang="en-ZA" sz="2400" dirty="0">
                <a:latin typeface="Gill Sans MT"/>
              </a:rPr>
              <a:t> A cloud platform providing IT resources on demand and on a pay-as-you-go basis. It offers computing, storage and database capabilities.</a:t>
            </a: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GB" sz="2400" dirty="0">
                <a:latin typeface="Gill Sans MT"/>
              </a:rPr>
              <a:t>Microsoft Azure:</a:t>
            </a:r>
            <a:r>
              <a:rPr lang="en-ZA" sz="2400" dirty="0">
                <a:latin typeface="Gill Sans MT"/>
              </a:rPr>
              <a:t> A cloud platform offering computational, networking, storage, analytics and AI capabilities, for organisations to manage a range of applications.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296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2E17-CFAB-81E7-F16A-53C8417D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C00C-5260-3ABD-AF9D-CA2C994F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3805-5296-0F7B-D8A0-BA243EE6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b="1" u="sng" dirty="0">
                <a:solidFill>
                  <a:srgbClr val="002060"/>
                </a:solidFill>
                <a:latin typeface="Gill Sans MT"/>
              </a:rPr>
              <a:t>More categories</a:t>
            </a:r>
          </a:p>
          <a:p>
            <a:pPr marL="0" indent="0">
              <a:buNone/>
            </a:pPr>
            <a:endParaRPr lang="en-ZA" sz="1800" dirty="0"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400" dirty="0">
                <a:solidFill>
                  <a:srgbClr val="002060"/>
                </a:solidFill>
                <a:latin typeface="Gill Sans MT"/>
              </a:rPr>
              <a:t>Testing and quality assurance tools</a:t>
            </a:r>
          </a:p>
          <a:p>
            <a:pPr marL="0" indent="0">
              <a:buNone/>
            </a:pPr>
            <a:endParaRPr lang="en-ZA" sz="2400" dirty="0">
              <a:solidFill>
                <a:srgbClr val="002060"/>
              </a:solidFill>
              <a:latin typeface="Gill Sans MT"/>
            </a:endParaRPr>
          </a:p>
          <a:p>
            <a:r>
              <a:rPr lang="en-ZA" sz="2400" dirty="0">
                <a:solidFill>
                  <a:srgbClr val="002060"/>
                </a:solidFill>
                <a:latin typeface="Gill Sans MT"/>
              </a:rPr>
              <a:t>Database management tools</a:t>
            </a:r>
          </a:p>
          <a:p>
            <a:pPr marL="0" indent="0">
              <a:buNone/>
            </a:pPr>
            <a:endParaRPr lang="en-ZA" sz="2400" dirty="0">
              <a:solidFill>
                <a:srgbClr val="002060"/>
              </a:solidFill>
              <a:latin typeface="Gill Sans MT"/>
            </a:endParaRPr>
          </a:p>
          <a:p>
            <a:r>
              <a:rPr lang="en-GB" sz="2400" dirty="0">
                <a:solidFill>
                  <a:srgbClr val="002060"/>
                </a:solidFill>
                <a:latin typeface="Gill Sans MT"/>
              </a:rPr>
              <a:t>Containerisation and orchestration tools</a:t>
            </a:r>
          </a:p>
          <a:p>
            <a:pPr marL="0" indent="0">
              <a:buNone/>
            </a:pPr>
            <a:endParaRPr lang="en-GB" sz="2400" dirty="0">
              <a:solidFill>
                <a:srgbClr val="002060"/>
              </a:solidFill>
              <a:latin typeface="Gill Sans MT"/>
            </a:endParaRPr>
          </a:p>
          <a:p>
            <a:r>
              <a:rPr lang="en-GB" sz="2400" dirty="0">
                <a:solidFill>
                  <a:srgbClr val="002060"/>
                </a:solidFill>
                <a:latin typeface="Gill Sans MT"/>
              </a:rPr>
              <a:t>Build automation tools </a:t>
            </a:r>
            <a:endParaRPr lang="en-ZA" sz="2400" dirty="0">
              <a:solidFill>
                <a:srgbClr val="002060"/>
              </a:solidFill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6159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EBCCB-F1EF-64D3-B659-243A52AD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EA2D-719A-D616-8258-8044450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FCE1-C2D0-55CF-C24D-A7495872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ZA" sz="2400" b="1" u="sng" dirty="0">
                <a:solidFill>
                  <a:srgbClr val="0070C0"/>
                </a:solidFill>
                <a:latin typeface="Gill Sans MT"/>
              </a:rPr>
              <a:t>Computer Aided Software Engineering (CASE) tools:</a:t>
            </a:r>
          </a:p>
          <a:p>
            <a:pPr>
              <a:buNone/>
            </a:pPr>
            <a:endParaRPr lang="en-ZA" sz="2400" b="1" u="sng" dirty="0">
              <a:solidFill>
                <a:srgbClr val="0070C0"/>
              </a:solidFill>
              <a:latin typeface="Gill Sans MT"/>
            </a:endParaRPr>
          </a:p>
          <a:p>
            <a:pPr>
              <a:buNone/>
            </a:pPr>
            <a:r>
              <a:rPr lang="en-ZA" sz="2400" dirty="0">
                <a:latin typeface="Gill Sans MT"/>
              </a:rPr>
              <a:t>	Automated software tools that systems professionals use to develop information systems (tools for different development stages):</a:t>
            </a:r>
          </a:p>
          <a:p>
            <a:pPr>
              <a:buNone/>
            </a:pPr>
            <a:endParaRPr lang="en-ZA" sz="2400" dirty="0">
              <a:latin typeface="Gill Sans MT"/>
            </a:endParaRP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Diagramming tools</a:t>
            </a: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Analysis tools</a:t>
            </a: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Computer display and report generators</a:t>
            </a: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Repository</a:t>
            </a: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Code generators</a:t>
            </a:r>
          </a:p>
          <a:p>
            <a:pPr lvl="1" algn="just">
              <a:lnSpc>
                <a:spcPct val="130000"/>
              </a:lnSpc>
              <a:buSzPts val="1000"/>
              <a:buFont typeface="Wingdings" panose="05000000000000000000" pitchFamily="2" charset="2"/>
              <a:buChar char="q"/>
              <a:tabLst>
                <a:tab pos="228600" algn="l"/>
              </a:tabLst>
            </a:pPr>
            <a:r>
              <a:rPr lang="en-ZA" sz="2200" dirty="0">
                <a:latin typeface="Gill Sans MT"/>
              </a:rPr>
              <a:t>Documentation generators</a:t>
            </a:r>
          </a:p>
          <a:p>
            <a:pPr>
              <a:buNone/>
            </a:pPr>
            <a:endParaRPr lang="en-ZA" sz="1800" dirty="0"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6779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BFAB-861B-EAEE-EA99-CDC8A391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55D6-B873-E75D-19BB-116738FC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452E-2284-58F9-15C7-F5E981696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u="sng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Diagramming tools:</a:t>
            </a:r>
          </a:p>
          <a:p>
            <a:pPr marL="0" indent="0">
              <a:buNone/>
            </a:pPr>
            <a:endParaRPr lang="en-GB" sz="2400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Gill Sans MT"/>
              </a:rPr>
              <a:t>IBM System Architect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err="1">
                <a:latin typeface="Gill Sans MT"/>
              </a:rPr>
              <a:t>Lucidchart</a:t>
            </a: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Gill Sans MT"/>
              </a:rPr>
              <a:t>Miro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latin typeface="Gill Sans MT"/>
              </a:rPr>
              <a:t>Microsoft Visio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err="1">
                <a:latin typeface="Gill Sans MT"/>
              </a:rPr>
              <a:t>SmartDraw</a:t>
            </a: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…</a:t>
            </a:r>
            <a:r>
              <a:rPr lang="en-ZA" sz="2400" dirty="0">
                <a:latin typeface="Gill Sans MT"/>
              </a:rPr>
              <a:t>and many more.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56228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7DDA-0A87-380E-5839-8EF711C6D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23D-E38B-5EA9-F421-0F955377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C1A5-60D2-3181-C035-95BB2BB8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396" y="1397479"/>
            <a:ext cx="6238969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dirty="0">
                <a:latin typeface="Gill Sans MT"/>
              </a:rPr>
              <a:t>Figure 9 – </a:t>
            </a:r>
            <a:r>
              <a:rPr lang="en-ZA" sz="2400" dirty="0" err="1">
                <a:latin typeface="Gill Sans MT"/>
              </a:rPr>
              <a:t>SmartDraw</a:t>
            </a:r>
            <a:r>
              <a:rPr lang="en-ZA" sz="2400" dirty="0">
                <a:latin typeface="Gill Sans MT"/>
              </a:rPr>
              <a:t> for software engineering (</a:t>
            </a:r>
            <a:r>
              <a:rPr lang="en-ZA" sz="2400" dirty="0" err="1">
                <a:latin typeface="Gill Sans MT"/>
              </a:rPr>
              <a:t>Smartdraw</a:t>
            </a:r>
            <a:r>
              <a:rPr lang="en-ZA" sz="2400" dirty="0">
                <a:latin typeface="Gill Sans MT"/>
              </a:rPr>
              <a:t>, 2025).</a:t>
            </a: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BE93D-1EDA-6106-52F4-D1ABC74F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52" y="1350272"/>
            <a:ext cx="3715955" cy="5313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527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5A2E5-849E-885C-90AA-C3EADCF0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07C8-8CC9-BE04-BA09-D2EEC0E2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(2.4) </a:t>
            </a:r>
            <a:r>
              <a:rPr lang="en-ZA" sz="2800" dirty="0">
                <a:latin typeface="Gill Sans MT"/>
              </a:rPr>
              <a:t>Software development platforms and tools</a:t>
            </a:r>
            <a:endParaRPr lang="en-US" sz="2800" dirty="0">
              <a:latin typeface="Gill Sans M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9DAFDF-C9E5-737E-C623-2CCDF932432B}"/>
              </a:ext>
            </a:extLst>
          </p:cNvPr>
          <p:cNvSpPr txBox="1">
            <a:spLocks/>
          </p:cNvSpPr>
          <p:nvPr/>
        </p:nvSpPr>
        <p:spPr>
          <a:xfrm>
            <a:off x="703234" y="2689984"/>
            <a:ext cx="9714930" cy="2985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Discuss</a:t>
            </a:r>
            <a:r>
              <a:rPr lang="en-GB" sz="2400" b="1" dirty="0">
                <a:solidFill>
                  <a:srgbClr val="0070C0"/>
                </a:solidFill>
                <a:latin typeface="Gill Sans MT"/>
              </a:rPr>
              <a:t> the functionality of this diagramming tool with your lecturer and fellow students.</a:t>
            </a:r>
            <a:endParaRPr lang="en-ZA" sz="2400" b="1" dirty="0">
              <a:solidFill>
                <a:srgbClr val="0070C0"/>
              </a:solidFill>
              <a:latin typeface="Gill Sans M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33B8E0-8946-C4EB-D03B-25C3A35C9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73007"/>
              </p:ext>
            </p:extLst>
          </p:nvPr>
        </p:nvGraphicFramePr>
        <p:xfrm>
          <a:off x="704126" y="1572228"/>
          <a:ext cx="10325225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95780">
                  <a:extLst>
                    <a:ext uri="{9D8B030D-6E8A-4147-A177-3AD203B41FA5}">
                      <a16:colId xmlns:a16="http://schemas.microsoft.com/office/drawing/2014/main" val="361505402"/>
                    </a:ext>
                  </a:extLst>
                </a:gridCol>
                <a:gridCol w="2329445">
                  <a:extLst>
                    <a:ext uri="{9D8B030D-6E8A-4147-A177-3AD203B41FA5}">
                      <a16:colId xmlns:a16="http://schemas.microsoft.com/office/drawing/2014/main" val="2257782183"/>
                    </a:ext>
                  </a:extLst>
                </a:gridCol>
              </a:tblGrid>
              <a:tr h="596844">
                <a:tc>
                  <a:txBody>
                    <a:bodyPr/>
                    <a:lstStyle/>
                    <a:p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Study the functionality of </a:t>
                      </a:r>
                      <a:r>
                        <a:rPr lang="en-ZA" sz="1800" b="0" i="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LucidChart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https://www.lucidchart.com/pages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).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Website duration: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06:00 (estimated)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28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7FCDB-35B0-32E3-5658-377002EF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CAF-24E6-FB71-ADA0-33AD51D7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 sz="2500" dirty="0">
                <a:latin typeface="Gill Sans MT"/>
              </a:rPr>
              <a:t>(2.4) </a:t>
            </a:r>
            <a:r>
              <a:rPr lang="en-ZA" sz="2500" dirty="0">
                <a:latin typeface="Gill Sans MT"/>
              </a:rPr>
              <a:t>Software development platforms and tools</a:t>
            </a:r>
            <a:endParaRPr lang="en-US" sz="25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3664-8413-AA59-4F80-94F27A4F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400" dirty="0">
                <a:latin typeface="Gill Sans MT"/>
              </a:rPr>
              <a:t>Artificial Intelligence (AI)-powered software development assistants supporting code generation: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dirty="0" err="1">
                <a:latin typeface="Gill Sans MT"/>
              </a:rPr>
              <a:t>Qodo</a:t>
            </a:r>
            <a:r>
              <a:rPr lang="en-ZA" sz="2400" dirty="0">
                <a:latin typeface="Gill Sans MT"/>
              </a:rPr>
              <a:t> Gen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dirty="0">
                <a:latin typeface="Gill Sans MT"/>
              </a:rPr>
              <a:t>Cursor AI</a:t>
            </a: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dirty="0" err="1">
                <a:latin typeface="Gill Sans MT"/>
              </a:rPr>
              <a:t>Codeium</a:t>
            </a:r>
            <a:endParaRPr lang="en-ZA" sz="2400" dirty="0"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ZA" sz="2400" dirty="0" err="1">
                <a:latin typeface="Gill Sans MT"/>
              </a:rPr>
              <a:t>AskCodi</a:t>
            </a:r>
            <a:endParaRPr lang="en-ZA" sz="2400" dirty="0">
              <a:latin typeface="Gill Sans MT"/>
            </a:endParaRPr>
          </a:p>
          <a:p>
            <a:pPr marL="0" lvl="0" indent="0" algn="just">
              <a:lnSpc>
                <a:spcPct val="130000"/>
              </a:lnSpc>
              <a:buSzPts val="1000"/>
              <a:buNone/>
              <a:tabLst>
                <a:tab pos="228600" algn="l"/>
              </a:tabLst>
            </a:pPr>
            <a:endParaRPr lang="en-ZA" sz="2400" dirty="0">
              <a:latin typeface="Gill Sans MT"/>
            </a:endParaRPr>
          </a:p>
          <a:p>
            <a:pPr marL="0" lvl="0" indent="0" algn="just">
              <a:lnSpc>
                <a:spcPct val="130000"/>
              </a:lnSpc>
              <a:buSzPts val="1000"/>
              <a:buNone/>
              <a:tabLst>
                <a:tab pos="228600" algn="l"/>
              </a:tabLst>
            </a:pPr>
            <a:r>
              <a:rPr lang="en-GB" sz="2400" dirty="0">
                <a:latin typeface="Gill Sans MT"/>
              </a:rPr>
              <a:t>There are many AI code generators on the market.</a:t>
            </a: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ZA" sz="24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7178" name="Picture 10" descr="The Impact of AI on the Future of Work: Adapting for Success.">
            <a:extLst>
              <a:ext uri="{FF2B5EF4-FFF2-40B4-BE49-F238E27FC236}">
                <a16:creationId xmlns:a16="http://schemas.microsoft.com/office/drawing/2014/main" id="{6551F137-8687-E8FE-E973-EB1933CC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339" y="2216257"/>
            <a:ext cx="4336941" cy="27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315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E745-AFCD-19DC-2EA7-B02E0ED47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3AC5-AD6A-F43B-8110-61E6ACB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(2.4) </a:t>
            </a:r>
            <a:r>
              <a:rPr lang="en-ZA" sz="2800" dirty="0">
                <a:latin typeface="Gill Sans MT"/>
              </a:rPr>
              <a:t>Software development platforms and tools</a:t>
            </a:r>
            <a:endParaRPr lang="en-US" sz="2800" dirty="0">
              <a:latin typeface="Gill Sans M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CD37B-568D-BCD5-12F0-51D3E5D385D2}"/>
              </a:ext>
            </a:extLst>
          </p:cNvPr>
          <p:cNvSpPr txBox="1">
            <a:spLocks/>
          </p:cNvSpPr>
          <p:nvPr/>
        </p:nvSpPr>
        <p:spPr>
          <a:xfrm>
            <a:off x="703234" y="2689984"/>
            <a:ext cx="9714930" cy="2985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In small groups, conduct research on Software documentation tools. </a:t>
            </a:r>
            <a:r>
              <a:rPr lang="en-GB" sz="2400" b="1" dirty="0">
                <a:solidFill>
                  <a:srgbClr val="0070C0"/>
                </a:solidFill>
                <a:latin typeface="Gill Sans MT"/>
              </a:rPr>
              <a:t>Discuss </a:t>
            </a:r>
            <a:r>
              <a:rPr lang="en-ZA" sz="2400" b="1" dirty="0">
                <a:solidFill>
                  <a:srgbClr val="0070C0"/>
                </a:solidFill>
                <a:latin typeface="Gill Sans MT"/>
              </a:rPr>
              <a:t>these tools </a:t>
            </a:r>
            <a:r>
              <a:rPr lang="en-GB" sz="2400" b="1" dirty="0">
                <a:solidFill>
                  <a:srgbClr val="0070C0"/>
                </a:solidFill>
                <a:latin typeface="Gill Sans MT"/>
              </a:rPr>
              <a:t>with your fellow students and lecturer.</a:t>
            </a:r>
            <a:endParaRPr lang="en-ZA" sz="2400" b="1" dirty="0">
              <a:solidFill>
                <a:srgbClr val="0070C0"/>
              </a:solidFill>
              <a:latin typeface="Gill Sans M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ZA" sz="2400" b="1" dirty="0">
              <a:solidFill>
                <a:srgbClr val="0070C0"/>
              </a:solidFill>
              <a:latin typeface="Gill Sans M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B72633-EAA0-0619-52C0-E44183CF0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835453"/>
              </p:ext>
            </p:extLst>
          </p:nvPr>
        </p:nvGraphicFramePr>
        <p:xfrm>
          <a:off x="704126" y="1572228"/>
          <a:ext cx="10325225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95780">
                  <a:extLst>
                    <a:ext uri="{9D8B030D-6E8A-4147-A177-3AD203B41FA5}">
                      <a16:colId xmlns:a16="http://schemas.microsoft.com/office/drawing/2014/main" val="361505402"/>
                    </a:ext>
                  </a:extLst>
                </a:gridCol>
                <a:gridCol w="2329445">
                  <a:extLst>
                    <a:ext uri="{9D8B030D-6E8A-4147-A177-3AD203B41FA5}">
                      <a16:colId xmlns:a16="http://schemas.microsoft.com/office/drawing/2014/main" val="2257782183"/>
                    </a:ext>
                  </a:extLst>
                </a:gridCol>
              </a:tblGrid>
              <a:tr h="596844">
                <a:tc>
                  <a:txBody>
                    <a:bodyPr/>
                    <a:lstStyle/>
                    <a:p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Study the following link: 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https://whatfix.com/blog/software-documentation-tools/</a:t>
                      </a:r>
                      <a:r>
                        <a:rPr lang="en-ZA" sz="1800" b="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Website duration: 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06:00 (estimated)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B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44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C30A2-4B01-F68B-E795-323A8713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A2E9-A142-D828-1860-94B860CF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(2.1) </a:t>
            </a:r>
            <a:r>
              <a:rPr lang="en-GB" sz="2800" dirty="0">
                <a:latin typeface="Gill Sans MT"/>
              </a:rPr>
              <a:t>The System Development Life Cycle (SDLC)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3FB2-36A7-3B32-2F5C-E6B75890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dirty="0">
                <a:latin typeface="Gill Sans MT"/>
              </a:rPr>
              <a:t>Figure 1 – The SDLC (</a:t>
            </a:r>
            <a:r>
              <a:rPr lang="en-ZA" dirty="0" err="1">
                <a:latin typeface="Gill Sans MT"/>
              </a:rPr>
              <a:t>Valacich</a:t>
            </a:r>
            <a:r>
              <a:rPr lang="en-ZA" dirty="0">
                <a:latin typeface="Gill Sans MT"/>
              </a:rPr>
              <a:t>, George &amp; Hoffer, 2015:39)</a:t>
            </a:r>
          </a:p>
          <a:p>
            <a:endParaRPr lang="en-GB" sz="2400" dirty="0"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71150-2619-7776-3772-7AD476044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352" y="2111693"/>
            <a:ext cx="9367956" cy="458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55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EE4CB-3D52-EFD0-C475-7B37BF2E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812B-3285-9BBA-F5DA-FA96470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(2.1) </a:t>
            </a:r>
            <a:r>
              <a:rPr lang="en-GB" sz="2800" dirty="0">
                <a:latin typeface="Gill Sans MT"/>
              </a:rPr>
              <a:t>The System Development Life Cycle (SDLC)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6990-DE55-C1F6-4F75-AFFF322B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ZA" sz="2800" b="1" dirty="0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Stage 1: System planning and selection</a:t>
            </a:r>
          </a:p>
          <a:p>
            <a:pPr>
              <a:buNone/>
            </a:pPr>
            <a:r>
              <a:rPr lang="en-GB" sz="2800" dirty="0">
                <a:latin typeface="Gill Sans MT"/>
              </a:rPr>
              <a:t>	The information systems department receives numerous system requests as individuals and departments recognize the need for new or improved systems. </a:t>
            </a:r>
          </a:p>
          <a:p>
            <a:pPr>
              <a:buNone/>
            </a:pPr>
            <a:endParaRPr lang="en-GB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ZA" sz="2800" b="1" dirty="0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Stage 2: System Analysis</a:t>
            </a:r>
          </a:p>
          <a:p>
            <a:pPr>
              <a:buNone/>
            </a:pPr>
            <a:r>
              <a:rPr lang="en-ZA" sz="2800" dirty="0">
                <a:latin typeface="Gill Sans MT"/>
              </a:rPr>
              <a:t>	In this phase, the systems analyst examines the existing system to understand the issues the new system should address. </a:t>
            </a: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4786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61B22-F335-6578-B8A9-C3A3A5830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9AB3-960D-EDCF-49F0-ABB4A99C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(2.1) </a:t>
            </a:r>
            <a:r>
              <a:rPr lang="en-GB" sz="2800" dirty="0">
                <a:latin typeface="Gill Sans MT"/>
              </a:rPr>
              <a:t>The System Development Life Cycle (SDLC)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486C-0334-F085-8400-EF1CCA96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30000"/>
              </a:lnSpc>
              <a:buNone/>
            </a:pPr>
            <a:endParaRPr lang="en-ZA" sz="2800" b="1" dirty="0">
              <a:solidFill>
                <a:schemeClr val="accent5">
                  <a:lumMod val="50000"/>
                </a:schemeClr>
              </a:solidFill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ZA" sz="2800" b="1" dirty="0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Stage 3: System Design</a:t>
            </a:r>
          </a:p>
          <a:p>
            <a:pPr>
              <a:buNone/>
            </a:pPr>
            <a:r>
              <a:rPr lang="en-ZA" sz="2800" dirty="0">
                <a:latin typeface="Gill Sans MT"/>
              </a:rPr>
              <a:t>	Systems design translates requirements into a detailed blueprint for development. </a:t>
            </a:r>
          </a:p>
          <a:p>
            <a:pPr>
              <a:buNone/>
            </a:pPr>
            <a:endParaRPr lang="en-ZA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ZA" sz="2800" b="1" dirty="0">
                <a:solidFill>
                  <a:schemeClr val="accent5">
                    <a:lumMod val="50000"/>
                  </a:schemeClr>
                </a:solidFill>
                <a:latin typeface="Gill Sans MT"/>
              </a:rPr>
              <a:t>Stage 4: System Implementation and Operation</a:t>
            </a:r>
          </a:p>
          <a:p>
            <a:pPr>
              <a:buNone/>
            </a:pPr>
            <a:r>
              <a:rPr lang="en-ZA" sz="2800" dirty="0">
                <a:latin typeface="Gill Sans MT"/>
              </a:rPr>
              <a:t>	The system is developed and coded based on the design specifications. </a:t>
            </a:r>
            <a:endParaRPr lang="en-GB" sz="2800" dirty="0">
              <a:latin typeface="Gill Sans MT"/>
            </a:endParaRPr>
          </a:p>
          <a:p>
            <a:pPr>
              <a:buNone/>
            </a:pP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6586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B1F7-8780-94F5-9FF3-CAE032A2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171D-D1AF-7491-E3D2-55572CD6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(2.1) </a:t>
            </a:r>
            <a:r>
              <a:rPr lang="en-GB" sz="2800" dirty="0">
                <a:latin typeface="Gill Sans MT"/>
              </a:rPr>
              <a:t>The System Development Life Cycle (SDLC)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D34B-3905-0C19-98FA-D7A63A09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5899044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Traditional methodologies, such as the </a:t>
            </a:r>
            <a:r>
              <a:rPr lang="en-ZA" sz="2800" b="1" u="sng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Waterfall model</a:t>
            </a:r>
          </a:p>
          <a:p>
            <a:endParaRPr lang="en-ZA" sz="2800" b="1" i="1" u="sng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endParaRPr lang="en-ZA" sz="2800" b="1" i="1" u="sng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i="1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Sequential development refers to a method where each phase flows into the next, and a phase cannot begin until the previous one is completed. 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2050" name="Picture 2" descr="1,042,600+ Waterfall Stock Photos, Pictures &amp; Royalty-Free ...">
            <a:extLst>
              <a:ext uri="{FF2B5EF4-FFF2-40B4-BE49-F238E27FC236}">
                <a16:creationId xmlns:a16="http://schemas.microsoft.com/office/drawing/2014/main" id="{15E12AC1-F168-746E-2575-610DB7689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9" t="22782" r="16057" b="18992"/>
          <a:stretch/>
        </p:blipFill>
        <p:spPr bwMode="auto">
          <a:xfrm>
            <a:off x="6602278" y="2278069"/>
            <a:ext cx="5207430" cy="38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F29A-61A6-5F8D-C310-B520ACB6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FC15-66F9-5CCC-CE13-ECDC15CD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US" sz="2800" dirty="0">
                <a:latin typeface="Gill Sans MT"/>
              </a:rPr>
              <a:t>(2.2) </a:t>
            </a:r>
            <a:r>
              <a:rPr lang="en-GB" sz="2800" dirty="0">
                <a:latin typeface="Gill Sans MT"/>
              </a:rPr>
              <a:t>The Waterfall model</a:t>
            </a:r>
            <a:endParaRPr lang="en-US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6DC6-D51F-70FB-F2EC-8F9EE14C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There are many variations </a:t>
            </a: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Typically consists of 6 phases </a:t>
            </a: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FFD75-45D6-712A-D17F-F26079AA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08" y="2480685"/>
            <a:ext cx="9011496" cy="4183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98317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7" ma:contentTypeDescription="Create a new document." ma:contentTypeScope="" ma:versionID="84e5ece7158e8e8306e9fbba08fd611c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67e9d2fcb65732f760be310008c857af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FFDE1-1B60-4745-8B4D-AE611BB3A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13D81B-942C-496C-A014-1F2FF2DCFE2F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49A2F2-ED9F-4981-AECB-763E6E233A31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2396</Words>
  <Application>Microsoft Office PowerPoint</Application>
  <PresentationFormat>Widescreen</PresentationFormat>
  <Paragraphs>308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Gill Sans MT</vt:lpstr>
      <vt:lpstr>MS Reference Sans Serif</vt:lpstr>
      <vt:lpstr>Symbol</vt:lpstr>
      <vt:lpstr>Wingdings</vt:lpstr>
      <vt:lpstr>White Video box</vt:lpstr>
      <vt:lpstr>SEN152 – Topic 2:  The SDLC, methodologies and software development platforms and tools</vt:lpstr>
      <vt:lpstr>Module Outcomes</vt:lpstr>
      <vt:lpstr>(2) Introduction</vt:lpstr>
      <vt:lpstr>(2.1) The System Development Life Cycle (SDLC)</vt:lpstr>
      <vt:lpstr>(2.1) The System Development Life Cycle (SDLC)</vt:lpstr>
      <vt:lpstr>(2.1) The System Development Life Cycle (SDLC)</vt:lpstr>
      <vt:lpstr>(2.1) The System Development Life Cycle (SDLC)</vt:lpstr>
      <vt:lpstr>(2.1) The System Development Life Cycle (SDLC)</vt:lpstr>
      <vt:lpstr>(2.2) The Waterfall model</vt:lpstr>
      <vt:lpstr>(2.2) The Waterfall model</vt:lpstr>
      <vt:lpstr>(2.2) The Waterfall model</vt:lpstr>
      <vt:lpstr>(2.2) The Waterfall model</vt:lpstr>
      <vt:lpstr>(2.2) The Waterfall model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(2.3) Agile methodologies</vt:lpstr>
      <vt:lpstr>2.3) Agile methodologies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(2.4) Software development platforms and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Sonja Visagie (STADIO - Centurion)</cp:lastModifiedBy>
  <cp:revision>656</cp:revision>
  <dcterms:created xsi:type="dcterms:W3CDTF">2021-02-17T07:10:33Z</dcterms:created>
  <dcterms:modified xsi:type="dcterms:W3CDTF">2025-03-13T09:41:53Z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