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6" r:id="rId5"/>
    <p:sldId id="273" r:id="rId6"/>
    <p:sldId id="425" r:id="rId7"/>
    <p:sldId id="519" r:id="rId8"/>
    <p:sldId id="520" r:id="rId9"/>
    <p:sldId id="521" r:id="rId10"/>
    <p:sldId id="527" r:id="rId11"/>
    <p:sldId id="522" r:id="rId12"/>
    <p:sldId id="523" r:id="rId13"/>
    <p:sldId id="524" r:id="rId14"/>
    <p:sldId id="533" r:id="rId15"/>
    <p:sldId id="528" r:id="rId16"/>
    <p:sldId id="530" r:id="rId17"/>
    <p:sldId id="529" r:id="rId18"/>
    <p:sldId id="525" r:id="rId19"/>
    <p:sldId id="531" r:id="rId20"/>
    <p:sldId id="534" r:id="rId21"/>
    <p:sldId id="535" r:id="rId22"/>
    <p:sldId id="536" r:id="rId23"/>
    <p:sldId id="537" r:id="rId24"/>
    <p:sldId id="538" r:id="rId25"/>
    <p:sldId id="539" r:id="rId26"/>
    <p:sldId id="540" r:id="rId27"/>
    <p:sldId id="541" r:id="rId28"/>
    <p:sldId id="542" r:id="rId29"/>
    <p:sldId id="544" r:id="rId30"/>
    <p:sldId id="545" r:id="rId31"/>
    <p:sldId id="546" r:id="rId32"/>
    <p:sldId id="549" r:id="rId33"/>
    <p:sldId id="550" r:id="rId34"/>
    <p:sldId id="551" r:id="rId35"/>
    <p:sldId id="555" r:id="rId36"/>
    <p:sldId id="552" r:id="rId37"/>
    <p:sldId id="556" r:id="rId38"/>
    <p:sldId id="557" r:id="rId39"/>
    <p:sldId id="558" r:id="rId40"/>
    <p:sldId id="559" r:id="rId41"/>
    <p:sldId id="560" r:id="rId42"/>
    <p:sldId id="561" r:id="rId43"/>
    <p:sldId id="268" r:id="rId44"/>
  </p:sldIdLst>
  <p:sldSz cx="12192000" cy="6858000"/>
  <p:notesSz cx="6858000" cy="9144000"/>
  <p:custDataLst>
    <p:tags r:id="rId4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4856"/>
    <a:srgbClr val="E77AAE"/>
    <a:srgbClr val="8A63A9"/>
    <a:srgbClr val="F6921F"/>
    <a:srgbClr val="237DA0"/>
    <a:srgbClr val="53575B"/>
    <a:srgbClr val="3AB2E6"/>
    <a:srgbClr val="F8D902"/>
    <a:srgbClr val="50BEA2"/>
    <a:srgbClr val="F146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62" d="100"/>
          <a:sy n="62" d="100"/>
        </p:scale>
        <p:origin x="90" y="11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 Title Slide">
    <p:bg>
      <p:bgPr>
        <a:solidFill>
          <a:srgbClr val="53575B"/>
        </a:solidFill>
        <a:effectLst/>
      </p:bgPr>
    </p:bg>
    <p:spTree>
      <p:nvGrpSpPr>
        <p:cNvPr id="1" name=""/>
        <p:cNvGrpSpPr/>
        <p:nvPr/>
      </p:nvGrpSpPr>
      <p:grpSpPr>
        <a:xfrm>
          <a:off x="0" y="0"/>
          <a:ext cx="0" cy="0"/>
          <a:chOff x="0" y="0"/>
          <a:chExt cx="0" cy="0"/>
        </a:xfrm>
      </p:grpSpPr>
      <p:pic>
        <p:nvPicPr>
          <p:cNvPr id="14" name="Picture 13" descr="Chart, bar chart&#10;&#10;Description automatically generated">
            <a:extLst>
              <a:ext uri="{FF2B5EF4-FFF2-40B4-BE49-F238E27FC236}">
                <a16:creationId xmlns:a16="http://schemas.microsoft.com/office/drawing/2014/main" id="{73001D11-C790-4427-B645-3EAEBE005D4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
        <p:nvSpPr>
          <p:cNvPr id="16" name="Title Placeholder 1">
            <a:extLst>
              <a:ext uri="{FF2B5EF4-FFF2-40B4-BE49-F238E27FC236}">
                <a16:creationId xmlns:a16="http://schemas.microsoft.com/office/drawing/2014/main" id="{839068EB-DBA6-4F95-AEC3-4952503FCDCF}"/>
              </a:ext>
            </a:extLst>
          </p:cNvPr>
          <p:cNvSpPr>
            <a:spLocks noGrp="1"/>
          </p:cNvSpPr>
          <p:nvPr>
            <p:ph type="title"/>
          </p:nvPr>
        </p:nvSpPr>
        <p:spPr>
          <a:xfrm>
            <a:off x="3070697" y="1939009"/>
            <a:ext cx="6076416" cy="449743"/>
          </a:xfrm>
          <a:prstGeom prst="rect">
            <a:avLst/>
          </a:prstGeom>
        </p:spPr>
        <p:txBody>
          <a:bodyPr anchor="b">
            <a:normAutofit/>
          </a:bodyPr>
          <a:lstStyle>
            <a:lvl1pPr algn="ctr">
              <a:defRPr>
                <a:solidFill>
                  <a:schemeClr val="bg1"/>
                </a:solidFill>
              </a:defRPr>
            </a:lvl1pPr>
          </a:lstStyle>
          <a:p>
            <a:pPr marL="0" lvl="0"/>
            <a:r>
              <a:rPr lang="en-US"/>
              <a:t>Click to edit Master title style</a:t>
            </a:r>
            <a:endParaRPr lang="en-ZA"/>
          </a:p>
        </p:txBody>
      </p:sp>
      <p:sp>
        <p:nvSpPr>
          <p:cNvPr id="17" name="Text Placeholder 2">
            <a:extLst>
              <a:ext uri="{FF2B5EF4-FFF2-40B4-BE49-F238E27FC236}">
                <a16:creationId xmlns:a16="http://schemas.microsoft.com/office/drawing/2014/main" id="{12ABAC3B-3408-4F8C-926E-26D63A50D41C}"/>
              </a:ext>
            </a:extLst>
          </p:cNvPr>
          <p:cNvSpPr>
            <a:spLocks noGrp="1"/>
          </p:cNvSpPr>
          <p:nvPr>
            <p:ph idx="1"/>
          </p:nvPr>
        </p:nvSpPr>
        <p:spPr>
          <a:xfrm>
            <a:off x="3057792" y="2608141"/>
            <a:ext cx="6076416" cy="1520426"/>
          </a:xfrm>
          <a:prstGeom prst="rect">
            <a:avLst/>
          </a:prstGeom>
        </p:spPr>
        <p:txBody>
          <a:bodyPr vert="horz" lIns="91440" tIns="45720" rIns="91440" bIns="45720" rtlCol="0" anchor="ctr">
            <a:normAutofit/>
          </a:bodyPr>
          <a:lstStyle>
            <a:lvl1pPr marL="0" indent="0" algn="ctr">
              <a:buNone/>
              <a:defRPr>
                <a:solidFill>
                  <a:schemeClr val="bg1"/>
                </a:solidFill>
              </a:defRPr>
            </a:lvl1pPr>
          </a:lstStyle>
          <a:p>
            <a:pPr lvl="0"/>
            <a:r>
              <a:rPr lang="en-US"/>
              <a:t>Click to edit Master text style</a:t>
            </a:r>
          </a:p>
        </p:txBody>
      </p:sp>
      <p:pic>
        <p:nvPicPr>
          <p:cNvPr id="13" name="Picture 12" descr="Text, logo&#10;&#10;Description automatically generated">
            <a:extLst>
              <a:ext uri="{FF2B5EF4-FFF2-40B4-BE49-F238E27FC236}">
                <a16:creationId xmlns:a16="http://schemas.microsoft.com/office/drawing/2014/main" id="{9D4FBD47-0477-3A56-F02A-B059996E0A4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30393" y="5443673"/>
            <a:ext cx="2400986" cy="1398230"/>
          </a:xfrm>
          <a:prstGeom prst="rect">
            <a:avLst/>
          </a:prstGeom>
        </p:spPr>
      </p:pic>
    </p:spTree>
    <p:custDataLst>
      <p:tags r:id="rId1"/>
    </p:custDataLst>
    <p:extLst>
      <p:ext uri="{BB962C8B-B14F-4D97-AF65-F5344CB8AC3E}">
        <p14:creationId xmlns:p14="http://schemas.microsoft.com/office/powerpoint/2010/main" val="94798402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 Blank Slide">
    <p:bg>
      <p:bgPr>
        <a:solidFill>
          <a:srgbClr val="53575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87F7-D9E1-4723-B576-14BFE5BB69E0}"/>
              </a:ext>
            </a:extLst>
          </p:cNvPr>
          <p:cNvSpPr>
            <a:spLocks noGrp="1"/>
          </p:cNvSpPr>
          <p:nvPr>
            <p:ph type="title"/>
          </p:nvPr>
        </p:nvSpPr>
        <p:spPr>
          <a:xfrm>
            <a:off x="696884" y="691822"/>
            <a:ext cx="10515600" cy="429612"/>
          </a:xfrm>
        </p:spPr>
        <p:txBody>
          <a:bodyPr anchor="b">
            <a:normAutofit/>
          </a:bodyPr>
          <a:lstStyle>
            <a:lvl1pPr>
              <a:defRPr sz="2400">
                <a:solidFill>
                  <a:schemeClr val="bg1"/>
                </a:solidFill>
              </a:defRPr>
            </a:lvl1pPr>
          </a:lstStyle>
          <a:p>
            <a:r>
              <a:rPr lang="en-US"/>
              <a:t>Click to edit Master title style</a:t>
            </a:r>
            <a:endParaRPr lang="en-ZA"/>
          </a:p>
        </p:txBody>
      </p:sp>
      <p:sp>
        <p:nvSpPr>
          <p:cNvPr id="8" name="Text Placeholder 2">
            <a:extLst>
              <a:ext uri="{FF2B5EF4-FFF2-40B4-BE49-F238E27FC236}">
                <a16:creationId xmlns:a16="http://schemas.microsoft.com/office/drawing/2014/main" id="{2D1A43DD-04BA-4B09-BDFA-053208495CB2}"/>
              </a:ext>
            </a:extLst>
          </p:cNvPr>
          <p:cNvSpPr>
            <a:spLocks noGrp="1"/>
          </p:cNvSpPr>
          <p:nvPr>
            <p:ph idx="1"/>
          </p:nvPr>
        </p:nvSpPr>
        <p:spPr>
          <a:xfrm>
            <a:off x="703234" y="1397479"/>
            <a:ext cx="10650566" cy="4537495"/>
          </a:xfrm>
          <a:prstGeom prst="rect">
            <a:avLst/>
          </a:prstGeom>
        </p:spPr>
        <p:txBody>
          <a:bodyPr vert="horz" lIns="91440" tIns="45720" rIns="91440" bIns="45720" rtlCol="0">
            <a:normAutofit/>
          </a:bodyPr>
          <a:lstStyle>
            <a:lvl1pPr>
              <a:lnSpc>
                <a:spcPct val="100000"/>
              </a:lnSpc>
              <a:spcBef>
                <a:spcPts val="0"/>
              </a:spcBef>
              <a:defRPr>
                <a:solidFill>
                  <a:schemeClr val="bg1"/>
                </a:solidFill>
              </a:defRPr>
            </a:lvl1pPr>
            <a:lvl2pPr>
              <a:lnSpc>
                <a:spcPct val="100000"/>
              </a:lnSpc>
              <a:spcBef>
                <a:spcPts val="0"/>
              </a:spcBef>
              <a:defRPr>
                <a:solidFill>
                  <a:schemeClr val="bg1"/>
                </a:solidFill>
              </a:defRPr>
            </a:lvl2pPr>
            <a:lvl3pPr>
              <a:lnSpc>
                <a:spcPct val="100000"/>
              </a:lnSpc>
              <a:spcBef>
                <a:spcPts val="0"/>
              </a:spcBef>
              <a:defRPr>
                <a:solidFill>
                  <a:schemeClr val="bg1"/>
                </a:solidFill>
              </a:defRPr>
            </a:lvl3pPr>
            <a:lvl4pPr>
              <a:lnSpc>
                <a:spcPct val="100000"/>
              </a:lnSpc>
              <a:spcBef>
                <a:spcPts val="0"/>
              </a:spcBef>
              <a:defRPr>
                <a:solidFill>
                  <a:schemeClr val="bg1"/>
                </a:solidFill>
              </a:defRPr>
            </a:lvl4pPr>
            <a:lvl5pPr>
              <a:lnSpc>
                <a:spcPct val="100000"/>
              </a:lnSpc>
              <a:spcBef>
                <a:spcPts val="0"/>
              </a:spcBef>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pic>
        <p:nvPicPr>
          <p:cNvPr id="5" name="Picture 4" descr="Chart, bar chart&#10;&#10;Description automatically generated">
            <a:extLst>
              <a:ext uri="{FF2B5EF4-FFF2-40B4-BE49-F238E27FC236}">
                <a16:creationId xmlns:a16="http://schemas.microsoft.com/office/drawing/2014/main" id="{086D7942-54A5-42C5-B3A0-4AB2595C89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Tree>
    <p:custDataLst>
      <p:tags r:id="rId1"/>
    </p:custDataLst>
    <p:extLst>
      <p:ext uri="{BB962C8B-B14F-4D97-AF65-F5344CB8AC3E}">
        <p14:creationId xmlns:p14="http://schemas.microsoft.com/office/powerpoint/2010/main" val="394477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G: Logo">
    <p:bg>
      <p:bgPr>
        <a:solidFill>
          <a:srgbClr val="53575B"/>
        </a:solidFill>
        <a:effectLst/>
      </p:bgPr>
    </p:bg>
    <p:spTree>
      <p:nvGrpSpPr>
        <p:cNvPr id="1" name=""/>
        <p:cNvGrpSpPr/>
        <p:nvPr/>
      </p:nvGrpSpPr>
      <p:grpSpPr>
        <a:xfrm>
          <a:off x="0" y="0"/>
          <a:ext cx="0" cy="0"/>
          <a:chOff x="0" y="0"/>
          <a:chExt cx="0" cy="0"/>
        </a:xfrm>
      </p:grpSpPr>
      <p:pic>
        <p:nvPicPr>
          <p:cNvPr id="6" name="Picture 5" descr="Chart, bar chart&#10;&#10;Description automatically generated">
            <a:extLst>
              <a:ext uri="{FF2B5EF4-FFF2-40B4-BE49-F238E27FC236}">
                <a16:creationId xmlns:a16="http://schemas.microsoft.com/office/drawing/2014/main" id="{80089A2D-6827-48E1-8F6D-4BA0C478F0C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pic>
        <p:nvPicPr>
          <p:cNvPr id="9" name="Picture 8" descr="Text, logo&#10;&#10;Description automatically generated">
            <a:extLst>
              <a:ext uri="{FF2B5EF4-FFF2-40B4-BE49-F238E27FC236}">
                <a16:creationId xmlns:a16="http://schemas.microsoft.com/office/drawing/2014/main" id="{6F5EC527-1029-D8F1-B990-F97E774264C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96412" y="575691"/>
            <a:ext cx="9799176" cy="5706618"/>
          </a:xfrm>
          <a:prstGeom prst="rect">
            <a:avLst/>
          </a:prstGeom>
        </p:spPr>
      </p:pic>
    </p:spTree>
    <p:custDataLst>
      <p:tags r:id="rId1"/>
    </p:custDataLst>
    <p:extLst>
      <p:ext uri="{BB962C8B-B14F-4D97-AF65-F5344CB8AC3E}">
        <p14:creationId xmlns:p14="http://schemas.microsoft.com/office/powerpoint/2010/main" val="151278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 Title Slide">
    <p:spTree>
      <p:nvGrpSpPr>
        <p:cNvPr id="1" name=""/>
        <p:cNvGrpSpPr/>
        <p:nvPr/>
      </p:nvGrpSpPr>
      <p:grpSpPr>
        <a:xfrm>
          <a:off x="0" y="0"/>
          <a:ext cx="0" cy="0"/>
          <a:chOff x="0" y="0"/>
          <a:chExt cx="0" cy="0"/>
        </a:xfrm>
      </p:grpSpPr>
      <p:pic>
        <p:nvPicPr>
          <p:cNvPr id="14" name="Picture 13" descr="Chart, bar chart&#10;&#10;Description automatically generated">
            <a:extLst>
              <a:ext uri="{FF2B5EF4-FFF2-40B4-BE49-F238E27FC236}">
                <a16:creationId xmlns:a16="http://schemas.microsoft.com/office/drawing/2014/main" id="{F8EF11C3-EF55-4851-986A-9B68ED5EC73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
        <p:nvSpPr>
          <p:cNvPr id="16" name="Title Placeholder 1">
            <a:extLst>
              <a:ext uri="{FF2B5EF4-FFF2-40B4-BE49-F238E27FC236}">
                <a16:creationId xmlns:a16="http://schemas.microsoft.com/office/drawing/2014/main" id="{848B9169-C820-4354-8B1C-84B111A10FE6}"/>
              </a:ext>
            </a:extLst>
          </p:cNvPr>
          <p:cNvSpPr>
            <a:spLocks noGrp="1"/>
          </p:cNvSpPr>
          <p:nvPr>
            <p:ph type="title"/>
          </p:nvPr>
        </p:nvSpPr>
        <p:spPr>
          <a:xfrm>
            <a:off x="3070697" y="1939009"/>
            <a:ext cx="6076416" cy="449743"/>
          </a:xfrm>
          <a:prstGeom prst="rect">
            <a:avLst/>
          </a:prstGeom>
        </p:spPr>
        <p:txBody>
          <a:bodyPr anchor="b">
            <a:normAutofit/>
          </a:bodyPr>
          <a:lstStyle>
            <a:lvl1pPr algn="ctr">
              <a:defRPr>
                <a:solidFill>
                  <a:schemeClr val="tx1"/>
                </a:solidFill>
              </a:defRPr>
            </a:lvl1pPr>
          </a:lstStyle>
          <a:p>
            <a:pPr marL="0" lvl="0"/>
            <a:r>
              <a:rPr lang="en-US"/>
              <a:t>Click to edit Master title style</a:t>
            </a:r>
            <a:endParaRPr lang="en-ZA"/>
          </a:p>
        </p:txBody>
      </p:sp>
      <p:sp>
        <p:nvSpPr>
          <p:cNvPr id="17" name="Text Placeholder 2">
            <a:extLst>
              <a:ext uri="{FF2B5EF4-FFF2-40B4-BE49-F238E27FC236}">
                <a16:creationId xmlns:a16="http://schemas.microsoft.com/office/drawing/2014/main" id="{3996F498-6688-41D0-9753-8EFF1952D218}"/>
              </a:ext>
            </a:extLst>
          </p:cNvPr>
          <p:cNvSpPr>
            <a:spLocks noGrp="1"/>
          </p:cNvSpPr>
          <p:nvPr>
            <p:ph idx="1"/>
          </p:nvPr>
        </p:nvSpPr>
        <p:spPr>
          <a:xfrm>
            <a:off x="3057792" y="2608141"/>
            <a:ext cx="6076416" cy="1520426"/>
          </a:xfrm>
          <a:prstGeom prst="rect">
            <a:avLst/>
          </a:prstGeom>
        </p:spPr>
        <p:txBody>
          <a:bodyPr vert="horz" lIns="91440" tIns="45720" rIns="91440" bIns="45720" rtlCol="0" anchor="ctr">
            <a:normAutofit/>
          </a:bodyPr>
          <a:lstStyle>
            <a:lvl1pPr marL="0" indent="0" algn="ctr">
              <a:buNone/>
              <a:defRPr>
                <a:solidFill>
                  <a:schemeClr val="tx1"/>
                </a:solidFill>
              </a:defRPr>
            </a:lvl1pPr>
          </a:lstStyle>
          <a:p>
            <a:pPr lvl="0"/>
            <a:r>
              <a:rPr lang="en-US"/>
              <a:t>Click to edit Master text style</a:t>
            </a:r>
          </a:p>
        </p:txBody>
      </p:sp>
      <p:pic>
        <p:nvPicPr>
          <p:cNvPr id="21" name="Picture 20" descr="Logo&#10;&#10;Description automatically generated">
            <a:extLst>
              <a:ext uri="{FF2B5EF4-FFF2-40B4-BE49-F238E27FC236}">
                <a16:creationId xmlns:a16="http://schemas.microsoft.com/office/drawing/2014/main" id="{224219C9-174C-79DA-3685-10FA082F4B8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43825" y="5470531"/>
            <a:ext cx="2398529" cy="1396800"/>
          </a:xfrm>
          <a:prstGeom prst="rect">
            <a:avLst/>
          </a:prstGeom>
        </p:spPr>
      </p:pic>
    </p:spTree>
    <p:custDataLst>
      <p:tags r:id="rId1"/>
    </p:custDataLst>
    <p:extLst>
      <p:ext uri="{BB962C8B-B14F-4D97-AF65-F5344CB8AC3E}">
        <p14:creationId xmlns:p14="http://schemas.microsoft.com/office/powerpoint/2010/main" val="33706250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 Blank Slide ">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96C65CE8-12A8-415E-B009-D596112B9DBC}"/>
              </a:ext>
            </a:extLst>
          </p:cNvPr>
          <p:cNvSpPr>
            <a:spLocks noGrp="1"/>
          </p:cNvSpPr>
          <p:nvPr>
            <p:ph type="title"/>
          </p:nvPr>
        </p:nvSpPr>
        <p:spPr>
          <a:xfrm>
            <a:off x="703234" y="681036"/>
            <a:ext cx="10650566" cy="449743"/>
          </a:xfrm>
          <a:prstGeom prst="rect">
            <a:avLst/>
          </a:prstGeom>
        </p:spPr>
        <p:txBody>
          <a:bodyPr anchor="b">
            <a:normAutofit/>
          </a:bodyPr>
          <a:lstStyle/>
          <a:p>
            <a:pPr marL="0" lvl="0"/>
            <a:r>
              <a:rPr lang="en-US"/>
              <a:t>Click to edit Master title style</a:t>
            </a:r>
            <a:endParaRPr lang="en-ZA"/>
          </a:p>
        </p:txBody>
      </p:sp>
      <p:sp>
        <p:nvSpPr>
          <p:cNvPr id="8" name="Text Placeholder 2">
            <a:extLst>
              <a:ext uri="{FF2B5EF4-FFF2-40B4-BE49-F238E27FC236}">
                <a16:creationId xmlns:a16="http://schemas.microsoft.com/office/drawing/2014/main" id="{08F5B697-1FC5-4799-AB1D-81CE99D2D479}"/>
              </a:ext>
            </a:extLst>
          </p:cNvPr>
          <p:cNvSpPr>
            <a:spLocks noGrp="1"/>
          </p:cNvSpPr>
          <p:nvPr>
            <p:ph idx="1"/>
          </p:nvPr>
        </p:nvSpPr>
        <p:spPr>
          <a:xfrm>
            <a:off x="703234" y="1397479"/>
            <a:ext cx="10650566" cy="4375150"/>
          </a:xfrm>
          <a:prstGeom prst="rect">
            <a:avLst/>
          </a:prstGeom>
        </p:spPr>
        <p:txBody>
          <a:bodyPr vert="horz" lIns="91440" tIns="45720" rIns="91440" bIns="45720" rtlCol="0">
            <a:normAutofit/>
          </a:bodyPr>
          <a:lstStyle>
            <a:lvl1pPr>
              <a:lnSpc>
                <a:spcPct val="100000"/>
              </a:lnSpc>
              <a:spcBef>
                <a:spcPts val="0"/>
              </a:spcBef>
              <a:defRPr/>
            </a:lvl1pPr>
            <a:lvl2pPr>
              <a:lnSpc>
                <a:spcPct val="100000"/>
              </a:lnSpc>
              <a:spcBef>
                <a:spcPts val="0"/>
              </a:spcBef>
              <a:defRPr/>
            </a:lvl2pPr>
            <a:lvl3pPr>
              <a:lnSpc>
                <a:spcPct val="100000"/>
              </a:lnSpc>
              <a:spcBef>
                <a:spcPts val="0"/>
              </a:spcBef>
              <a:defRPr/>
            </a:lvl3pPr>
            <a:lvl4pPr>
              <a:lnSpc>
                <a:spcPct val="100000"/>
              </a:lnSpc>
              <a:spcBef>
                <a:spcPts val="0"/>
              </a:spcBef>
              <a:defRPr/>
            </a:lvl4pPr>
            <a:lvl5pPr>
              <a:lnSpc>
                <a:spcPct val="100000"/>
              </a:lnSpc>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pic>
        <p:nvPicPr>
          <p:cNvPr id="5" name="Picture 4" descr="Chart, bar chart&#10;&#10;Description automatically generated">
            <a:extLst>
              <a:ext uri="{FF2B5EF4-FFF2-40B4-BE49-F238E27FC236}">
                <a16:creationId xmlns:a16="http://schemas.microsoft.com/office/drawing/2014/main" id="{E43492F7-8CF0-4078-A35E-AE50B65CC7D9}"/>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Tree>
    <p:custDataLst>
      <p:tags r:id="rId1"/>
    </p:custDataLst>
    <p:extLst>
      <p:ext uri="{BB962C8B-B14F-4D97-AF65-F5344CB8AC3E}">
        <p14:creationId xmlns:p14="http://schemas.microsoft.com/office/powerpoint/2010/main" val="271805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 Logo">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96664B24-D8D6-4E41-8C3B-908D138A6C29}"/>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pic>
        <p:nvPicPr>
          <p:cNvPr id="9" name="Picture 8" descr="Logo&#10;&#10;Description automatically generated">
            <a:extLst>
              <a:ext uri="{FF2B5EF4-FFF2-40B4-BE49-F238E27FC236}">
                <a16:creationId xmlns:a16="http://schemas.microsoft.com/office/drawing/2014/main" id="{4D901A9A-A6A2-969A-44BF-4B5EAE1988D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96943" y="576000"/>
            <a:ext cx="9798115" cy="5706000"/>
          </a:xfrm>
          <a:prstGeom prst="rect">
            <a:avLst/>
          </a:prstGeom>
        </p:spPr>
      </p:pic>
    </p:spTree>
    <p:custDataLst>
      <p:tags r:id="rId1"/>
    </p:custDataLst>
    <p:extLst>
      <p:ext uri="{BB962C8B-B14F-4D97-AF65-F5344CB8AC3E}">
        <p14:creationId xmlns:p14="http://schemas.microsoft.com/office/powerpoint/2010/main" val="267373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ACC294-C736-445D-A9D4-8BA9849DF4E4}"/>
              </a:ext>
            </a:extLst>
          </p:cNvPr>
          <p:cNvSpPr>
            <a:spLocks noGrp="1"/>
          </p:cNvSpPr>
          <p:nvPr>
            <p:ph type="title"/>
          </p:nvPr>
        </p:nvSpPr>
        <p:spPr>
          <a:xfrm>
            <a:off x="703234" y="681036"/>
            <a:ext cx="10650566" cy="449743"/>
          </a:xfrm>
          <a:prstGeom prst="rect">
            <a:avLst/>
          </a:prstGeom>
        </p:spPr>
        <p:txBody>
          <a:bodyPr anchor="b">
            <a:normAutofit/>
          </a:bodyPr>
          <a:lstStyle/>
          <a:p>
            <a:pPr marL="0" lvl="0"/>
            <a:r>
              <a:rPr lang="en-US"/>
              <a:t>Click to edit Master title style</a:t>
            </a:r>
            <a:endParaRPr lang="en-ZA"/>
          </a:p>
        </p:txBody>
      </p:sp>
      <p:sp>
        <p:nvSpPr>
          <p:cNvPr id="3" name="Text Placeholder 2">
            <a:extLst>
              <a:ext uri="{FF2B5EF4-FFF2-40B4-BE49-F238E27FC236}">
                <a16:creationId xmlns:a16="http://schemas.microsoft.com/office/drawing/2014/main" id="{1F0362C7-782E-4A16-B4C1-17C85B6009A1}"/>
              </a:ext>
            </a:extLst>
          </p:cNvPr>
          <p:cNvSpPr>
            <a:spLocks noGrp="1"/>
          </p:cNvSpPr>
          <p:nvPr>
            <p:ph type="body" idx="1"/>
          </p:nvPr>
        </p:nvSpPr>
        <p:spPr>
          <a:xfrm>
            <a:off x="703234" y="1397479"/>
            <a:ext cx="10650566" cy="4375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custDataLst>
      <p:tags r:id="rId8"/>
    </p:custDataLst>
    <p:extLst>
      <p:ext uri="{BB962C8B-B14F-4D97-AF65-F5344CB8AC3E}">
        <p14:creationId xmlns:p14="http://schemas.microsoft.com/office/powerpoint/2010/main" val="2772328315"/>
      </p:ext>
    </p:extLst>
  </p:cSld>
  <p:clrMap bg1="lt1" tx1="dk1" bg2="lt2" tx2="dk2" accent1="accent1" accent2="accent2" accent3="accent3" accent4="accent4" accent5="accent5" accent6="accent6" hlink="hlink" folHlink="folHlink"/>
  <p:sldLayoutIdLst>
    <p:sldLayoutId id="2147483667" r:id="rId1"/>
    <p:sldLayoutId id="2147483669" r:id="rId2"/>
    <p:sldLayoutId id="2147483670" r:id="rId3"/>
    <p:sldLayoutId id="2147483662" r:id="rId4"/>
    <p:sldLayoutId id="2147483664" r:id="rId5"/>
    <p:sldLayoutId id="2147483661" r:id="rId6"/>
  </p:sldLayoutIdLst>
  <p:txStyles>
    <p:titleStyle>
      <a:lvl1pPr algn="l" defTabSz="914400" rtl="0" eaLnBrk="1" latinLnBrk="0" hangingPunct="1">
        <a:lnSpc>
          <a:spcPct val="90000"/>
        </a:lnSpc>
        <a:spcBef>
          <a:spcPct val="0"/>
        </a:spcBef>
        <a:buNone/>
        <a:defRPr lang="en-ZA" sz="2400" b="1" kern="1200" dirty="0">
          <a:solidFill>
            <a:schemeClr val="tx1"/>
          </a:solidFill>
          <a:latin typeface="Gill Sans MT" panose="020B05020201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omg.org/spec/UML" TargetMode="Externa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guru99.com/testing-tools.html"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E935-76E5-4600-88F1-8D1D7D7AF1C2}"/>
              </a:ext>
            </a:extLst>
          </p:cNvPr>
          <p:cNvSpPr>
            <a:spLocks noGrp="1"/>
          </p:cNvSpPr>
          <p:nvPr>
            <p:ph type="title"/>
          </p:nvPr>
        </p:nvSpPr>
        <p:spPr>
          <a:xfrm>
            <a:off x="1017174" y="673315"/>
            <a:ext cx="10209293" cy="1715437"/>
          </a:xfrm>
        </p:spPr>
        <p:txBody>
          <a:bodyPr lIns="91440" tIns="45720" rIns="91440" bIns="45720" anchor="b">
            <a:noAutofit/>
          </a:bodyPr>
          <a:lstStyle/>
          <a:p>
            <a:r>
              <a:rPr lang="en-ZA" sz="3600" dirty="0">
                <a:latin typeface="Gill Sans MT"/>
              </a:rPr>
              <a:t>SEN152 – Topic 3: </a:t>
            </a:r>
            <a:br>
              <a:rPr lang="en-ZA" sz="3600" dirty="0">
                <a:latin typeface="Gill Sans MT"/>
              </a:rPr>
            </a:br>
            <a:r>
              <a:rPr lang="en-US" sz="3600" dirty="0">
                <a:latin typeface="Gill Sans MT"/>
              </a:rPr>
              <a:t>Software development methods, tools, and modelling techniques </a:t>
            </a:r>
          </a:p>
        </p:txBody>
      </p:sp>
      <p:sp>
        <p:nvSpPr>
          <p:cNvPr id="3" name="Content Placeholder 2">
            <a:extLst>
              <a:ext uri="{FF2B5EF4-FFF2-40B4-BE49-F238E27FC236}">
                <a16:creationId xmlns:a16="http://schemas.microsoft.com/office/drawing/2014/main" id="{C1F21499-796C-4B48-A8CD-070B8346CCBD}"/>
              </a:ext>
            </a:extLst>
          </p:cNvPr>
          <p:cNvSpPr>
            <a:spLocks noGrp="1"/>
          </p:cNvSpPr>
          <p:nvPr>
            <p:ph idx="1"/>
          </p:nvPr>
        </p:nvSpPr>
        <p:spPr>
          <a:xfrm>
            <a:off x="461827" y="2758190"/>
            <a:ext cx="11268346" cy="2578308"/>
          </a:xfrm>
        </p:spPr>
        <p:txBody>
          <a:bodyPr vert="horz" lIns="91440" tIns="45720" rIns="91440" bIns="45720" rtlCol="0" anchor="ctr">
            <a:noAutofit/>
          </a:bodyPr>
          <a:lstStyle/>
          <a:p>
            <a:pPr marL="540385" indent="-540385" algn="l">
              <a:lnSpc>
                <a:spcPct val="130000"/>
              </a:lnSpc>
              <a:spcBef>
                <a:spcPts val="400"/>
              </a:spcBef>
              <a:buNone/>
            </a:pPr>
            <a:r>
              <a:rPr lang="en-GB" sz="2800" dirty="0">
                <a:latin typeface="Gill Sans MT"/>
              </a:rPr>
              <a:t>3.1 	</a:t>
            </a:r>
            <a:r>
              <a:rPr lang="en-ZA" sz="2800" dirty="0">
                <a:latin typeface="Gill Sans MT"/>
              </a:rPr>
              <a:t>Software development methods and tools</a:t>
            </a:r>
          </a:p>
          <a:p>
            <a:pPr marL="540385" indent="-540385" algn="l">
              <a:lnSpc>
                <a:spcPct val="130000"/>
              </a:lnSpc>
              <a:spcBef>
                <a:spcPts val="400"/>
              </a:spcBef>
              <a:buNone/>
            </a:pPr>
            <a:r>
              <a:rPr lang="en-GB" sz="2800" dirty="0">
                <a:latin typeface="Gill Sans MT"/>
              </a:rPr>
              <a:t>3.2 	</a:t>
            </a:r>
            <a:r>
              <a:rPr lang="en-ZA" sz="2800" dirty="0">
                <a:latin typeface="Gill Sans MT"/>
              </a:rPr>
              <a:t>Software development modelling techniques</a:t>
            </a:r>
          </a:p>
          <a:p>
            <a:pPr marL="540385" indent="-540385" algn="l">
              <a:lnSpc>
                <a:spcPct val="130000"/>
              </a:lnSpc>
              <a:spcBef>
                <a:spcPts val="400"/>
              </a:spcBef>
              <a:buNone/>
            </a:pPr>
            <a:r>
              <a:rPr lang="en-GB" sz="2800" dirty="0">
                <a:latin typeface="Gill Sans MT"/>
              </a:rPr>
              <a:t>3.3 	</a:t>
            </a:r>
            <a:r>
              <a:rPr lang="en-ZA" sz="2800" dirty="0">
                <a:latin typeface="Gill Sans MT"/>
              </a:rPr>
              <a:t>Software modelling examples</a:t>
            </a:r>
          </a:p>
          <a:p>
            <a:pPr marL="540385" indent="-540385" algn="just">
              <a:lnSpc>
                <a:spcPct val="130000"/>
              </a:lnSpc>
              <a:spcBef>
                <a:spcPts val="400"/>
              </a:spcBef>
            </a:pPr>
            <a:r>
              <a:rPr lang="en-ZA" sz="2800" dirty="0">
                <a:latin typeface="Gill Sans MT"/>
              </a:rPr>
              <a:t>3.4 	Software modelling exercises</a:t>
            </a:r>
          </a:p>
        </p:txBody>
      </p:sp>
    </p:spTree>
    <p:custDataLst>
      <p:tags r:id="rId1"/>
    </p:custDataLst>
    <p:extLst>
      <p:ext uri="{BB962C8B-B14F-4D97-AF65-F5344CB8AC3E}">
        <p14:creationId xmlns:p14="http://schemas.microsoft.com/office/powerpoint/2010/main" val="3656451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9B41A-5A33-FE50-8032-496C84208A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F84B66-9C6C-14D4-F02B-181793858EED}"/>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FCD80B5C-079D-6B51-1B63-698C0D070CAB}"/>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GB" sz="2800" b="1" dirty="0">
                <a:latin typeface="Gill Sans MT"/>
              </a:rPr>
              <a:t>3.2.1 Modelling techniques overview</a:t>
            </a:r>
          </a:p>
          <a:p>
            <a:pPr marL="0" indent="0">
              <a:buNone/>
            </a:pPr>
            <a:endParaRPr lang="en-GB" sz="2800" dirty="0">
              <a:latin typeface="Gill Sans MT"/>
            </a:endParaRPr>
          </a:p>
          <a:p>
            <a:r>
              <a:rPr lang="en-GB" sz="2800" dirty="0">
                <a:latin typeface="Gill Sans MT"/>
              </a:rPr>
              <a:t>Unified Modelling Language (UML) is a collection of visual notations used to describe and design software systems through diagrams. </a:t>
            </a:r>
          </a:p>
          <a:p>
            <a:endParaRPr lang="en-GB" sz="2800" dirty="0">
              <a:latin typeface="Gill Sans MT"/>
            </a:endParaRPr>
          </a:p>
          <a:p>
            <a:r>
              <a:rPr lang="en-GB" sz="2800" dirty="0">
                <a:latin typeface="Gill Sans MT"/>
              </a:rPr>
              <a:t>While it is particularly suited for object-oriented software, several elements of UML can be applied to other software types as well. </a:t>
            </a:r>
          </a:p>
          <a:p>
            <a:endParaRPr lang="en-GB" sz="2800" dirty="0">
              <a:latin typeface="Gill Sans MT"/>
            </a:endParaRPr>
          </a:p>
          <a:p>
            <a:r>
              <a:rPr lang="en-GB" sz="2800" dirty="0">
                <a:latin typeface="Gill Sans MT"/>
              </a:rPr>
              <a:t>Various UML notations are tailored for specific diagram types, each serving a unique role in modelling. </a:t>
            </a:r>
          </a:p>
          <a:p>
            <a:pPr marL="0" indent="0">
              <a:buNone/>
            </a:pPr>
            <a:endParaRPr lang="en-GB" sz="2800" dirty="0">
              <a:latin typeface="Gill Sans MT"/>
            </a:endParaRPr>
          </a:p>
          <a:p>
            <a:pPr marL="0" indent="0">
              <a:buNone/>
            </a:pPr>
            <a:r>
              <a:rPr lang="en-ZA" sz="2800" i="1" dirty="0">
                <a:solidFill>
                  <a:srgbClr val="C00000"/>
                </a:solidFill>
                <a:latin typeface="Gill Sans MT"/>
              </a:rPr>
              <a:t>Analysts do not have the time (or project money) to draw every single diagram. </a:t>
            </a:r>
            <a:endParaRPr lang="en-GB" sz="2800" i="1" dirty="0">
              <a:solidFill>
                <a:srgbClr val="C00000"/>
              </a:solidFill>
              <a:latin typeface="Gill Sans MT"/>
            </a:endParaRPr>
          </a:p>
        </p:txBody>
      </p:sp>
    </p:spTree>
    <p:extLst>
      <p:ext uri="{BB962C8B-B14F-4D97-AF65-F5344CB8AC3E}">
        <p14:creationId xmlns:p14="http://schemas.microsoft.com/office/powerpoint/2010/main" val="1921328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401E57-EC9E-8339-2205-5AA08EF021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136E50-CE23-14F8-7B4F-B7EB3D18E504}"/>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4AE9E83C-D5DA-BB81-9CA0-2DDE5DCE9C3E}"/>
              </a:ext>
            </a:extLst>
          </p:cNvPr>
          <p:cNvSpPr>
            <a:spLocks noGrp="1"/>
          </p:cNvSpPr>
          <p:nvPr>
            <p:ph idx="1"/>
          </p:nvPr>
        </p:nvSpPr>
        <p:spPr>
          <a:xfrm>
            <a:off x="703234" y="1397479"/>
            <a:ext cx="11150628" cy="5266546"/>
          </a:xfrm>
        </p:spPr>
        <p:txBody>
          <a:bodyPr vert="horz" lIns="91440" tIns="45720" rIns="91440" bIns="45720" rtlCol="0" anchor="t">
            <a:noAutofit/>
          </a:bodyPr>
          <a:lstStyle/>
          <a:p>
            <a:pPr marL="0" indent="0">
              <a:buNone/>
            </a:pPr>
            <a:r>
              <a:rPr lang="en-GB" sz="2800" dirty="0">
                <a:latin typeface="Gill Sans MT"/>
              </a:rPr>
              <a:t>UML </a:t>
            </a:r>
            <a:r>
              <a:rPr lang="en-ZA" sz="2800" dirty="0">
                <a:latin typeface="Gill Sans MT"/>
              </a:rPr>
              <a:t>is currently at </a:t>
            </a:r>
            <a:r>
              <a:rPr lang="en-ZA" sz="2800" b="1" dirty="0">
                <a:solidFill>
                  <a:schemeClr val="accent2">
                    <a:lumMod val="75000"/>
                  </a:schemeClr>
                </a:solidFill>
                <a:latin typeface="Gill Sans MT"/>
              </a:rPr>
              <a:t>version 2.5.1. </a:t>
            </a:r>
            <a:r>
              <a:rPr lang="en-ZA" sz="2800" dirty="0">
                <a:latin typeface="Gill Sans MT"/>
              </a:rPr>
              <a:t>(</a:t>
            </a:r>
            <a:r>
              <a:rPr lang="en-ZA" sz="2800" dirty="0">
                <a:latin typeface="Gill Sans MT"/>
                <a:hlinkClick r:id="rId2"/>
              </a:rPr>
              <a:t>https://www.omg.org/spec/UML</a:t>
            </a:r>
            <a:r>
              <a:rPr lang="en-ZA" sz="2800" dirty="0">
                <a:latin typeface="Gill Sans MT"/>
              </a:rPr>
              <a:t>)</a:t>
            </a:r>
          </a:p>
          <a:p>
            <a:pPr marL="0" indent="0">
              <a:buNone/>
            </a:pPr>
            <a:endParaRPr lang="en-ZA" sz="2800" dirty="0">
              <a:latin typeface="Gill Sans MT"/>
            </a:endParaRPr>
          </a:p>
          <a:p>
            <a:endParaRPr lang="en-GB" sz="2800" b="1" i="1" dirty="0">
              <a:solidFill>
                <a:schemeClr val="accent2">
                  <a:lumMod val="75000"/>
                </a:schemeClr>
              </a:solidFill>
              <a:latin typeface="Gill Sans MT"/>
            </a:endParaRPr>
          </a:p>
        </p:txBody>
      </p:sp>
      <p:pic>
        <p:nvPicPr>
          <p:cNvPr id="5" name="Picture 4">
            <a:extLst>
              <a:ext uri="{FF2B5EF4-FFF2-40B4-BE49-F238E27FC236}">
                <a16:creationId xmlns:a16="http://schemas.microsoft.com/office/drawing/2014/main" id="{AD09D4D3-AAFE-C25E-3F69-A10418DBB673}"/>
              </a:ext>
            </a:extLst>
          </p:cNvPr>
          <p:cNvPicPr>
            <a:picLocks noChangeAspect="1"/>
          </p:cNvPicPr>
          <p:nvPr/>
        </p:nvPicPr>
        <p:blipFill>
          <a:blip r:embed="rId3"/>
          <a:stretch>
            <a:fillRect/>
          </a:stretch>
        </p:blipFill>
        <p:spPr>
          <a:xfrm>
            <a:off x="1018353" y="2154264"/>
            <a:ext cx="10000942" cy="4574459"/>
          </a:xfrm>
          <a:prstGeom prst="rect">
            <a:avLst/>
          </a:prstGeom>
          <a:ln>
            <a:solidFill>
              <a:schemeClr val="tx1"/>
            </a:solidFill>
          </a:ln>
        </p:spPr>
      </p:pic>
    </p:spTree>
    <p:extLst>
      <p:ext uri="{BB962C8B-B14F-4D97-AF65-F5344CB8AC3E}">
        <p14:creationId xmlns:p14="http://schemas.microsoft.com/office/powerpoint/2010/main" val="2377245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06C92-F01D-9D87-CC30-D79FBB55E1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A7F66D-B5D0-59C1-23C5-14022E9D9834}"/>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AE4B0594-4D58-434B-B0C8-C65E30F95BFB}"/>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ZA" sz="2800" b="1" dirty="0">
                <a:solidFill>
                  <a:srgbClr val="002060"/>
                </a:solidFill>
                <a:latin typeface="Gill Sans MT"/>
              </a:rPr>
              <a:t>UML 2.0 Diagrams: </a:t>
            </a:r>
            <a:r>
              <a:rPr lang="en-ZA" sz="2800" b="1" i="1" dirty="0">
                <a:solidFill>
                  <a:srgbClr val="C00000"/>
                </a:solidFill>
                <a:latin typeface="Gill Sans MT"/>
              </a:rPr>
              <a:t>(NOTE: Only these 3 diagrams will be assessed in this module)</a:t>
            </a:r>
          </a:p>
          <a:p>
            <a:pPr marL="0" indent="0">
              <a:buNone/>
            </a:pPr>
            <a:endParaRPr lang="en-GB" sz="2800" dirty="0">
              <a:latin typeface="Gill Sans MT"/>
            </a:endParaRPr>
          </a:p>
          <a:p>
            <a:pPr marL="342900" lvl="0" indent="-342900" algn="just">
              <a:lnSpc>
                <a:spcPct val="130000"/>
              </a:lnSpc>
              <a:buFont typeface="Symbol" panose="05050102010706020507" pitchFamily="18" charset="2"/>
              <a:buChar char=""/>
            </a:pPr>
            <a:r>
              <a:rPr lang="en-ZA" sz="2400" b="1" dirty="0">
                <a:solidFill>
                  <a:srgbClr val="002060"/>
                </a:solidFill>
                <a:latin typeface="Gill Sans MT"/>
              </a:rPr>
              <a:t>Use case diagram</a:t>
            </a:r>
            <a:r>
              <a:rPr lang="en-GB" sz="2400" b="1" dirty="0">
                <a:solidFill>
                  <a:srgbClr val="002060"/>
                </a:solidFill>
                <a:latin typeface="Gill Sans MT"/>
              </a:rPr>
              <a:t>: </a:t>
            </a:r>
            <a:r>
              <a:rPr lang="en-GB" sz="2400" dirty="0">
                <a:latin typeface="Gill Sans MT"/>
              </a:rPr>
              <a:t>Depicts the interaction between the system and external systems and users. It graphically describes who will use the system and how the user expects to interact with it. </a:t>
            </a:r>
            <a:endParaRPr lang="en-ZA" sz="2400" dirty="0">
              <a:latin typeface="Gill Sans MT"/>
            </a:endParaRPr>
          </a:p>
          <a:p>
            <a:pPr marL="342900" lvl="0" indent="-342900" algn="just">
              <a:lnSpc>
                <a:spcPct val="130000"/>
              </a:lnSpc>
              <a:buFont typeface="Symbol" panose="05050102010706020507" pitchFamily="18" charset="2"/>
              <a:buChar char=""/>
            </a:pPr>
            <a:r>
              <a:rPr lang="en-GB" sz="2400" b="1" dirty="0">
                <a:solidFill>
                  <a:srgbClr val="002060"/>
                </a:solidFill>
                <a:latin typeface="Gill Sans MT"/>
              </a:rPr>
              <a:t>Class diagram: </a:t>
            </a:r>
            <a:r>
              <a:rPr lang="en-GB" sz="2400" dirty="0">
                <a:latin typeface="Gill Sans MT"/>
              </a:rPr>
              <a:t>Represents the system’s object structure, showing object classes and the relationships between them.</a:t>
            </a:r>
          </a:p>
          <a:p>
            <a:pPr marL="342900" indent="-342900" algn="just">
              <a:lnSpc>
                <a:spcPct val="130000"/>
              </a:lnSpc>
              <a:buFont typeface="Symbol" panose="05050102010706020507" pitchFamily="18" charset="2"/>
              <a:buChar char=""/>
            </a:pPr>
            <a:r>
              <a:rPr lang="en-GB" sz="2400" b="1" dirty="0">
                <a:solidFill>
                  <a:srgbClr val="002060"/>
                </a:solidFill>
                <a:latin typeface="Gill Sans MT"/>
              </a:rPr>
              <a:t>Activity diagram: </a:t>
            </a:r>
            <a:r>
              <a:rPr lang="en-GB" sz="2400" dirty="0">
                <a:latin typeface="Gill Sans MT"/>
              </a:rPr>
              <a:t>Shows the sequential flow of activities in a use-case or business process. It can also model internal logic within the system.</a:t>
            </a:r>
            <a:endParaRPr lang="en-ZA" sz="2400" dirty="0">
              <a:latin typeface="Gill Sans MT"/>
            </a:endParaRPr>
          </a:p>
          <a:p>
            <a:pPr marL="0" lvl="0" indent="0" algn="just">
              <a:lnSpc>
                <a:spcPct val="130000"/>
              </a:lnSpc>
              <a:buNone/>
            </a:pPr>
            <a:endParaRPr lang="en-ZA" sz="2400" dirty="0">
              <a:latin typeface="Gill Sans MT"/>
            </a:endParaRPr>
          </a:p>
          <a:p>
            <a:pPr marL="0" indent="0">
              <a:buNone/>
            </a:pPr>
            <a:endParaRPr lang="en-GB" sz="2400" dirty="0">
              <a:latin typeface="Gill Sans MT"/>
            </a:endParaRPr>
          </a:p>
        </p:txBody>
      </p:sp>
    </p:spTree>
    <p:extLst>
      <p:ext uri="{BB962C8B-B14F-4D97-AF65-F5344CB8AC3E}">
        <p14:creationId xmlns:p14="http://schemas.microsoft.com/office/powerpoint/2010/main" val="3482797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CAC8E-4903-35DE-F689-9AE088281A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F0FA79-9C6B-EE0E-B680-69ABEC86C8D6}"/>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430CA91E-4D8A-262F-5C28-2373500FCCDC}"/>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ZA" sz="2800" b="1" dirty="0">
                <a:solidFill>
                  <a:srgbClr val="002060"/>
                </a:solidFill>
                <a:latin typeface="Gill Sans MT"/>
              </a:rPr>
              <a:t>UML 2.0 Diagrams:</a:t>
            </a:r>
          </a:p>
          <a:p>
            <a:pPr marL="0" indent="0">
              <a:buNone/>
            </a:pPr>
            <a:endParaRPr lang="en-GB" sz="2800" dirty="0">
              <a:latin typeface="Gill Sans MT"/>
            </a:endParaRPr>
          </a:p>
          <a:p>
            <a:pPr marL="342900" lvl="0" indent="-342900" algn="just">
              <a:lnSpc>
                <a:spcPct val="130000"/>
              </a:lnSpc>
              <a:buFont typeface="Symbol" panose="05050102010706020507" pitchFamily="18" charset="2"/>
              <a:buChar char=""/>
            </a:pPr>
            <a:r>
              <a:rPr lang="en-GB" sz="2400" b="1" dirty="0">
                <a:solidFill>
                  <a:srgbClr val="002060"/>
                </a:solidFill>
                <a:latin typeface="Gill Sans MT"/>
              </a:rPr>
              <a:t>Object diagram: </a:t>
            </a:r>
            <a:r>
              <a:rPr lang="en-GB" sz="2400" dirty="0">
                <a:latin typeface="Gill Sans MT"/>
              </a:rPr>
              <a:t>Like a class diagram, but models actual object instances with current attribute values, providing a snapshot at a specific moment.</a:t>
            </a:r>
            <a:endParaRPr lang="en-ZA" sz="2400" dirty="0">
              <a:latin typeface="Gill Sans MT"/>
            </a:endParaRPr>
          </a:p>
          <a:p>
            <a:pPr marL="342900" lvl="0" indent="-342900" algn="just">
              <a:lnSpc>
                <a:spcPct val="130000"/>
              </a:lnSpc>
              <a:buFont typeface="Symbol" panose="05050102010706020507" pitchFamily="18" charset="2"/>
              <a:buChar char=""/>
            </a:pPr>
            <a:r>
              <a:rPr lang="en-GB" sz="2400" b="1" dirty="0">
                <a:solidFill>
                  <a:srgbClr val="002060"/>
                </a:solidFill>
                <a:latin typeface="Gill Sans MT"/>
              </a:rPr>
              <a:t>State machine diagram: </a:t>
            </a:r>
            <a:r>
              <a:rPr lang="en-GB" sz="2400" dirty="0">
                <a:latin typeface="Gill Sans MT"/>
              </a:rPr>
              <a:t>Illustrates how events cause changes in an object’s state over its lifetime, showing various states and transitions.</a:t>
            </a:r>
            <a:endParaRPr lang="en-ZA" sz="2400" dirty="0">
              <a:latin typeface="Gill Sans MT"/>
            </a:endParaRPr>
          </a:p>
          <a:p>
            <a:pPr marL="342900" lvl="0" indent="-342900" algn="just">
              <a:lnSpc>
                <a:spcPct val="130000"/>
              </a:lnSpc>
              <a:buFont typeface="Symbol" panose="05050102010706020507" pitchFamily="18" charset="2"/>
              <a:buChar char=""/>
            </a:pPr>
            <a:r>
              <a:rPr lang="en-GB" sz="2400" b="1" dirty="0">
                <a:solidFill>
                  <a:srgbClr val="002060"/>
                </a:solidFill>
                <a:latin typeface="Gill Sans MT"/>
              </a:rPr>
              <a:t>Composite structure diagram: </a:t>
            </a:r>
            <a:r>
              <a:rPr lang="en-GB" sz="2400" dirty="0">
                <a:latin typeface="Gill Sans MT"/>
              </a:rPr>
              <a:t>Breaks down the internal structure of a class, component, or use case.</a:t>
            </a:r>
            <a:endParaRPr lang="en-ZA" sz="2400" dirty="0">
              <a:latin typeface="Gill Sans MT"/>
            </a:endParaRPr>
          </a:p>
          <a:p>
            <a:pPr marL="0" indent="0">
              <a:buNone/>
            </a:pPr>
            <a:endParaRPr lang="en-GB" sz="2400" dirty="0">
              <a:latin typeface="Gill Sans MT"/>
            </a:endParaRPr>
          </a:p>
        </p:txBody>
      </p:sp>
    </p:spTree>
    <p:extLst>
      <p:ext uri="{BB962C8B-B14F-4D97-AF65-F5344CB8AC3E}">
        <p14:creationId xmlns:p14="http://schemas.microsoft.com/office/powerpoint/2010/main" val="1232975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980BF-9654-9BE7-0603-0847C5646F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D5E81F-63BC-4985-F762-7B0CB5C7CDDE}"/>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2FEFDC70-7852-90B8-8BFD-A725269E4743}"/>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ZA" sz="2800" b="1" dirty="0">
                <a:solidFill>
                  <a:srgbClr val="002060"/>
                </a:solidFill>
                <a:latin typeface="Gill Sans MT"/>
              </a:rPr>
              <a:t>UML 2.0 Diagrams:</a:t>
            </a:r>
          </a:p>
          <a:p>
            <a:pPr marL="0" indent="0">
              <a:buNone/>
            </a:pPr>
            <a:endParaRPr lang="en-GB" sz="2800" dirty="0">
              <a:latin typeface="Gill Sans MT"/>
            </a:endParaRPr>
          </a:p>
          <a:p>
            <a:pPr marL="342900" lvl="0" indent="-342900" algn="just">
              <a:lnSpc>
                <a:spcPct val="130000"/>
              </a:lnSpc>
              <a:buFont typeface="Symbol" panose="05050102010706020507" pitchFamily="18" charset="2"/>
              <a:buChar char=""/>
            </a:pPr>
            <a:r>
              <a:rPr lang="en-GB" sz="2400" b="1" dirty="0">
                <a:solidFill>
                  <a:srgbClr val="002060"/>
                </a:solidFill>
                <a:latin typeface="Gill Sans MT"/>
              </a:rPr>
              <a:t>Sequence diagram: </a:t>
            </a:r>
            <a:r>
              <a:rPr lang="en-GB" sz="2400" dirty="0">
                <a:latin typeface="Gill Sans MT"/>
              </a:rPr>
              <a:t>Shows how objects interact through message exchanges during a use case or operation, including the sequence of these messages.</a:t>
            </a:r>
            <a:endParaRPr lang="en-ZA" sz="2400" dirty="0">
              <a:latin typeface="Gill Sans MT"/>
            </a:endParaRPr>
          </a:p>
          <a:p>
            <a:pPr marL="342900" lvl="0" indent="-342900" algn="just">
              <a:lnSpc>
                <a:spcPct val="130000"/>
              </a:lnSpc>
              <a:buFont typeface="Symbol" panose="05050102010706020507" pitchFamily="18" charset="2"/>
              <a:buChar char=""/>
            </a:pPr>
            <a:r>
              <a:rPr lang="en-GB" sz="2400" b="1" dirty="0">
                <a:solidFill>
                  <a:srgbClr val="002060"/>
                </a:solidFill>
                <a:latin typeface="Gill Sans MT"/>
              </a:rPr>
              <a:t>Communication diagram: </a:t>
            </a:r>
            <a:r>
              <a:rPr lang="en-GB" sz="2400" dirty="0">
                <a:latin typeface="Gill Sans MT"/>
              </a:rPr>
              <a:t>Formerly called a collaboration diagram in UML 1.X, it focuses on the structure of object interactions via messages, emphasizing organization rather than timing.</a:t>
            </a:r>
            <a:endParaRPr lang="en-ZA" sz="2400" dirty="0">
              <a:latin typeface="Gill Sans MT"/>
            </a:endParaRPr>
          </a:p>
          <a:p>
            <a:pPr marL="342900" lvl="0" indent="-342900" algn="just">
              <a:lnSpc>
                <a:spcPct val="130000"/>
              </a:lnSpc>
              <a:buFont typeface="Symbol" panose="05050102010706020507" pitchFamily="18" charset="2"/>
              <a:buChar char=""/>
            </a:pPr>
            <a:r>
              <a:rPr lang="en-GB" sz="2400" b="1" dirty="0">
                <a:solidFill>
                  <a:srgbClr val="002060"/>
                </a:solidFill>
                <a:latin typeface="Gill Sans MT"/>
              </a:rPr>
              <a:t>Interaction overview diagram: </a:t>
            </a:r>
            <a:r>
              <a:rPr lang="en-GB" sz="2400" dirty="0">
                <a:latin typeface="Gill Sans MT"/>
              </a:rPr>
              <a:t>Combines sequence and activity diagram features to show object interactions within each activity of a use case.</a:t>
            </a:r>
            <a:endParaRPr lang="en-ZA" sz="2400" dirty="0">
              <a:latin typeface="Gill Sans MT"/>
            </a:endParaRPr>
          </a:p>
          <a:p>
            <a:pPr marL="0" indent="0">
              <a:buNone/>
            </a:pPr>
            <a:endParaRPr lang="en-GB" sz="2400" dirty="0">
              <a:latin typeface="Gill Sans MT"/>
            </a:endParaRPr>
          </a:p>
        </p:txBody>
      </p:sp>
    </p:spTree>
    <p:extLst>
      <p:ext uri="{BB962C8B-B14F-4D97-AF65-F5344CB8AC3E}">
        <p14:creationId xmlns:p14="http://schemas.microsoft.com/office/powerpoint/2010/main" val="678853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20A28-BF1B-1FCF-2A02-EC62E2821C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3EDDD9-D4ED-71AB-1A25-0473D7488AF0}"/>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DD00C4F0-C72D-18D6-530D-D35B14E249AE}"/>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ZA" sz="2800" b="1" dirty="0">
                <a:solidFill>
                  <a:srgbClr val="002060"/>
                </a:solidFill>
                <a:latin typeface="Gill Sans MT"/>
              </a:rPr>
              <a:t>UML 2.0 Diagrams:</a:t>
            </a:r>
          </a:p>
          <a:p>
            <a:pPr marL="0" indent="0">
              <a:buNone/>
            </a:pPr>
            <a:endParaRPr lang="en-GB" sz="2400" dirty="0">
              <a:latin typeface="Gill Sans MT"/>
            </a:endParaRPr>
          </a:p>
          <a:p>
            <a:pPr marL="342900" lvl="0" indent="-342900" algn="just">
              <a:lnSpc>
                <a:spcPct val="130000"/>
              </a:lnSpc>
              <a:buFont typeface="Symbol" panose="05050102010706020507" pitchFamily="18" charset="2"/>
              <a:buChar char=""/>
            </a:pPr>
            <a:r>
              <a:rPr lang="en-GB" sz="2400" b="1" dirty="0">
                <a:solidFill>
                  <a:srgbClr val="002060"/>
                </a:solidFill>
                <a:latin typeface="Gill Sans MT"/>
              </a:rPr>
              <a:t>Timing diagram: </a:t>
            </a:r>
            <a:r>
              <a:rPr lang="en-GB" sz="2400" dirty="0">
                <a:latin typeface="Gill Sans MT"/>
              </a:rPr>
              <a:t>Focuses on timing constraints and state changes of objects, particularly useful in embedded software design.</a:t>
            </a:r>
            <a:endParaRPr lang="en-ZA" sz="2400" dirty="0">
              <a:latin typeface="Gill Sans MT"/>
            </a:endParaRPr>
          </a:p>
          <a:p>
            <a:pPr marL="342900" lvl="0" indent="-342900" algn="just">
              <a:lnSpc>
                <a:spcPct val="130000"/>
              </a:lnSpc>
              <a:buFont typeface="Symbol" panose="05050102010706020507" pitchFamily="18" charset="2"/>
              <a:buChar char=""/>
            </a:pPr>
            <a:r>
              <a:rPr lang="en-GB" sz="2400" b="1" dirty="0">
                <a:solidFill>
                  <a:srgbClr val="002060"/>
                </a:solidFill>
                <a:latin typeface="Gill Sans MT"/>
              </a:rPr>
              <a:t>Component diagram: </a:t>
            </a:r>
            <a:r>
              <a:rPr lang="en-GB" sz="2400" dirty="0">
                <a:latin typeface="Gill Sans MT"/>
              </a:rPr>
              <a:t>Illustrates the organization of programming code into components and how these components interact.</a:t>
            </a:r>
            <a:endParaRPr lang="en-ZA" sz="2400" dirty="0">
              <a:latin typeface="Gill Sans MT"/>
            </a:endParaRPr>
          </a:p>
          <a:p>
            <a:pPr marL="342900" lvl="0" indent="-342900" algn="just">
              <a:lnSpc>
                <a:spcPct val="130000"/>
              </a:lnSpc>
              <a:buFont typeface="Symbol" panose="05050102010706020507" pitchFamily="18" charset="2"/>
              <a:buChar char=""/>
            </a:pPr>
            <a:r>
              <a:rPr lang="en-GB" sz="2400" b="1" dirty="0">
                <a:solidFill>
                  <a:srgbClr val="002060"/>
                </a:solidFill>
                <a:latin typeface="Gill Sans MT"/>
              </a:rPr>
              <a:t>Deployment diagram: </a:t>
            </a:r>
            <a:r>
              <a:rPr lang="en-GB" sz="2400" dirty="0">
                <a:latin typeface="Gill Sans MT"/>
              </a:rPr>
              <a:t>Displays how software components are configured on the physical system hardware nodes.</a:t>
            </a:r>
          </a:p>
          <a:p>
            <a:pPr marL="342900" indent="-342900" algn="just">
              <a:lnSpc>
                <a:spcPct val="130000"/>
              </a:lnSpc>
              <a:buFont typeface="Symbol" panose="05050102010706020507" pitchFamily="18" charset="2"/>
              <a:buChar char=""/>
            </a:pPr>
            <a:r>
              <a:rPr lang="en-GB" sz="2400" b="1" dirty="0">
                <a:solidFill>
                  <a:srgbClr val="002060"/>
                </a:solidFill>
                <a:latin typeface="Gill Sans MT"/>
              </a:rPr>
              <a:t>Package diagram: </a:t>
            </a:r>
            <a:r>
              <a:rPr lang="en-GB" sz="2400" dirty="0">
                <a:latin typeface="Gill Sans MT"/>
              </a:rPr>
              <a:t>Shows how UML elements (like classes) are grouped into packages and how those packages depend on each other.</a:t>
            </a:r>
            <a:endParaRPr lang="en-ZA" sz="2400" dirty="0">
              <a:latin typeface="Gill Sans MT"/>
            </a:endParaRPr>
          </a:p>
          <a:p>
            <a:pPr marL="0" indent="0">
              <a:buNone/>
            </a:pPr>
            <a:endParaRPr lang="en-GB" sz="2400" dirty="0">
              <a:latin typeface="Gill Sans MT"/>
            </a:endParaRPr>
          </a:p>
        </p:txBody>
      </p:sp>
    </p:spTree>
    <p:extLst>
      <p:ext uri="{BB962C8B-B14F-4D97-AF65-F5344CB8AC3E}">
        <p14:creationId xmlns:p14="http://schemas.microsoft.com/office/powerpoint/2010/main" val="1032418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0E185-9190-8D45-FADF-DB0E911953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6786CF-FDC7-E2FD-9851-A1D52255AA62}"/>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C463DE0E-5A12-392D-E054-A02C1E813F88}"/>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GB" sz="2800" b="1" dirty="0">
                <a:latin typeface="Gill Sans MT"/>
              </a:rPr>
              <a:t>3.2.2 Use case modelling</a:t>
            </a:r>
          </a:p>
          <a:p>
            <a:pPr marL="0" indent="0">
              <a:buNone/>
            </a:pPr>
            <a:endParaRPr lang="en-GB" sz="2800" dirty="0">
              <a:latin typeface="Gill Sans MT"/>
            </a:endParaRPr>
          </a:p>
          <a:p>
            <a:r>
              <a:rPr lang="en-GB" sz="2400" dirty="0">
                <a:solidFill>
                  <a:schemeClr val="accent6">
                    <a:lumMod val="50000"/>
                  </a:schemeClr>
                </a:solidFill>
                <a:latin typeface="Gill Sans MT"/>
              </a:rPr>
              <a:t>Use cases provide a structured and formalised approach to specifying </a:t>
            </a:r>
            <a:r>
              <a:rPr lang="en-GB" sz="2400" u="sng" dirty="0">
                <a:solidFill>
                  <a:schemeClr val="accent6">
                    <a:lumMod val="50000"/>
                  </a:schemeClr>
                </a:solidFill>
                <a:latin typeface="Gill Sans MT"/>
              </a:rPr>
              <a:t>functional requirements</a:t>
            </a:r>
            <a:r>
              <a:rPr lang="en-GB" sz="2400" dirty="0">
                <a:solidFill>
                  <a:schemeClr val="accent6">
                    <a:lumMod val="50000"/>
                  </a:schemeClr>
                </a:solidFill>
                <a:latin typeface="Gill Sans MT"/>
              </a:rPr>
              <a:t>, detailing the expected behaviour of a system during user interactions.</a:t>
            </a:r>
          </a:p>
          <a:p>
            <a:endParaRPr lang="en-GB" sz="2400" dirty="0">
              <a:solidFill>
                <a:schemeClr val="accent6">
                  <a:lumMod val="50000"/>
                </a:schemeClr>
              </a:solidFill>
              <a:latin typeface="Gill Sans MT"/>
            </a:endParaRPr>
          </a:p>
          <a:p>
            <a:r>
              <a:rPr lang="en-GB" sz="2400" dirty="0">
                <a:solidFill>
                  <a:schemeClr val="accent6">
                    <a:lumMod val="50000"/>
                  </a:schemeClr>
                </a:solidFill>
                <a:latin typeface="Gill Sans MT"/>
              </a:rPr>
              <a:t>Use case modelling, a key aspect of object-oriented modelling, has also been adopted in traditional development environments due to its effectiveness in capturing system requirements. </a:t>
            </a:r>
          </a:p>
          <a:p>
            <a:endParaRPr lang="en-GB" sz="2400" dirty="0">
              <a:solidFill>
                <a:schemeClr val="accent6">
                  <a:lumMod val="50000"/>
                </a:schemeClr>
              </a:solidFill>
              <a:latin typeface="Gill Sans MT"/>
            </a:endParaRPr>
          </a:p>
          <a:p>
            <a:r>
              <a:rPr lang="en-GB" sz="2400" dirty="0">
                <a:solidFill>
                  <a:schemeClr val="accent6">
                    <a:lumMod val="50000"/>
                  </a:schemeClr>
                </a:solidFill>
                <a:latin typeface="Gill Sans MT"/>
              </a:rPr>
              <a:t>It represents the </a:t>
            </a:r>
            <a:r>
              <a:rPr lang="en-GB" sz="2400" u="sng" dirty="0">
                <a:solidFill>
                  <a:schemeClr val="accent6">
                    <a:lumMod val="50000"/>
                  </a:schemeClr>
                </a:solidFill>
                <a:latin typeface="Gill Sans MT"/>
              </a:rPr>
              <a:t>functions a system </a:t>
            </a:r>
            <a:r>
              <a:rPr lang="en-GB" sz="2400" dirty="0">
                <a:solidFill>
                  <a:schemeClr val="accent6">
                    <a:lumMod val="50000"/>
                  </a:schemeClr>
                </a:solidFill>
                <a:latin typeface="Gill Sans MT"/>
              </a:rPr>
              <a:t>should perform from the perspectives of users and stakeholders, making it a widely accepted method for defining, documenting, and understanding </a:t>
            </a:r>
            <a:r>
              <a:rPr lang="en-GB" sz="2400" u="sng" dirty="0">
                <a:solidFill>
                  <a:schemeClr val="accent6">
                    <a:lumMod val="50000"/>
                  </a:schemeClr>
                </a:solidFill>
                <a:latin typeface="Gill Sans MT"/>
              </a:rPr>
              <a:t>functional requirements</a:t>
            </a:r>
            <a:r>
              <a:rPr lang="en-GB" sz="2400" dirty="0">
                <a:solidFill>
                  <a:schemeClr val="accent6">
                    <a:lumMod val="50000"/>
                  </a:schemeClr>
                </a:solidFill>
                <a:latin typeface="Gill Sans MT"/>
              </a:rPr>
              <a:t>.</a:t>
            </a:r>
          </a:p>
        </p:txBody>
      </p:sp>
    </p:spTree>
    <p:extLst>
      <p:ext uri="{BB962C8B-B14F-4D97-AF65-F5344CB8AC3E}">
        <p14:creationId xmlns:p14="http://schemas.microsoft.com/office/powerpoint/2010/main" val="1658923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F1B71-096B-E0EB-9409-27B97FA991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8A0B08-1DE1-8642-1F34-69856F807569}"/>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12D59F78-04D9-1B8C-8A2C-869566D34FC6}"/>
              </a:ext>
            </a:extLst>
          </p:cNvPr>
          <p:cNvSpPr>
            <a:spLocks noGrp="1"/>
          </p:cNvSpPr>
          <p:nvPr>
            <p:ph idx="1"/>
          </p:nvPr>
        </p:nvSpPr>
        <p:spPr>
          <a:xfrm>
            <a:off x="703234" y="1397479"/>
            <a:ext cx="11168468" cy="586304"/>
          </a:xfrm>
        </p:spPr>
        <p:txBody>
          <a:bodyPr vert="horz" lIns="91440" tIns="45720" rIns="91440" bIns="45720" rtlCol="0" anchor="t">
            <a:noAutofit/>
          </a:bodyPr>
          <a:lstStyle/>
          <a:p>
            <a:pPr marL="0" indent="0">
              <a:buNone/>
            </a:pPr>
            <a:r>
              <a:rPr lang="en-GB" sz="2800" b="1" dirty="0">
                <a:latin typeface="Gill Sans MT"/>
              </a:rPr>
              <a:t>3.2.2 Use case modelling</a:t>
            </a:r>
          </a:p>
        </p:txBody>
      </p:sp>
      <p:pic>
        <p:nvPicPr>
          <p:cNvPr id="4" name="Picture 3" descr="whi74173_0702">
            <a:extLst>
              <a:ext uri="{FF2B5EF4-FFF2-40B4-BE49-F238E27FC236}">
                <a16:creationId xmlns:a16="http://schemas.microsoft.com/office/drawing/2014/main" id="{ADA33974-E24A-9D7D-C3EF-E2AA5FF1785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79391" y="1580827"/>
            <a:ext cx="5163922" cy="5007440"/>
          </a:xfrm>
          <a:prstGeom prst="rect">
            <a:avLst/>
          </a:prstGeom>
          <a:noFill/>
          <a:ln>
            <a:noFill/>
          </a:ln>
        </p:spPr>
      </p:pic>
    </p:spTree>
    <p:extLst>
      <p:ext uri="{BB962C8B-B14F-4D97-AF65-F5344CB8AC3E}">
        <p14:creationId xmlns:p14="http://schemas.microsoft.com/office/powerpoint/2010/main" val="2488120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2A806-40AE-734F-23C0-D4D71EFCC5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A1C59-9A09-0458-908C-B73314633A4E}"/>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69864B5D-A57D-4868-B841-D0B9897AE1BD}"/>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GB" sz="2800" b="1" dirty="0">
                <a:latin typeface="Gill Sans MT"/>
              </a:rPr>
              <a:t>3.2.2 Use case modelling</a:t>
            </a:r>
          </a:p>
          <a:p>
            <a:pPr marL="0" indent="0">
              <a:buNone/>
            </a:pPr>
            <a:endParaRPr lang="en-GB" sz="2800" dirty="0">
              <a:latin typeface="Gill Sans MT"/>
            </a:endParaRPr>
          </a:p>
          <a:p>
            <a:r>
              <a:rPr lang="en-ZA" sz="2400" dirty="0">
                <a:solidFill>
                  <a:schemeClr val="accent6">
                    <a:lumMod val="50000"/>
                  </a:schemeClr>
                </a:solidFill>
                <a:latin typeface="Gill Sans MT"/>
              </a:rPr>
              <a:t>Before developing a use case model, it is important to first identify the actors, such as users, external systems, or time-based triggers, as well as the potential use case events and the relationships among them. </a:t>
            </a:r>
          </a:p>
          <a:p>
            <a:endParaRPr lang="en-ZA" sz="2400" dirty="0">
              <a:solidFill>
                <a:schemeClr val="accent6">
                  <a:lumMod val="50000"/>
                </a:schemeClr>
              </a:solidFill>
              <a:latin typeface="Gill Sans MT"/>
            </a:endParaRPr>
          </a:p>
          <a:p>
            <a:r>
              <a:rPr lang="en-ZA" sz="2400" dirty="0">
                <a:solidFill>
                  <a:schemeClr val="accent6">
                    <a:lumMod val="50000"/>
                  </a:schemeClr>
                </a:solidFill>
                <a:latin typeface="Gill Sans MT"/>
              </a:rPr>
              <a:t>Each use case event should be action-oriented and begin with a verb (e.g., 'Generate monthly student attendance report'). A complete use case diagram provides a visual representation of all possible interactions within the system.</a:t>
            </a:r>
          </a:p>
          <a:p>
            <a:endParaRPr lang="en-GB" sz="2400" dirty="0">
              <a:solidFill>
                <a:schemeClr val="accent6">
                  <a:lumMod val="50000"/>
                </a:schemeClr>
              </a:solidFill>
              <a:latin typeface="Gill Sans MT"/>
            </a:endParaRPr>
          </a:p>
        </p:txBody>
      </p:sp>
    </p:spTree>
    <p:extLst>
      <p:ext uri="{BB962C8B-B14F-4D97-AF65-F5344CB8AC3E}">
        <p14:creationId xmlns:p14="http://schemas.microsoft.com/office/powerpoint/2010/main" val="2514998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85564-2014-498A-9DC7-9B158EF6DA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948BCA-13F1-29B0-A6DD-647BC305AE1B}"/>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B122995C-862F-55A6-57D1-7EFD21DEC3FE}"/>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GB" sz="2800" b="1" dirty="0">
                <a:latin typeface="Gill Sans MT"/>
              </a:rPr>
              <a:t>3.2.2 Use case modelling</a:t>
            </a:r>
          </a:p>
          <a:p>
            <a:pPr marL="0" indent="0">
              <a:buNone/>
            </a:pPr>
            <a:endParaRPr lang="en-GB" sz="2400" dirty="0">
              <a:solidFill>
                <a:schemeClr val="accent6">
                  <a:lumMod val="50000"/>
                </a:schemeClr>
              </a:solidFill>
              <a:latin typeface="Gill Sans MT"/>
            </a:endParaRPr>
          </a:p>
          <a:p>
            <a:pPr algn="just">
              <a:lnSpc>
                <a:spcPct val="130000"/>
              </a:lnSpc>
              <a:buNone/>
            </a:pPr>
            <a:r>
              <a:rPr lang="en-GB" sz="2400" dirty="0">
                <a:solidFill>
                  <a:schemeClr val="accent6">
                    <a:lumMod val="50000"/>
                  </a:schemeClr>
                </a:solidFill>
                <a:latin typeface="Gill Sans MT"/>
              </a:rPr>
              <a:t>The following are use case modelling steps by Whitten &amp; Bentley (2007):</a:t>
            </a:r>
            <a:endParaRPr lang="en-ZA" sz="2400" dirty="0">
              <a:solidFill>
                <a:schemeClr val="accent6">
                  <a:lumMod val="50000"/>
                </a:schemeClr>
              </a:solidFill>
              <a:latin typeface="Gill Sans MT"/>
            </a:endParaRPr>
          </a:p>
          <a:p>
            <a:pPr marL="342900" lvl="0" indent="-342900" algn="just">
              <a:lnSpc>
                <a:spcPct val="130000"/>
              </a:lnSpc>
              <a:buFont typeface="+mj-lt"/>
              <a:buAutoNum type="arabicPeriod"/>
              <a:tabLst>
                <a:tab pos="228600" algn="l"/>
              </a:tabLst>
            </a:pPr>
            <a:r>
              <a:rPr lang="en-GB" sz="2400" u="sng" dirty="0">
                <a:solidFill>
                  <a:schemeClr val="accent6">
                    <a:lumMod val="50000"/>
                  </a:schemeClr>
                </a:solidFill>
                <a:latin typeface="Gill Sans MT"/>
              </a:rPr>
              <a:t>Identify the actors.</a:t>
            </a:r>
            <a:endParaRPr lang="en-ZA" sz="2400" u="sng" dirty="0">
              <a:solidFill>
                <a:schemeClr val="accent6">
                  <a:lumMod val="50000"/>
                </a:schemeClr>
              </a:solidFill>
              <a:latin typeface="Gill Sans MT"/>
            </a:endParaRPr>
          </a:p>
          <a:p>
            <a:pPr marL="342900" lvl="0" indent="-342900" algn="just">
              <a:lnSpc>
                <a:spcPct val="130000"/>
              </a:lnSpc>
              <a:buFont typeface="+mj-lt"/>
              <a:buAutoNum type="arabicPeriod"/>
              <a:tabLst>
                <a:tab pos="228600" algn="l"/>
              </a:tabLst>
            </a:pPr>
            <a:r>
              <a:rPr lang="en-GB" sz="2400" u="sng" dirty="0">
                <a:solidFill>
                  <a:schemeClr val="accent6">
                    <a:lumMod val="50000"/>
                  </a:schemeClr>
                </a:solidFill>
                <a:latin typeface="Gill Sans MT"/>
              </a:rPr>
              <a:t>Identify the use cases.</a:t>
            </a:r>
            <a:endParaRPr lang="en-ZA" sz="2400" u="sng" dirty="0">
              <a:solidFill>
                <a:schemeClr val="accent6">
                  <a:lumMod val="50000"/>
                </a:schemeClr>
              </a:solidFill>
              <a:latin typeface="Gill Sans MT"/>
            </a:endParaRPr>
          </a:p>
          <a:p>
            <a:pPr marL="342900" lvl="0" indent="-342900" algn="just">
              <a:lnSpc>
                <a:spcPct val="130000"/>
              </a:lnSpc>
              <a:buFont typeface="+mj-lt"/>
              <a:buAutoNum type="arabicPeriod"/>
              <a:tabLst>
                <a:tab pos="228600" algn="l"/>
              </a:tabLst>
            </a:pPr>
            <a:r>
              <a:rPr lang="en-ZA" sz="2400" u="sng" dirty="0">
                <a:solidFill>
                  <a:schemeClr val="accent6">
                    <a:lumMod val="50000"/>
                  </a:schemeClr>
                </a:solidFill>
                <a:latin typeface="Gill Sans MT"/>
              </a:rPr>
              <a:t>Construct use-case model diagram.</a:t>
            </a:r>
          </a:p>
          <a:p>
            <a:pPr marL="342900" lvl="0" indent="-342900" algn="just">
              <a:lnSpc>
                <a:spcPct val="130000"/>
              </a:lnSpc>
              <a:buFont typeface="+mj-lt"/>
              <a:buAutoNum type="arabicPeriod"/>
              <a:tabLst>
                <a:tab pos="228600" algn="l"/>
              </a:tabLst>
            </a:pPr>
            <a:r>
              <a:rPr lang="en-ZA" sz="2400" u="sng" dirty="0">
                <a:solidFill>
                  <a:schemeClr val="accent6">
                    <a:lumMod val="50000"/>
                  </a:schemeClr>
                </a:solidFill>
                <a:latin typeface="Gill Sans MT"/>
              </a:rPr>
              <a:t>Document the requirements use-case narratives.</a:t>
            </a:r>
          </a:p>
          <a:p>
            <a:endParaRPr lang="en-GB" sz="2400" dirty="0">
              <a:solidFill>
                <a:schemeClr val="accent6">
                  <a:lumMod val="50000"/>
                </a:schemeClr>
              </a:solidFill>
              <a:latin typeface="Gill Sans MT"/>
            </a:endParaRPr>
          </a:p>
        </p:txBody>
      </p:sp>
    </p:spTree>
    <p:extLst>
      <p:ext uri="{BB962C8B-B14F-4D97-AF65-F5344CB8AC3E}">
        <p14:creationId xmlns:p14="http://schemas.microsoft.com/office/powerpoint/2010/main" val="1097140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CD8BD-95E2-01D4-4C0C-108BFED25A7D}"/>
              </a:ext>
            </a:extLst>
          </p:cNvPr>
          <p:cNvSpPr>
            <a:spLocks noGrp="1"/>
          </p:cNvSpPr>
          <p:nvPr>
            <p:ph type="title"/>
          </p:nvPr>
        </p:nvSpPr>
        <p:spPr/>
        <p:txBody>
          <a:bodyPr lIns="91440" tIns="45720" rIns="91440" bIns="45720" anchor="b">
            <a:normAutofit/>
          </a:bodyPr>
          <a:lstStyle/>
          <a:p>
            <a:r>
              <a:rPr lang="en-ZA"/>
              <a:t>Module Outcomes</a:t>
            </a:r>
            <a:endParaRPr lang="en-US"/>
          </a:p>
        </p:txBody>
      </p:sp>
      <p:sp>
        <p:nvSpPr>
          <p:cNvPr id="3" name="Content Placeholder 2">
            <a:extLst>
              <a:ext uri="{FF2B5EF4-FFF2-40B4-BE49-F238E27FC236}">
                <a16:creationId xmlns:a16="http://schemas.microsoft.com/office/drawing/2014/main" id="{247DDA1F-ED2B-3FD1-D219-18023B260248}"/>
              </a:ext>
            </a:extLst>
          </p:cNvPr>
          <p:cNvSpPr>
            <a:spLocks noGrp="1"/>
          </p:cNvSpPr>
          <p:nvPr>
            <p:ph idx="1"/>
          </p:nvPr>
        </p:nvSpPr>
        <p:spPr>
          <a:xfrm>
            <a:off x="703234" y="1397479"/>
            <a:ext cx="11053132" cy="5266546"/>
          </a:xfrm>
        </p:spPr>
        <p:txBody>
          <a:bodyPr vert="horz" lIns="91440" tIns="45720" rIns="91440" bIns="45720" rtlCol="0" anchor="t">
            <a:noAutofit/>
          </a:bodyPr>
          <a:lstStyle/>
          <a:p>
            <a:pPr marL="342900" lvl="0" indent="-342900">
              <a:lnSpc>
                <a:spcPct val="130000"/>
              </a:lnSpc>
              <a:spcBef>
                <a:spcPts val="400"/>
              </a:spcBef>
              <a:spcAft>
                <a:spcPts val="800"/>
              </a:spcAft>
              <a:buFont typeface="+mj-lt"/>
              <a:buAutoNum type="arabicPeriod"/>
            </a:pPr>
            <a:r>
              <a:rPr lang="en-GB" dirty="0">
                <a:latin typeface="Gill Sans MT"/>
              </a:rPr>
              <a:t>Demonstrate insight in the history of software development.</a:t>
            </a:r>
            <a:endParaRPr lang="en-ZA" dirty="0">
              <a:latin typeface="Gill Sans MT"/>
            </a:endParaRPr>
          </a:p>
          <a:p>
            <a:pPr marL="342900" lvl="0" indent="-342900">
              <a:lnSpc>
                <a:spcPct val="130000"/>
              </a:lnSpc>
              <a:spcBef>
                <a:spcPts val="400"/>
              </a:spcBef>
              <a:spcAft>
                <a:spcPts val="800"/>
              </a:spcAft>
              <a:buFont typeface="+mj-lt"/>
              <a:buAutoNum type="arabicPeriod"/>
            </a:pPr>
            <a:r>
              <a:rPr lang="en-GB" dirty="0">
                <a:latin typeface="Gill Sans MT"/>
              </a:rPr>
              <a:t>Demonstrate an understanding of different options for software development life cycles related to software design and development, and key terms, facts, principles and rules of software development.</a:t>
            </a:r>
            <a:endParaRPr lang="en-ZA" dirty="0">
              <a:latin typeface="Gill Sans MT"/>
            </a:endParaRPr>
          </a:p>
          <a:p>
            <a:pPr marL="342900" lvl="0" indent="-342900">
              <a:lnSpc>
                <a:spcPct val="130000"/>
              </a:lnSpc>
              <a:spcBef>
                <a:spcPts val="400"/>
              </a:spcBef>
              <a:spcAft>
                <a:spcPts val="800"/>
              </a:spcAft>
              <a:buFont typeface="+mj-lt"/>
              <a:buAutoNum type="arabicPeriod"/>
            </a:pPr>
            <a:r>
              <a:rPr lang="en-GB" dirty="0">
                <a:solidFill>
                  <a:srgbClr val="C00000"/>
                </a:solidFill>
                <a:latin typeface="Gill Sans MT"/>
              </a:rPr>
              <a:t>Apply methods, tools and modelling techniques commonly employed during the various phases of software development. </a:t>
            </a:r>
            <a:endParaRPr lang="en-ZA" dirty="0">
              <a:solidFill>
                <a:srgbClr val="C00000"/>
              </a:solidFill>
              <a:latin typeface="Gill Sans MT"/>
            </a:endParaRPr>
          </a:p>
          <a:p>
            <a:pPr marL="342900" lvl="0" indent="-342900">
              <a:lnSpc>
                <a:spcPct val="130000"/>
              </a:lnSpc>
              <a:spcBef>
                <a:spcPts val="400"/>
              </a:spcBef>
              <a:spcAft>
                <a:spcPts val="800"/>
              </a:spcAft>
              <a:buFont typeface="+mj-lt"/>
              <a:buAutoNum type="arabicPeriod"/>
            </a:pPr>
            <a:r>
              <a:rPr lang="en-GB" dirty="0">
                <a:solidFill>
                  <a:srgbClr val="C00000"/>
                </a:solidFill>
                <a:latin typeface="Gill Sans MT"/>
              </a:rPr>
              <a:t>Demonstrate an understanding of the importance of software maintenance and documentation.</a:t>
            </a:r>
            <a:endParaRPr lang="en-ZA" dirty="0">
              <a:solidFill>
                <a:srgbClr val="C00000"/>
              </a:solidFill>
              <a:latin typeface="Gill Sans MT"/>
            </a:endParaRPr>
          </a:p>
          <a:p>
            <a:pPr marL="342900" lvl="0" indent="-342900">
              <a:lnSpc>
                <a:spcPct val="130000"/>
              </a:lnSpc>
              <a:spcBef>
                <a:spcPts val="400"/>
              </a:spcBef>
              <a:spcAft>
                <a:spcPts val="800"/>
              </a:spcAft>
              <a:buFont typeface="+mj-lt"/>
              <a:buAutoNum type="arabicPeriod"/>
            </a:pPr>
            <a:r>
              <a:rPr lang="en-GB" dirty="0">
                <a:solidFill>
                  <a:srgbClr val="C00000"/>
                </a:solidFill>
                <a:latin typeface="Gill Sans MT"/>
              </a:rPr>
              <a:t>Identify modern software development and management platforms, tools, and services, and outline the nature of the support provided.</a:t>
            </a:r>
            <a:endParaRPr lang="en-ZA" dirty="0">
              <a:solidFill>
                <a:srgbClr val="C00000"/>
              </a:solidFill>
              <a:latin typeface="Gill Sans MT"/>
            </a:endParaRPr>
          </a:p>
          <a:p>
            <a:pPr marL="342900" lvl="0" indent="-342900">
              <a:lnSpc>
                <a:spcPct val="130000"/>
              </a:lnSpc>
              <a:spcBef>
                <a:spcPts val="400"/>
              </a:spcBef>
              <a:spcAft>
                <a:spcPts val="800"/>
              </a:spcAft>
              <a:buFont typeface="+mj-lt"/>
              <a:buAutoNum type="arabicPeriod"/>
            </a:pPr>
            <a:r>
              <a:rPr lang="en-GB" dirty="0">
                <a:latin typeface="Gill Sans MT"/>
              </a:rPr>
              <a:t>Demonstrate an understanding of the notion of quality in software and how a Quality Management System can provide the required organisational framework.</a:t>
            </a:r>
            <a:br>
              <a:rPr lang="en-US" sz="2000" dirty="0"/>
            </a:br>
            <a:endParaRPr lang="en-US" sz="2400" dirty="0">
              <a:latin typeface="Gill Sans MT"/>
            </a:endParaRPr>
          </a:p>
        </p:txBody>
      </p:sp>
    </p:spTree>
    <p:extLst>
      <p:ext uri="{BB962C8B-B14F-4D97-AF65-F5344CB8AC3E}">
        <p14:creationId xmlns:p14="http://schemas.microsoft.com/office/powerpoint/2010/main" val="279717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99000-47DF-4AEB-4B59-B19ECC9667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4E28F6-BFD8-5482-2ECC-7E7E2C92614F}"/>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121270CD-F6F7-696F-523F-99D0F76D8963}"/>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GB" sz="2800" b="1" dirty="0">
                <a:latin typeface="Gill Sans MT"/>
              </a:rPr>
              <a:t>3.2.2 Use case modelling</a:t>
            </a:r>
          </a:p>
          <a:p>
            <a:pPr marL="0" indent="0">
              <a:buNone/>
            </a:pPr>
            <a:endParaRPr lang="en-GB" sz="2800" dirty="0">
              <a:latin typeface="Gill Sans MT"/>
            </a:endParaRPr>
          </a:p>
          <a:p>
            <a:r>
              <a:rPr lang="en-ZA" sz="2400" dirty="0">
                <a:solidFill>
                  <a:schemeClr val="accent6">
                    <a:lumMod val="50000"/>
                  </a:schemeClr>
                </a:solidFill>
                <a:latin typeface="Gill Sans MT"/>
              </a:rPr>
              <a:t>Name: A concise title for the use case, typically beginning with a verb (e.g., "Schedule weekly wellness check"). It briefly states the user's objective that the use case will describe.</a:t>
            </a:r>
          </a:p>
          <a:p>
            <a:endParaRPr lang="en-GB" sz="2400" dirty="0">
              <a:solidFill>
                <a:schemeClr val="accent6">
                  <a:lumMod val="50000"/>
                </a:schemeClr>
              </a:solidFill>
              <a:latin typeface="Gill Sans MT"/>
            </a:endParaRPr>
          </a:p>
          <a:p>
            <a:r>
              <a:rPr lang="en-ZA" sz="2400" dirty="0">
                <a:solidFill>
                  <a:schemeClr val="accent6">
                    <a:lumMod val="50000"/>
                  </a:schemeClr>
                </a:solidFill>
                <a:latin typeface="Gill Sans MT"/>
              </a:rPr>
              <a:t>Actor(s): The individual(s), system(s), or device(s) interacting with the software—these may be human, nonhuman, or automated entities (e.g., "Medical staff").</a:t>
            </a:r>
          </a:p>
          <a:p>
            <a:endParaRPr lang="en-GB" sz="2400" dirty="0">
              <a:solidFill>
                <a:schemeClr val="accent6">
                  <a:lumMod val="50000"/>
                </a:schemeClr>
              </a:solidFill>
              <a:latin typeface="Gill Sans MT"/>
            </a:endParaRPr>
          </a:p>
          <a:p>
            <a:r>
              <a:rPr lang="en-ZA" sz="2400" dirty="0">
                <a:solidFill>
                  <a:schemeClr val="accent6">
                    <a:lumMod val="50000"/>
                  </a:schemeClr>
                </a:solidFill>
                <a:latin typeface="Gill Sans MT"/>
              </a:rPr>
              <a:t>Flow of Events: A sequential description of the interactions between the actor and the system. This outlines the typical steps taken to achieve the use case goal, also known as the basic course of action or success scenario.</a:t>
            </a:r>
          </a:p>
          <a:p>
            <a:endParaRPr lang="en-GB" sz="2400" dirty="0">
              <a:solidFill>
                <a:schemeClr val="accent6">
                  <a:lumMod val="50000"/>
                </a:schemeClr>
              </a:solidFill>
              <a:latin typeface="Gill Sans MT"/>
            </a:endParaRPr>
          </a:p>
          <a:p>
            <a:pPr marL="0" indent="0">
              <a:buNone/>
            </a:pPr>
            <a:endParaRPr lang="en-GB" sz="2400" dirty="0">
              <a:solidFill>
                <a:schemeClr val="accent6">
                  <a:lumMod val="50000"/>
                </a:schemeClr>
              </a:solidFill>
              <a:latin typeface="Gill Sans MT"/>
            </a:endParaRPr>
          </a:p>
        </p:txBody>
      </p:sp>
    </p:spTree>
    <p:extLst>
      <p:ext uri="{BB962C8B-B14F-4D97-AF65-F5344CB8AC3E}">
        <p14:creationId xmlns:p14="http://schemas.microsoft.com/office/powerpoint/2010/main" val="811977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0BCFF-740F-7A9D-42E6-B0C811FC5F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F91973-8055-631D-7D6F-B780484D2393}"/>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576E5BA1-3709-5914-1527-4F75B1D0060C}"/>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GB" sz="2800" b="1" dirty="0">
                <a:latin typeface="Gill Sans MT"/>
              </a:rPr>
              <a:t>3.2.2 Use case modelling</a:t>
            </a:r>
          </a:p>
          <a:p>
            <a:pPr algn="just">
              <a:lnSpc>
                <a:spcPct val="130000"/>
              </a:lnSpc>
            </a:pPr>
            <a:endParaRPr lang="en-GB" sz="2400" dirty="0">
              <a:solidFill>
                <a:schemeClr val="accent6">
                  <a:lumMod val="50000"/>
                </a:schemeClr>
              </a:solidFill>
              <a:latin typeface="Gill Sans MT"/>
            </a:endParaRPr>
          </a:p>
          <a:p>
            <a:pPr algn="just">
              <a:lnSpc>
                <a:spcPct val="130000"/>
              </a:lnSpc>
            </a:pPr>
            <a:r>
              <a:rPr lang="en-GB" sz="2400" b="1" dirty="0">
                <a:solidFill>
                  <a:schemeClr val="accent6">
                    <a:lumMod val="50000"/>
                  </a:schemeClr>
                </a:solidFill>
                <a:latin typeface="Gill Sans MT"/>
              </a:rPr>
              <a:t>A primary business actor </a:t>
            </a:r>
            <a:r>
              <a:rPr lang="en-GB" sz="2400" dirty="0">
                <a:solidFill>
                  <a:schemeClr val="accent6">
                    <a:lumMod val="50000"/>
                  </a:schemeClr>
                </a:solidFill>
                <a:latin typeface="Gill Sans MT"/>
              </a:rPr>
              <a:t>is the stakeholder who primarily benefits from the execution of a use case. For example, an employee receiving a </a:t>
            </a:r>
            <a:r>
              <a:rPr lang="en-GB" sz="2400" dirty="0" err="1">
                <a:solidFill>
                  <a:schemeClr val="accent6">
                    <a:lumMod val="50000"/>
                  </a:schemeClr>
                </a:solidFill>
                <a:latin typeface="Gill Sans MT"/>
              </a:rPr>
              <a:t>paycheck</a:t>
            </a:r>
            <a:r>
              <a:rPr lang="en-GB" sz="2400" dirty="0">
                <a:solidFill>
                  <a:schemeClr val="accent6">
                    <a:lumMod val="50000"/>
                  </a:schemeClr>
                </a:solidFill>
                <a:latin typeface="Gill Sans MT"/>
              </a:rPr>
              <a:t> is considered a primary business actor. </a:t>
            </a:r>
            <a:endParaRPr lang="en-ZA" sz="2400" dirty="0">
              <a:solidFill>
                <a:schemeClr val="accent6">
                  <a:lumMod val="50000"/>
                </a:schemeClr>
              </a:solidFill>
              <a:latin typeface="Gill Sans MT"/>
            </a:endParaRPr>
          </a:p>
          <a:p>
            <a:pPr marL="0" indent="0" algn="just">
              <a:lnSpc>
                <a:spcPct val="130000"/>
              </a:lnSpc>
              <a:buNone/>
            </a:pPr>
            <a:endParaRPr lang="en-ZA" sz="2400" dirty="0">
              <a:solidFill>
                <a:schemeClr val="accent6">
                  <a:lumMod val="50000"/>
                </a:schemeClr>
              </a:solidFill>
              <a:latin typeface="Gill Sans MT"/>
            </a:endParaRPr>
          </a:p>
          <a:p>
            <a:pPr algn="just">
              <a:lnSpc>
                <a:spcPct val="130000"/>
              </a:lnSpc>
            </a:pPr>
            <a:r>
              <a:rPr lang="en-GB" sz="2400" b="1" dirty="0">
                <a:solidFill>
                  <a:schemeClr val="accent6">
                    <a:lumMod val="50000"/>
                  </a:schemeClr>
                </a:solidFill>
                <a:latin typeface="Gill Sans MT"/>
              </a:rPr>
              <a:t>A primary system actor </a:t>
            </a:r>
            <a:r>
              <a:rPr lang="en-GB" sz="2400" dirty="0">
                <a:solidFill>
                  <a:schemeClr val="accent6">
                    <a:lumMod val="50000"/>
                  </a:schemeClr>
                </a:solidFill>
                <a:latin typeface="Gill Sans MT"/>
              </a:rPr>
              <a:t>is the stakeholder who directly interacts with the system to initiate or trigger a business or system event, such as a bank teller entering deposit information. </a:t>
            </a:r>
            <a:endParaRPr lang="en-ZA" sz="2400" dirty="0">
              <a:solidFill>
                <a:schemeClr val="accent6">
                  <a:lumMod val="50000"/>
                </a:schemeClr>
              </a:solidFill>
              <a:latin typeface="Gill Sans MT"/>
            </a:endParaRPr>
          </a:p>
          <a:p>
            <a:pPr algn="just">
              <a:lnSpc>
                <a:spcPct val="130000"/>
              </a:lnSpc>
              <a:buNone/>
            </a:pPr>
            <a:r>
              <a:rPr lang="en-GB" sz="2400" dirty="0">
                <a:solidFill>
                  <a:schemeClr val="accent6">
                    <a:lumMod val="50000"/>
                  </a:schemeClr>
                </a:solidFill>
                <a:latin typeface="Gill Sans MT"/>
              </a:rPr>
              <a:t> </a:t>
            </a:r>
            <a:endParaRPr lang="en-ZA" sz="2400" dirty="0">
              <a:solidFill>
                <a:schemeClr val="accent6">
                  <a:lumMod val="50000"/>
                </a:schemeClr>
              </a:solidFill>
              <a:latin typeface="Gill Sans MT"/>
            </a:endParaRPr>
          </a:p>
        </p:txBody>
      </p:sp>
      <p:pic>
        <p:nvPicPr>
          <p:cNvPr id="7" name="Picture 6">
            <a:extLst>
              <a:ext uri="{FF2B5EF4-FFF2-40B4-BE49-F238E27FC236}">
                <a16:creationId xmlns:a16="http://schemas.microsoft.com/office/drawing/2014/main" id="{9970B1A7-2C13-8E36-D620-C11C5589464C}"/>
              </a:ext>
            </a:extLst>
          </p:cNvPr>
          <p:cNvPicPr>
            <a:picLocks noChangeAspect="1"/>
          </p:cNvPicPr>
          <p:nvPr/>
        </p:nvPicPr>
        <p:blipFill>
          <a:blip r:embed="rId2"/>
          <a:stretch>
            <a:fillRect/>
          </a:stretch>
        </p:blipFill>
        <p:spPr>
          <a:xfrm>
            <a:off x="9845944" y="563154"/>
            <a:ext cx="838200" cy="1409700"/>
          </a:xfrm>
          <a:prstGeom prst="rect">
            <a:avLst/>
          </a:prstGeom>
        </p:spPr>
      </p:pic>
    </p:spTree>
    <p:extLst>
      <p:ext uri="{BB962C8B-B14F-4D97-AF65-F5344CB8AC3E}">
        <p14:creationId xmlns:p14="http://schemas.microsoft.com/office/powerpoint/2010/main" val="18952774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47AC6-F4EF-458A-068E-01C36166F4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37D04D-9B41-38E2-E9B4-29001144728A}"/>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796C00BE-3F70-0F42-121B-BFB451E541B3}"/>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GB" sz="2800" b="1" dirty="0">
                <a:latin typeface="Gill Sans MT"/>
              </a:rPr>
              <a:t>3.2.2 Use case modelling</a:t>
            </a:r>
          </a:p>
          <a:p>
            <a:pPr marL="0" indent="0">
              <a:buNone/>
            </a:pPr>
            <a:endParaRPr lang="en-GB" sz="2800" dirty="0">
              <a:latin typeface="Gill Sans MT"/>
            </a:endParaRPr>
          </a:p>
          <a:p>
            <a:r>
              <a:rPr lang="en-GB" sz="2400" b="1" dirty="0">
                <a:solidFill>
                  <a:schemeClr val="accent6">
                    <a:lumMod val="50000"/>
                  </a:schemeClr>
                </a:solidFill>
                <a:latin typeface="Gill Sans MT"/>
              </a:rPr>
              <a:t>An external server actor </a:t>
            </a:r>
            <a:r>
              <a:rPr lang="en-GB" sz="2400" dirty="0">
                <a:solidFill>
                  <a:schemeClr val="accent6">
                    <a:lumMod val="50000"/>
                  </a:schemeClr>
                </a:solidFill>
                <a:latin typeface="Gill Sans MT"/>
              </a:rPr>
              <a:t>is a stakeholder that responds to a request from the use case, like a credit bureau authorizing a credit card charge. </a:t>
            </a:r>
            <a:endParaRPr lang="en-ZA" sz="2400" dirty="0">
              <a:solidFill>
                <a:schemeClr val="accent6">
                  <a:lumMod val="50000"/>
                </a:schemeClr>
              </a:solidFill>
              <a:latin typeface="Gill Sans MT"/>
            </a:endParaRPr>
          </a:p>
          <a:p>
            <a:pPr algn="just">
              <a:lnSpc>
                <a:spcPct val="130000"/>
              </a:lnSpc>
              <a:buNone/>
            </a:pPr>
            <a:r>
              <a:rPr lang="en-GB" sz="2400" dirty="0">
                <a:solidFill>
                  <a:schemeClr val="accent6">
                    <a:lumMod val="50000"/>
                  </a:schemeClr>
                </a:solidFill>
                <a:latin typeface="Gill Sans MT"/>
              </a:rPr>
              <a:t> </a:t>
            </a:r>
            <a:endParaRPr lang="en-ZA" sz="2400" dirty="0">
              <a:solidFill>
                <a:schemeClr val="accent6">
                  <a:lumMod val="50000"/>
                </a:schemeClr>
              </a:solidFill>
              <a:latin typeface="Gill Sans MT"/>
            </a:endParaRPr>
          </a:p>
          <a:p>
            <a:pPr algn="just">
              <a:lnSpc>
                <a:spcPct val="130000"/>
              </a:lnSpc>
            </a:pPr>
            <a:r>
              <a:rPr lang="en-GB" sz="2400" b="1" dirty="0">
                <a:solidFill>
                  <a:schemeClr val="accent6">
                    <a:lumMod val="50000"/>
                  </a:schemeClr>
                </a:solidFill>
                <a:latin typeface="Gill Sans MT"/>
              </a:rPr>
              <a:t>An external receiver actor </a:t>
            </a:r>
            <a:r>
              <a:rPr lang="en-GB" sz="2400" dirty="0">
                <a:solidFill>
                  <a:schemeClr val="accent6">
                    <a:lumMod val="50000"/>
                  </a:schemeClr>
                </a:solidFill>
                <a:latin typeface="Gill Sans MT"/>
              </a:rPr>
              <a:t>is a stakeholder who is not the primary actor but still receives something of value from the use case, such as a warehouse receiving a packing slip.</a:t>
            </a:r>
          </a:p>
          <a:p>
            <a:endParaRPr lang="en-GB" sz="2400" dirty="0">
              <a:solidFill>
                <a:schemeClr val="accent6">
                  <a:lumMod val="50000"/>
                </a:schemeClr>
              </a:solidFill>
              <a:latin typeface="Gill Sans MT"/>
            </a:endParaRPr>
          </a:p>
        </p:txBody>
      </p:sp>
      <p:pic>
        <p:nvPicPr>
          <p:cNvPr id="4" name="Picture 3">
            <a:extLst>
              <a:ext uri="{FF2B5EF4-FFF2-40B4-BE49-F238E27FC236}">
                <a16:creationId xmlns:a16="http://schemas.microsoft.com/office/drawing/2014/main" id="{654D2E8E-846B-30FA-4FBF-D9617D4B4BAB}"/>
              </a:ext>
            </a:extLst>
          </p:cNvPr>
          <p:cNvPicPr>
            <a:picLocks noChangeAspect="1"/>
          </p:cNvPicPr>
          <p:nvPr/>
        </p:nvPicPr>
        <p:blipFill>
          <a:blip r:embed="rId2"/>
          <a:stretch>
            <a:fillRect/>
          </a:stretch>
        </p:blipFill>
        <p:spPr>
          <a:xfrm>
            <a:off x="9845944" y="563154"/>
            <a:ext cx="838200" cy="1409700"/>
          </a:xfrm>
          <a:prstGeom prst="rect">
            <a:avLst/>
          </a:prstGeom>
        </p:spPr>
      </p:pic>
    </p:spTree>
    <p:extLst>
      <p:ext uri="{BB962C8B-B14F-4D97-AF65-F5344CB8AC3E}">
        <p14:creationId xmlns:p14="http://schemas.microsoft.com/office/powerpoint/2010/main" val="1968186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001E9-45CD-069D-5D9F-A35D4B8FC5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3E5159-2CE3-9A76-E317-14F35680B9F3}"/>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4269504D-ECF6-0FD8-3A0C-0C53C4F53FB6}"/>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GB" sz="2800" b="1" dirty="0">
                <a:latin typeface="Gill Sans MT"/>
              </a:rPr>
              <a:t>3.2.2 Use case modelling</a:t>
            </a:r>
          </a:p>
          <a:p>
            <a:pPr marL="0" indent="0">
              <a:buNone/>
            </a:pPr>
            <a:endParaRPr lang="en-GB" sz="2800" dirty="0">
              <a:latin typeface="Gill Sans MT"/>
            </a:endParaRPr>
          </a:p>
          <a:p>
            <a:pPr marL="0" indent="0">
              <a:buNone/>
            </a:pPr>
            <a:r>
              <a:rPr lang="en-GB" sz="2400" dirty="0">
                <a:solidFill>
                  <a:schemeClr val="accent6">
                    <a:lumMod val="50000"/>
                  </a:schemeClr>
                </a:solidFill>
                <a:latin typeface="Gill Sans MT"/>
              </a:rPr>
              <a:t>Use cases should be named using a verb phrase that clearly defines the actor's objective (e.g. ‘Place Subscription Order’). </a:t>
            </a:r>
            <a:r>
              <a:rPr lang="en-ZA" sz="2400" dirty="0">
                <a:solidFill>
                  <a:schemeClr val="accent6">
                    <a:lumMod val="50000"/>
                  </a:schemeClr>
                </a:solidFill>
                <a:latin typeface="Gill Sans MT"/>
              </a:rPr>
              <a:t>To identify use cases, ask these questions </a:t>
            </a:r>
            <a:r>
              <a:rPr lang="en-GB" sz="2400" dirty="0">
                <a:solidFill>
                  <a:schemeClr val="accent6">
                    <a:lumMod val="50000"/>
                  </a:schemeClr>
                </a:solidFill>
                <a:latin typeface="Gill Sans MT"/>
              </a:rPr>
              <a:t>(Whitten &amp; Bentley, 2007)</a:t>
            </a:r>
            <a:r>
              <a:rPr lang="en-ZA" sz="2400" dirty="0">
                <a:solidFill>
                  <a:schemeClr val="accent6">
                    <a:lumMod val="50000"/>
                  </a:schemeClr>
                </a:solidFill>
                <a:latin typeface="Gill Sans MT"/>
              </a:rPr>
              <a:t>:</a:t>
            </a:r>
          </a:p>
          <a:p>
            <a:pPr marL="342900" lvl="0" indent="-342900" algn="just">
              <a:lnSpc>
                <a:spcPct val="130000"/>
              </a:lnSpc>
              <a:buFont typeface="Symbol" panose="05050102010706020507" pitchFamily="18" charset="2"/>
              <a:buChar char=""/>
            </a:pPr>
            <a:r>
              <a:rPr lang="en-ZA" sz="2400" dirty="0">
                <a:solidFill>
                  <a:schemeClr val="accent6">
                    <a:lumMod val="50000"/>
                  </a:schemeClr>
                </a:solidFill>
                <a:latin typeface="Gill Sans MT"/>
              </a:rPr>
              <a:t>What are the primary responsibilities of the actor? </a:t>
            </a:r>
          </a:p>
          <a:p>
            <a:pPr marL="342900" lvl="0" indent="-342900" algn="just">
              <a:lnSpc>
                <a:spcPct val="130000"/>
              </a:lnSpc>
              <a:buFont typeface="Symbol" panose="05050102010706020507" pitchFamily="18" charset="2"/>
              <a:buChar char=""/>
            </a:pPr>
            <a:r>
              <a:rPr lang="en-ZA" sz="2400" dirty="0">
                <a:solidFill>
                  <a:schemeClr val="accent6">
                    <a:lumMod val="50000"/>
                  </a:schemeClr>
                </a:solidFill>
                <a:latin typeface="Gill Sans MT"/>
              </a:rPr>
              <a:t>What data does the actor require from the system? </a:t>
            </a:r>
          </a:p>
          <a:p>
            <a:pPr marL="342900" lvl="0" indent="-342900" algn="just">
              <a:lnSpc>
                <a:spcPct val="130000"/>
              </a:lnSpc>
              <a:buFont typeface="Symbol" panose="05050102010706020507" pitchFamily="18" charset="2"/>
              <a:buChar char=""/>
            </a:pPr>
            <a:r>
              <a:rPr lang="en-ZA" sz="2400" dirty="0">
                <a:solidFill>
                  <a:schemeClr val="accent6">
                    <a:lumMod val="50000"/>
                  </a:schemeClr>
                </a:solidFill>
                <a:latin typeface="Gill Sans MT"/>
              </a:rPr>
              <a:t>What data does the actor input into the system? </a:t>
            </a:r>
          </a:p>
          <a:p>
            <a:pPr marL="342900" lvl="0" indent="-342900" algn="just">
              <a:lnSpc>
                <a:spcPct val="130000"/>
              </a:lnSpc>
              <a:buFont typeface="Symbol" panose="05050102010706020507" pitchFamily="18" charset="2"/>
              <a:buChar char=""/>
            </a:pPr>
            <a:r>
              <a:rPr lang="en-ZA" sz="2400" dirty="0">
                <a:solidFill>
                  <a:schemeClr val="accent6">
                    <a:lumMod val="50000"/>
                  </a:schemeClr>
                </a:solidFill>
                <a:latin typeface="Gill Sans MT"/>
              </a:rPr>
              <a:t>Should the system notify the actor about any updates or events? </a:t>
            </a:r>
          </a:p>
          <a:p>
            <a:pPr marL="342900" lvl="0" indent="-342900" algn="just">
              <a:lnSpc>
                <a:spcPct val="130000"/>
              </a:lnSpc>
              <a:buFont typeface="Symbol" panose="05050102010706020507" pitchFamily="18" charset="2"/>
              <a:buChar char=""/>
            </a:pPr>
            <a:r>
              <a:rPr lang="en-ZA" sz="2400" dirty="0">
                <a:solidFill>
                  <a:schemeClr val="accent6">
                    <a:lumMod val="50000"/>
                  </a:schemeClr>
                </a:solidFill>
                <a:latin typeface="Gill Sans MT"/>
              </a:rPr>
              <a:t>Should the actor notify the system about any updates or events?</a:t>
            </a:r>
          </a:p>
          <a:p>
            <a:endParaRPr lang="en-GB" sz="2400" dirty="0">
              <a:solidFill>
                <a:schemeClr val="accent6">
                  <a:lumMod val="50000"/>
                </a:schemeClr>
              </a:solidFill>
              <a:latin typeface="Gill Sans MT"/>
            </a:endParaRPr>
          </a:p>
        </p:txBody>
      </p:sp>
    </p:spTree>
    <p:extLst>
      <p:ext uri="{BB962C8B-B14F-4D97-AF65-F5344CB8AC3E}">
        <p14:creationId xmlns:p14="http://schemas.microsoft.com/office/powerpoint/2010/main" val="1805313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0C763-1EA7-A97F-B96B-0281945A67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2B2E7A-0731-D51C-2670-370F551824EC}"/>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9663A4DF-9770-A9BD-1DDD-4BC1A5A253D9}"/>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GB" sz="2800" b="1" dirty="0">
                <a:latin typeface="Gill Sans MT"/>
              </a:rPr>
              <a:t>3.2.2 Use case modelling</a:t>
            </a:r>
          </a:p>
          <a:p>
            <a:r>
              <a:rPr lang="en-GB" sz="2400" dirty="0">
                <a:solidFill>
                  <a:schemeClr val="accent6">
                    <a:lumMod val="50000"/>
                  </a:schemeClr>
                </a:solidFill>
                <a:latin typeface="Gill Sans MT"/>
              </a:rPr>
              <a:t>An association is </a:t>
            </a:r>
            <a:r>
              <a:rPr lang="en-ZA" sz="2400" dirty="0">
                <a:solidFill>
                  <a:schemeClr val="accent6">
                    <a:lumMod val="50000"/>
                  </a:schemeClr>
                </a:solidFill>
                <a:latin typeface="Gill Sans MT"/>
              </a:rPr>
              <a:t>a relationship (interaction) between an actor and a use case and </a:t>
            </a:r>
            <a:r>
              <a:rPr lang="en-GB" sz="2400" dirty="0">
                <a:solidFill>
                  <a:schemeClr val="accent6">
                    <a:lumMod val="50000"/>
                  </a:schemeClr>
                </a:solidFill>
                <a:latin typeface="Gill Sans MT"/>
              </a:rPr>
              <a:t>represented as a solid line connecting an actor and a use case. If the association includes an arrowhead pointing to the use case, it signifies that the actor initiated the use case (1). </a:t>
            </a:r>
          </a:p>
          <a:p>
            <a:endParaRPr lang="en-GB" sz="2400" dirty="0">
              <a:solidFill>
                <a:schemeClr val="accent6">
                  <a:lumMod val="50000"/>
                </a:schemeClr>
              </a:solidFill>
              <a:latin typeface="Gill Sans MT"/>
            </a:endParaRPr>
          </a:p>
          <a:p>
            <a:r>
              <a:rPr lang="en-GB" sz="2400" dirty="0">
                <a:solidFill>
                  <a:schemeClr val="accent6">
                    <a:lumMod val="50000"/>
                  </a:schemeClr>
                </a:solidFill>
                <a:latin typeface="Gill Sans MT"/>
              </a:rPr>
              <a:t>If there is no arrowhead, it indicates a receiver actor (2). Associations can be either bidirectional or unidirectional, depending on the nature of the interaction between the actor and the use case.</a:t>
            </a:r>
          </a:p>
        </p:txBody>
      </p:sp>
      <p:pic>
        <p:nvPicPr>
          <p:cNvPr id="4" name="Picture 3" descr="A blue oval with white text&#10;&#10;AI-generated content may be incorrect.">
            <a:extLst>
              <a:ext uri="{FF2B5EF4-FFF2-40B4-BE49-F238E27FC236}">
                <a16:creationId xmlns:a16="http://schemas.microsoft.com/office/drawing/2014/main" id="{99305B37-0FD0-4B93-8718-5F12A42875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56434" y="4915583"/>
            <a:ext cx="6644786" cy="1748442"/>
          </a:xfrm>
          <a:prstGeom prst="rect">
            <a:avLst/>
          </a:prstGeom>
          <a:noFill/>
          <a:ln>
            <a:solidFill>
              <a:schemeClr val="tx1"/>
            </a:solidFill>
          </a:ln>
        </p:spPr>
      </p:pic>
    </p:spTree>
    <p:extLst>
      <p:ext uri="{BB962C8B-B14F-4D97-AF65-F5344CB8AC3E}">
        <p14:creationId xmlns:p14="http://schemas.microsoft.com/office/powerpoint/2010/main" val="2863560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4030D-DBAB-A76A-1E5B-F0089B1064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33447E-09CF-F2A6-7539-911A0B825360}"/>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646FE68A-4E72-DDF6-2319-EC53B2FB820A}"/>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GB" sz="2800" b="1" dirty="0">
                <a:latin typeface="Gill Sans MT"/>
              </a:rPr>
              <a:t>3.2.3 Class diagram</a:t>
            </a:r>
          </a:p>
          <a:p>
            <a:pPr marL="0" indent="0">
              <a:buNone/>
            </a:pPr>
            <a:endParaRPr lang="en-GB" sz="2800" dirty="0">
              <a:latin typeface="Gill Sans MT"/>
            </a:endParaRPr>
          </a:p>
          <a:p>
            <a:r>
              <a:rPr lang="en-GB" sz="2400" dirty="0">
                <a:solidFill>
                  <a:srgbClr val="BF4856"/>
                </a:solidFill>
                <a:latin typeface="Gill Sans MT"/>
              </a:rPr>
              <a:t>A class diagram provides a visual representation of a system's classes and the static relationships among them. </a:t>
            </a:r>
          </a:p>
          <a:p>
            <a:endParaRPr lang="en-GB" sz="2400" dirty="0">
              <a:solidFill>
                <a:srgbClr val="BF4856"/>
              </a:solidFill>
              <a:latin typeface="Gill Sans MT"/>
            </a:endParaRPr>
          </a:p>
          <a:p>
            <a:r>
              <a:rPr lang="en-GB" sz="2400" dirty="0">
                <a:solidFill>
                  <a:srgbClr val="BF4856"/>
                </a:solidFill>
                <a:latin typeface="Gill Sans MT"/>
              </a:rPr>
              <a:t>It also illustrates the properties and operations associated with each class. </a:t>
            </a:r>
          </a:p>
          <a:p>
            <a:endParaRPr lang="en-GB" sz="2400" dirty="0">
              <a:solidFill>
                <a:srgbClr val="BF4856"/>
              </a:solidFill>
              <a:latin typeface="Gill Sans MT"/>
            </a:endParaRPr>
          </a:p>
          <a:p>
            <a:r>
              <a:rPr lang="en-GB" sz="2400" dirty="0">
                <a:solidFill>
                  <a:srgbClr val="BF4856"/>
                </a:solidFill>
                <a:latin typeface="Gill Sans MT"/>
              </a:rPr>
              <a:t>Properties define the structure of a class, such as its instance variables, while operations specify the behaviour or functionality that the class offers.</a:t>
            </a:r>
          </a:p>
        </p:txBody>
      </p:sp>
    </p:spTree>
    <p:extLst>
      <p:ext uri="{BB962C8B-B14F-4D97-AF65-F5344CB8AC3E}">
        <p14:creationId xmlns:p14="http://schemas.microsoft.com/office/powerpoint/2010/main" val="12621418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208D02-DF8F-1360-C3B7-3159A971D3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948D8A-ADD0-9995-77B6-E739BDE5B016}"/>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DC99BC0A-7689-09C8-581B-94C0EB26D4AD}"/>
              </a:ext>
            </a:extLst>
          </p:cNvPr>
          <p:cNvSpPr>
            <a:spLocks noGrp="1"/>
          </p:cNvSpPr>
          <p:nvPr>
            <p:ph idx="1"/>
          </p:nvPr>
        </p:nvSpPr>
        <p:spPr>
          <a:xfrm>
            <a:off x="703235" y="1397479"/>
            <a:ext cx="4562202" cy="5266546"/>
          </a:xfrm>
        </p:spPr>
        <p:txBody>
          <a:bodyPr vert="horz" lIns="91440" tIns="45720" rIns="91440" bIns="45720" rtlCol="0" anchor="t">
            <a:noAutofit/>
          </a:bodyPr>
          <a:lstStyle/>
          <a:p>
            <a:pPr marL="0" indent="0">
              <a:buNone/>
            </a:pPr>
            <a:r>
              <a:rPr lang="en-GB" sz="2800" b="1" dirty="0">
                <a:latin typeface="Gill Sans MT"/>
              </a:rPr>
              <a:t>3.2.3 Class diagram</a:t>
            </a:r>
          </a:p>
          <a:p>
            <a:pPr marL="0" indent="0">
              <a:buNone/>
            </a:pPr>
            <a:endParaRPr lang="en-GB" sz="2800" dirty="0">
              <a:solidFill>
                <a:srgbClr val="BF4856"/>
              </a:solidFill>
              <a:latin typeface="Gill Sans MT"/>
            </a:endParaRPr>
          </a:p>
          <a:p>
            <a:pPr marL="0" indent="0">
              <a:buNone/>
            </a:pPr>
            <a:r>
              <a:rPr lang="en-ZA" sz="2400" dirty="0">
                <a:solidFill>
                  <a:srgbClr val="BF4856"/>
                </a:solidFill>
                <a:latin typeface="Gill Sans MT"/>
              </a:rPr>
              <a:t>There are relationships in the diagram between three classes: </a:t>
            </a:r>
            <a:r>
              <a:rPr lang="en-ZA" sz="2400" u="sng" dirty="0">
                <a:solidFill>
                  <a:srgbClr val="BF4856"/>
                </a:solidFill>
                <a:latin typeface="Gill Sans MT"/>
              </a:rPr>
              <a:t>Customer, Order, and </a:t>
            </a:r>
            <a:r>
              <a:rPr lang="en-ZA" sz="2400" u="sng" dirty="0" err="1">
                <a:solidFill>
                  <a:srgbClr val="BF4856"/>
                </a:solidFill>
                <a:latin typeface="Gill Sans MT"/>
              </a:rPr>
              <a:t>SharedOrder</a:t>
            </a:r>
            <a:r>
              <a:rPr lang="en-ZA" sz="2400" u="sng" dirty="0">
                <a:solidFill>
                  <a:srgbClr val="BF4856"/>
                </a:solidFill>
                <a:latin typeface="Gill Sans MT"/>
              </a:rPr>
              <a:t>. </a:t>
            </a:r>
            <a:r>
              <a:rPr lang="en-ZA" sz="2400" dirty="0">
                <a:solidFill>
                  <a:srgbClr val="BF4856"/>
                </a:solidFill>
                <a:latin typeface="Gill Sans MT"/>
              </a:rPr>
              <a:t>An Order has one Customer; but the same Customer can be linked to many Orders. A </a:t>
            </a:r>
            <a:r>
              <a:rPr lang="en-ZA" sz="2400" dirty="0" err="1">
                <a:solidFill>
                  <a:srgbClr val="BF4856"/>
                </a:solidFill>
                <a:latin typeface="Gill Sans MT"/>
              </a:rPr>
              <a:t>SharedOrder</a:t>
            </a:r>
            <a:r>
              <a:rPr lang="en-ZA" sz="2400" dirty="0">
                <a:solidFill>
                  <a:srgbClr val="BF4856"/>
                </a:solidFill>
                <a:latin typeface="Gill Sans MT"/>
              </a:rPr>
              <a:t> is a type of Order that can consist of many Customers. The classes have attributes (id) and operations (</a:t>
            </a:r>
            <a:r>
              <a:rPr lang="en-ZA" sz="2400" dirty="0" err="1">
                <a:solidFill>
                  <a:srgbClr val="BF4856"/>
                </a:solidFill>
                <a:latin typeface="Gill Sans MT"/>
              </a:rPr>
              <a:t>getId</a:t>
            </a:r>
            <a:r>
              <a:rPr lang="en-ZA" sz="2400" dirty="0">
                <a:solidFill>
                  <a:srgbClr val="BF4856"/>
                </a:solidFill>
                <a:latin typeface="Gill Sans MT"/>
              </a:rPr>
              <a:t>()). </a:t>
            </a:r>
            <a:endParaRPr lang="en-GB" sz="2400" dirty="0">
              <a:solidFill>
                <a:srgbClr val="BF4856"/>
              </a:solidFill>
              <a:latin typeface="Gill Sans MT"/>
            </a:endParaRPr>
          </a:p>
        </p:txBody>
      </p:sp>
      <p:pic>
        <p:nvPicPr>
          <p:cNvPr id="4" name="Picture 3">
            <a:extLst>
              <a:ext uri="{FF2B5EF4-FFF2-40B4-BE49-F238E27FC236}">
                <a16:creationId xmlns:a16="http://schemas.microsoft.com/office/drawing/2014/main" id="{90CB4758-24FC-C985-A7E4-359D65957CC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65437" y="2338330"/>
            <a:ext cx="6606266" cy="3746837"/>
          </a:xfrm>
          <a:prstGeom prst="rect">
            <a:avLst/>
          </a:prstGeom>
          <a:noFill/>
          <a:ln>
            <a:solidFill>
              <a:schemeClr val="tx1"/>
            </a:solidFill>
          </a:ln>
        </p:spPr>
      </p:pic>
    </p:spTree>
    <p:extLst>
      <p:ext uri="{BB962C8B-B14F-4D97-AF65-F5344CB8AC3E}">
        <p14:creationId xmlns:p14="http://schemas.microsoft.com/office/powerpoint/2010/main" val="3505424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A2BDE-6000-696A-0727-BCD83B2F49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00D849-7116-F3FD-D675-8BEBAEEF42DF}"/>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95689A8D-3566-358F-A59A-8447431360BD}"/>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GB" sz="2800" b="1" dirty="0">
                <a:latin typeface="Gill Sans MT"/>
              </a:rPr>
              <a:t>3.2.3 Class diagram</a:t>
            </a:r>
          </a:p>
          <a:p>
            <a:pPr marL="0" indent="0">
              <a:buNone/>
            </a:pPr>
            <a:endParaRPr lang="en-GB" sz="2800" dirty="0">
              <a:latin typeface="Gill Sans MT"/>
            </a:endParaRPr>
          </a:p>
          <a:p>
            <a:pPr marL="0" indent="0">
              <a:buNone/>
            </a:pPr>
            <a:r>
              <a:rPr lang="en-GB" sz="2400" dirty="0">
                <a:solidFill>
                  <a:srgbClr val="BF4856"/>
                </a:solidFill>
                <a:latin typeface="Gill Sans MT"/>
              </a:rPr>
              <a:t>Attributes are the properties listed within a class box, while operations correspond to the methods of the class. Visibility indicators are used to denote access levels: '+' signifies a public method, '–' indicates a private method, and '#' represents a protected method. </a:t>
            </a:r>
          </a:p>
          <a:p>
            <a:pPr marL="0" indent="0">
              <a:buNone/>
            </a:pPr>
            <a:endParaRPr lang="en-GB" sz="2400" dirty="0">
              <a:solidFill>
                <a:srgbClr val="BF4856"/>
              </a:solidFill>
              <a:latin typeface="Gill Sans MT"/>
            </a:endParaRPr>
          </a:p>
          <a:p>
            <a:pPr marL="0" indent="0">
              <a:buNone/>
            </a:pPr>
            <a:r>
              <a:rPr lang="en-GB" sz="2400" dirty="0">
                <a:solidFill>
                  <a:srgbClr val="BF4856"/>
                </a:solidFill>
                <a:latin typeface="Gill Sans MT"/>
              </a:rPr>
              <a:t>The notation also includes attribute data types (e.g., int, Token), method parameters and return types, as well as default values assigned to attributes.</a:t>
            </a:r>
            <a:endParaRPr lang="en-ZA" sz="2400" dirty="0">
              <a:solidFill>
                <a:srgbClr val="BF4856"/>
              </a:solidFill>
              <a:latin typeface="Gill Sans MT"/>
            </a:endParaRPr>
          </a:p>
          <a:p>
            <a:endParaRPr lang="en-GB" sz="2400" dirty="0">
              <a:solidFill>
                <a:srgbClr val="BF4856"/>
              </a:solidFill>
              <a:latin typeface="Gill Sans MT"/>
            </a:endParaRPr>
          </a:p>
        </p:txBody>
      </p:sp>
      <p:pic>
        <p:nvPicPr>
          <p:cNvPr id="4" name="Picture 3">
            <a:extLst>
              <a:ext uri="{FF2B5EF4-FFF2-40B4-BE49-F238E27FC236}">
                <a16:creationId xmlns:a16="http://schemas.microsoft.com/office/drawing/2014/main" id="{881521AD-6C97-9E57-1B06-F9F68B99F3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87539" y="4354660"/>
            <a:ext cx="2958271" cy="2309365"/>
          </a:xfrm>
          <a:prstGeom prst="rect">
            <a:avLst/>
          </a:prstGeom>
          <a:noFill/>
          <a:ln>
            <a:solidFill>
              <a:schemeClr val="tx1"/>
            </a:solidFill>
          </a:ln>
        </p:spPr>
      </p:pic>
    </p:spTree>
    <p:extLst>
      <p:ext uri="{BB962C8B-B14F-4D97-AF65-F5344CB8AC3E}">
        <p14:creationId xmlns:p14="http://schemas.microsoft.com/office/powerpoint/2010/main" val="3971677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A300A-333A-5E0E-39FD-A6F9D60858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DB72C4-9F8C-E42B-C95D-28466B350267}"/>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97EACA82-7C14-7909-B097-095ECD131221}"/>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GB" sz="2800" b="1" dirty="0">
                <a:latin typeface="Gill Sans MT"/>
              </a:rPr>
              <a:t>3.2.3 Class diagram</a:t>
            </a:r>
          </a:p>
          <a:p>
            <a:pPr marL="0" indent="0">
              <a:buNone/>
            </a:pPr>
            <a:endParaRPr lang="en-GB" sz="2800" dirty="0">
              <a:latin typeface="Gill Sans MT"/>
            </a:endParaRPr>
          </a:p>
          <a:p>
            <a:pPr marL="0" indent="0">
              <a:buNone/>
            </a:pPr>
            <a:r>
              <a:rPr lang="en-GB" sz="2400" dirty="0">
                <a:solidFill>
                  <a:srgbClr val="BF4856"/>
                </a:solidFill>
                <a:latin typeface="Gill Sans MT"/>
              </a:rPr>
              <a:t>An association represents a relationship in which one class holds a reference to one or more objects of another class, typically in the form of a property.</a:t>
            </a:r>
          </a:p>
        </p:txBody>
      </p:sp>
      <p:pic>
        <p:nvPicPr>
          <p:cNvPr id="6" name="Picture 5">
            <a:extLst>
              <a:ext uri="{FF2B5EF4-FFF2-40B4-BE49-F238E27FC236}">
                <a16:creationId xmlns:a16="http://schemas.microsoft.com/office/drawing/2014/main" id="{0FA37C87-B6E0-E80F-DC24-E974EE8C56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2560" y="3893882"/>
            <a:ext cx="6425195" cy="1955408"/>
          </a:xfrm>
          <a:prstGeom prst="rect">
            <a:avLst/>
          </a:prstGeom>
          <a:noFill/>
          <a:ln>
            <a:solidFill>
              <a:schemeClr val="tx1"/>
            </a:solidFill>
          </a:ln>
        </p:spPr>
      </p:pic>
    </p:spTree>
    <p:extLst>
      <p:ext uri="{BB962C8B-B14F-4D97-AF65-F5344CB8AC3E}">
        <p14:creationId xmlns:p14="http://schemas.microsoft.com/office/powerpoint/2010/main" val="3319151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FCAD7-CE08-B4C4-FFC3-25CC9439DF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7024CC-1CEA-B1E3-6E69-44BBEF84E3B0}"/>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041503AB-00D4-CED0-80AA-AA8B346EA1E2}"/>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GB" sz="2800" b="1" dirty="0">
                <a:latin typeface="Gill Sans MT"/>
              </a:rPr>
              <a:t>3.2.3 Class diagram</a:t>
            </a:r>
          </a:p>
          <a:p>
            <a:pPr marL="0" indent="0">
              <a:buNone/>
            </a:pPr>
            <a:endParaRPr lang="en-GB" sz="2800" dirty="0">
              <a:latin typeface="Gill Sans MT"/>
            </a:endParaRPr>
          </a:p>
          <a:p>
            <a:pPr marL="0" indent="0">
              <a:buNone/>
            </a:pPr>
            <a:r>
              <a:rPr lang="en-ZA" sz="2400" dirty="0">
                <a:solidFill>
                  <a:srgbClr val="BF4856"/>
                </a:solidFill>
                <a:latin typeface="Gill Sans MT"/>
              </a:rPr>
              <a:t>The arrow shows that Class1 has a Class2.</a:t>
            </a:r>
          </a:p>
          <a:p>
            <a:endParaRPr lang="en-GB" sz="2400" dirty="0">
              <a:solidFill>
                <a:srgbClr val="BF4856"/>
              </a:solidFill>
              <a:latin typeface="Gill Sans MT"/>
            </a:endParaRPr>
          </a:p>
        </p:txBody>
      </p:sp>
      <p:pic>
        <p:nvPicPr>
          <p:cNvPr id="4" name="Picture 3">
            <a:extLst>
              <a:ext uri="{FF2B5EF4-FFF2-40B4-BE49-F238E27FC236}">
                <a16:creationId xmlns:a16="http://schemas.microsoft.com/office/drawing/2014/main" id="{53B1617D-E51A-361C-8527-7CC2E77FDA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78529" y="3585528"/>
            <a:ext cx="6650748" cy="1983481"/>
          </a:xfrm>
          <a:prstGeom prst="rect">
            <a:avLst/>
          </a:prstGeom>
          <a:noFill/>
          <a:ln>
            <a:solidFill>
              <a:schemeClr val="tx1"/>
            </a:solidFill>
          </a:ln>
        </p:spPr>
      </p:pic>
    </p:spTree>
    <p:extLst>
      <p:ext uri="{BB962C8B-B14F-4D97-AF65-F5344CB8AC3E}">
        <p14:creationId xmlns:p14="http://schemas.microsoft.com/office/powerpoint/2010/main" val="923617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66CBD-A52B-707A-1098-E389C2222C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078ED0-F389-0EA0-0F8D-2A550E179744}"/>
              </a:ext>
            </a:extLst>
          </p:cNvPr>
          <p:cNvSpPr>
            <a:spLocks noGrp="1"/>
          </p:cNvSpPr>
          <p:nvPr>
            <p:ph type="title"/>
          </p:nvPr>
        </p:nvSpPr>
        <p:spPr/>
        <p:txBody>
          <a:bodyPr lIns="91440" tIns="45720" rIns="91440" bIns="45720" anchor="b">
            <a:normAutofit fontScale="90000"/>
          </a:bodyPr>
          <a:lstStyle/>
          <a:p>
            <a:r>
              <a:rPr lang="en-GB" sz="2800" dirty="0">
                <a:latin typeface="Gill Sans MT"/>
              </a:rPr>
              <a:t>3.1 Software development methods and tools</a:t>
            </a:r>
            <a:endParaRPr lang="en-US" sz="2800" dirty="0">
              <a:latin typeface="Gill Sans MT"/>
            </a:endParaRPr>
          </a:p>
        </p:txBody>
      </p:sp>
      <p:sp>
        <p:nvSpPr>
          <p:cNvPr id="3" name="Content Placeholder 2">
            <a:extLst>
              <a:ext uri="{FF2B5EF4-FFF2-40B4-BE49-F238E27FC236}">
                <a16:creationId xmlns:a16="http://schemas.microsoft.com/office/drawing/2014/main" id="{1D4C09EB-169F-23E1-595F-3F2EBCB1D811}"/>
              </a:ext>
            </a:extLst>
          </p:cNvPr>
          <p:cNvSpPr>
            <a:spLocks noGrp="1"/>
          </p:cNvSpPr>
          <p:nvPr>
            <p:ph idx="1"/>
          </p:nvPr>
        </p:nvSpPr>
        <p:spPr>
          <a:xfrm>
            <a:off x="703234" y="1397479"/>
            <a:ext cx="11168468" cy="5266546"/>
          </a:xfrm>
        </p:spPr>
        <p:txBody>
          <a:bodyPr vert="horz" lIns="91440" tIns="45720" rIns="91440" bIns="45720" rtlCol="0" anchor="t">
            <a:noAutofit/>
          </a:bodyPr>
          <a:lstStyle/>
          <a:p>
            <a:r>
              <a:rPr lang="en-GB" sz="2800" dirty="0">
                <a:latin typeface="Gill Sans MT"/>
              </a:rPr>
              <a:t>Software development teams use a variety of methods or techniques to successfully complete software development projects. </a:t>
            </a:r>
          </a:p>
          <a:p>
            <a:pPr marL="0" indent="0">
              <a:buNone/>
            </a:pPr>
            <a:endParaRPr lang="en-GB" sz="2800" dirty="0">
              <a:latin typeface="Gill Sans MT"/>
            </a:endParaRPr>
          </a:p>
          <a:p>
            <a:r>
              <a:rPr lang="en-GB" sz="2800" dirty="0">
                <a:latin typeface="Gill Sans MT"/>
              </a:rPr>
              <a:t>There are numerous techniques and tools available to support developers throughout the various phases of software development.</a:t>
            </a:r>
            <a:endParaRPr lang="en-ZA" sz="2800" dirty="0">
              <a:latin typeface="Gill Sans MT"/>
            </a:endParaRPr>
          </a:p>
          <a:p>
            <a:pPr marL="0" indent="0">
              <a:buNone/>
            </a:pPr>
            <a:endParaRPr lang="en-GB" sz="2800" dirty="0">
              <a:latin typeface="Gill Sans MT"/>
            </a:endParaRPr>
          </a:p>
          <a:p>
            <a:pPr marL="0" indent="0">
              <a:buNone/>
            </a:pPr>
            <a:r>
              <a:rPr lang="en-GB" sz="2800" b="1" u="sng" dirty="0">
                <a:solidFill>
                  <a:srgbClr val="0070C0"/>
                </a:solidFill>
                <a:latin typeface="Gill Sans MT"/>
              </a:rPr>
              <a:t>For example</a:t>
            </a:r>
            <a:r>
              <a:rPr lang="en-GB" sz="2800" u="sng" dirty="0">
                <a:solidFill>
                  <a:srgbClr val="0070C0"/>
                </a:solidFill>
                <a:latin typeface="Gill Sans MT"/>
              </a:rPr>
              <a:t>,</a:t>
            </a:r>
            <a:r>
              <a:rPr lang="en-GB" sz="2800" dirty="0">
                <a:solidFill>
                  <a:srgbClr val="0070C0"/>
                </a:solidFill>
                <a:latin typeface="Gill Sans MT"/>
              </a:rPr>
              <a:t> team meetings occur throughout a software development project. The team meeting would be the </a:t>
            </a:r>
            <a:r>
              <a:rPr lang="en-GB" sz="2800" b="1" u="sng" dirty="0">
                <a:solidFill>
                  <a:srgbClr val="0070C0"/>
                </a:solidFill>
                <a:latin typeface="Gill Sans MT"/>
              </a:rPr>
              <a:t>technique</a:t>
            </a:r>
            <a:r>
              <a:rPr lang="en-GB" sz="2800" dirty="0">
                <a:solidFill>
                  <a:srgbClr val="0070C0"/>
                </a:solidFill>
                <a:latin typeface="Gill Sans MT"/>
              </a:rPr>
              <a:t>, and the </a:t>
            </a:r>
            <a:r>
              <a:rPr lang="en-GB" sz="2800" b="1" u="sng" dirty="0">
                <a:solidFill>
                  <a:srgbClr val="0070C0"/>
                </a:solidFill>
                <a:latin typeface="Gill Sans MT"/>
              </a:rPr>
              <a:t>tools</a:t>
            </a:r>
            <a:r>
              <a:rPr lang="en-GB" sz="2800" dirty="0">
                <a:solidFill>
                  <a:srgbClr val="0070C0"/>
                </a:solidFill>
                <a:latin typeface="Gill Sans MT"/>
              </a:rPr>
              <a:t> could be Microsoft Teams to create a space for the online meeting, Microsoft Word to capture the meeting minutes and Microsoft Outlook to distribute the communication content.</a:t>
            </a:r>
            <a:endParaRPr lang="en-ZA" sz="2800" dirty="0">
              <a:solidFill>
                <a:srgbClr val="0070C0"/>
              </a:solidFill>
              <a:latin typeface="Gill Sans MT"/>
            </a:endParaRPr>
          </a:p>
          <a:p>
            <a:pPr marL="0" indent="0">
              <a:buNone/>
            </a:pPr>
            <a:endParaRPr lang="en-GB" sz="2400" dirty="0">
              <a:latin typeface="Gill Sans MT"/>
            </a:endParaRPr>
          </a:p>
        </p:txBody>
      </p:sp>
    </p:spTree>
    <p:extLst>
      <p:ext uri="{BB962C8B-B14F-4D97-AF65-F5344CB8AC3E}">
        <p14:creationId xmlns:p14="http://schemas.microsoft.com/office/powerpoint/2010/main" val="41844649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62361-199A-1943-BAD2-9049F66321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37E3C8-D406-60B0-E2C8-F415E8A04ABB}"/>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6CC3B19B-26FA-7476-519D-F756726C0B68}"/>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GB" sz="2800" b="1" dirty="0">
                <a:latin typeface="Gill Sans MT"/>
              </a:rPr>
              <a:t>3.2.3 Class diagram</a:t>
            </a:r>
          </a:p>
          <a:p>
            <a:pPr marL="0" indent="0">
              <a:buNone/>
            </a:pPr>
            <a:endParaRPr lang="en-GB" sz="2800" dirty="0">
              <a:latin typeface="Gill Sans MT"/>
            </a:endParaRPr>
          </a:p>
          <a:p>
            <a:pPr marL="0" indent="0">
              <a:buNone/>
            </a:pPr>
            <a:r>
              <a:rPr lang="en-GB" sz="2400" b="1" u="sng" dirty="0">
                <a:solidFill>
                  <a:srgbClr val="BF4856"/>
                </a:solidFill>
                <a:latin typeface="Gill Sans MT"/>
              </a:rPr>
              <a:t>Multiplicity</a:t>
            </a:r>
            <a:r>
              <a:rPr lang="en-GB" sz="2400" dirty="0">
                <a:solidFill>
                  <a:srgbClr val="BF4856"/>
                </a:solidFill>
                <a:latin typeface="Gill Sans MT"/>
              </a:rPr>
              <a:t> defines how many instances of one class can be associated with a single instance of another class. </a:t>
            </a:r>
          </a:p>
          <a:p>
            <a:pPr marL="0" indent="0">
              <a:buNone/>
            </a:pPr>
            <a:endParaRPr lang="en-GB" sz="2400" dirty="0">
              <a:solidFill>
                <a:srgbClr val="BF4856"/>
              </a:solidFill>
              <a:latin typeface="Gill Sans MT"/>
            </a:endParaRPr>
          </a:p>
          <a:p>
            <a:pPr marL="0" indent="0">
              <a:buNone/>
            </a:pPr>
            <a:r>
              <a:rPr lang="en-GB" sz="2400" dirty="0">
                <a:solidFill>
                  <a:srgbClr val="BF4856"/>
                </a:solidFill>
                <a:latin typeface="Gill Sans MT"/>
              </a:rPr>
              <a:t>It is shown at the ends of association lines in UML class diagrams and helps describe the cardinality of the relationship. </a:t>
            </a:r>
          </a:p>
        </p:txBody>
      </p:sp>
      <p:pic>
        <p:nvPicPr>
          <p:cNvPr id="4" name="Picture 3">
            <a:extLst>
              <a:ext uri="{FF2B5EF4-FFF2-40B4-BE49-F238E27FC236}">
                <a16:creationId xmlns:a16="http://schemas.microsoft.com/office/drawing/2014/main" id="{A16B25AA-81E4-17BC-CC23-2C6142416BB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41656" y="4607317"/>
            <a:ext cx="7604954" cy="1706408"/>
          </a:xfrm>
          <a:prstGeom prst="rect">
            <a:avLst/>
          </a:prstGeom>
          <a:noFill/>
          <a:ln>
            <a:solidFill>
              <a:schemeClr val="tx1"/>
            </a:solidFill>
          </a:ln>
        </p:spPr>
      </p:pic>
    </p:spTree>
    <p:extLst>
      <p:ext uri="{BB962C8B-B14F-4D97-AF65-F5344CB8AC3E}">
        <p14:creationId xmlns:p14="http://schemas.microsoft.com/office/powerpoint/2010/main" val="20158433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A515C-612C-8C47-7E67-0C88F83664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CC853A-7780-3D20-2B0C-E8D4DD170125}"/>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3B2B15B8-0661-BFCB-0CCD-BAC2B0C29963}"/>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GB" sz="2800" b="1" dirty="0">
                <a:latin typeface="Gill Sans MT"/>
              </a:rPr>
              <a:t>3.2.3 Class diagram</a:t>
            </a:r>
          </a:p>
          <a:p>
            <a:pPr marL="0" indent="0">
              <a:buNone/>
            </a:pPr>
            <a:endParaRPr lang="en-GB" sz="2800" dirty="0">
              <a:latin typeface="Gill Sans MT"/>
            </a:endParaRPr>
          </a:p>
          <a:p>
            <a:pPr marL="0" indent="0">
              <a:buNone/>
            </a:pPr>
            <a:r>
              <a:rPr lang="en-ZA" sz="2400" dirty="0">
                <a:solidFill>
                  <a:srgbClr val="BF4856"/>
                </a:solidFill>
                <a:latin typeface="Gill Sans MT"/>
              </a:rPr>
              <a:t>Class1 has zero or more instances of Class2. Class2 has exactly one instance of Class1.</a:t>
            </a:r>
          </a:p>
          <a:p>
            <a:endParaRPr lang="en-GB" sz="2400" dirty="0">
              <a:solidFill>
                <a:srgbClr val="BF4856"/>
              </a:solidFill>
              <a:latin typeface="Gill Sans MT"/>
            </a:endParaRPr>
          </a:p>
        </p:txBody>
      </p:sp>
      <p:pic>
        <p:nvPicPr>
          <p:cNvPr id="4" name="Picture 3">
            <a:extLst>
              <a:ext uri="{FF2B5EF4-FFF2-40B4-BE49-F238E27FC236}">
                <a16:creationId xmlns:a16="http://schemas.microsoft.com/office/drawing/2014/main" id="{8F07833C-1DBC-A415-D43A-94317DEC5BE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7702" y="3730001"/>
            <a:ext cx="7372174" cy="1616914"/>
          </a:xfrm>
          <a:prstGeom prst="rect">
            <a:avLst/>
          </a:prstGeom>
          <a:noFill/>
          <a:ln>
            <a:noFill/>
          </a:ln>
        </p:spPr>
      </p:pic>
    </p:spTree>
    <p:extLst>
      <p:ext uri="{BB962C8B-B14F-4D97-AF65-F5344CB8AC3E}">
        <p14:creationId xmlns:p14="http://schemas.microsoft.com/office/powerpoint/2010/main" val="5552265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308CD-9009-8293-AAB3-98385A0F48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EB0CFB-0651-A4CF-2843-993E9F70C4BE}"/>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2059533B-14E8-292C-B913-ED192DE138FB}"/>
              </a:ext>
            </a:extLst>
          </p:cNvPr>
          <p:cNvSpPr>
            <a:spLocks noGrp="1"/>
          </p:cNvSpPr>
          <p:nvPr>
            <p:ph idx="1"/>
          </p:nvPr>
        </p:nvSpPr>
        <p:spPr>
          <a:xfrm>
            <a:off x="703234" y="1397479"/>
            <a:ext cx="6921932" cy="5266546"/>
          </a:xfrm>
        </p:spPr>
        <p:txBody>
          <a:bodyPr vert="horz" lIns="91440" tIns="45720" rIns="91440" bIns="45720" rtlCol="0" anchor="t">
            <a:noAutofit/>
          </a:bodyPr>
          <a:lstStyle/>
          <a:p>
            <a:pPr marL="0" indent="0">
              <a:buNone/>
            </a:pPr>
            <a:r>
              <a:rPr lang="en-GB" sz="2800" b="1" dirty="0">
                <a:latin typeface="Gill Sans MT"/>
              </a:rPr>
              <a:t>3.2.3 Class diagram</a:t>
            </a:r>
          </a:p>
          <a:p>
            <a:pPr marL="0" indent="0">
              <a:buNone/>
            </a:pPr>
            <a:endParaRPr lang="en-GB" sz="2800" dirty="0">
              <a:latin typeface="Gill Sans MT"/>
            </a:endParaRPr>
          </a:p>
          <a:p>
            <a:pPr marL="0" indent="0">
              <a:buNone/>
            </a:pPr>
            <a:r>
              <a:rPr lang="en-GB" sz="2400" b="1" u="sng" dirty="0">
                <a:solidFill>
                  <a:srgbClr val="BF4856"/>
                </a:solidFill>
                <a:latin typeface="Gill Sans MT"/>
              </a:rPr>
              <a:t>Inheritance</a:t>
            </a:r>
            <a:r>
              <a:rPr lang="en-GB" sz="2400" dirty="0">
                <a:solidFill>
                  <a:srgbClr val="BF4856"/>
                </a:solidFill>
                <a:latin typeface="Gill Sans MT"/>
              </a:rPr>
              <a:t> in a class diagram represents a hierarchical relationship between classes, where one class (the subclass or child class) inherits attributes and operations from another class (the superclass or parent class). </a:t>
            </a:r>
          </a:p>
          <a:p>
            <a:pPr marL="0" indent="0">
              <a:buNone/>
            </a:pPr>
            <a:endParaRPr lang="en-GB" sz="2400" dirty="0">
              <a:solidFill>
                <a:srgbClr val="BF4856"/>
              </a:solidFill>
              <a:latin typeface="Gill Sans MT"/>
            </a:endParaRPr>
          </a:p>
          <a:p>
            <a:pPr marL="0" indent="0">
              <a:buNone/>
            </a:pPr>
            <a:r>
              <a:rPr lang="en-GB" sz="2400" dirty="0">
                <a:solidFill>
                  <a:srgbClr val="BF4856"/>
                </a:solidFill>
                <a:latin typeface="Gill Sans MT"/>
              </a:rPr>
              <a:t>This allows for code reuse and logical organization of shared behaviour. </a:t>
            </a:r>
          </a:p>
        </p:txBody>
      </p:sp>
      <p:pic>
        <p:nvPicPr>
          <p:cNvPr id="4" name="Picture 3">
            <a:extLst>
              <a:ext uri="{FF2B5EF4-FFF2-40B4-BE49-F238E27FC236}">
                <a16:creationId xmlns:a16="http://schemas.microsoft.com/office/drawing/2014/main" id="{B8688D12-65CD-0B24-1E5A-C2A0B4D45A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31079" y="1553067"/>
            <a:ext cx="2681206" cy="4661215"/>
          </a:xfrm>
          <a:prstGeom prst="rect">
            <a:avLst/>
          </a:prstGeom>
          <a:noFill/>
          <a:ln>
            <a:solidFill>
              <a:schemeClr val="tx1"/>
            </a:solidFill>
          </a:ln>
        </p:spPr>
      </p:pic>
    </p:spTree>
    <p:extLst>
      <p:ext uri="{BB962C8B-B14F-4D97-AF65-F5344CB8AC3E}">
        <p14:creationId xmlns:p14="http://schemas.microsoft.com/office/powerpoint/2010/main" val="13855637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405B9-2D09-BBD7-CE89-1D2BFDB6D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6916B2-F6F4-9307-6F12-ED94BE3F3D26}"/>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80C1DCA6-76EC-56C3-EF02-9457CA7EA4BB}"/>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GB" sz="2800" b="1" dirty="0">
                <a:latin typeface="Gill Sans MT"/>
              </a:rPr>
              <a:t>3.2.4 Activity diagram</a:t>
            </a:r>
          </a:p>
          <a:p>
            <a:pPr marL="0" indent="0">
              <a:buNone/>
            </a:pPr>
            <a:endParaRPr lang="en-GB" sz="2800" dirty="0">
              <a:latin typeface="Gill Sans MT"/>
            </a:endParaRPr>
          </a:p>
          <a:p>
            <a:r>
              <a:rPr lang="en-GB" sz="2400" dirty="0">
                <a:solidFill>
                  <a:schemeClr val="accent4">
                    <a:lumMod val="50000"/>
                  </a:schemeClr>
                </a:solidFill>
                <a:latin typeface="Gill Sans MT"/>
              </a:rPr>
              <a:t>The purpose of an Activity diagram is to model the dynamic aspects of a system, with a focus on the flow of control from one activity to another. </a:t>
            </a:r>
          </a:p>
          <a:p>
            <a:endParaRPr lang="en-GB" sz="2400" dirty="0">
              <a:solidFill>
                <a:schemeClr val="accent4">
                  <a:lumMod val="50000"/>
                </a:schemeClr>
              </a:solidFill>
              <a:latin typeface="Gill Sans MT"/>
            </a:endParaRPr>
          </a:p>
          <a:p>
            <a:r>
              <a:rPr lang="en-GB" sz="2400" dirty="0">
                <a:solidFill>
                  <a:schemeClr val="accent4">
                    <a:lumMod val="50000"/>
                  </a:schemeClr>
                </a:solidFill>
                <a:latin typeface="Gill Sans MT"/>
              </a:rPr>
              <a:t>It is used to describe the logic of business processes or software system processes, helping to visualize how tasks are carried out in sequence or in parallel. </a:t>
            </a:r>
          </a:p>
        </p:txBody>
      </p:sp>
    </p:spTree>
    <p:extLst>
      <p:ext uri="{BB962C8B-B14F-4D97-AF65-F5344CB8AC3E}">
        <p14:creationId xmlns:p14="http://schemas.microsoft.com/office/powerpoint/2010/main" val="3120891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F0C68-37E0-E496-B9BE-666CF6E23A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5F20A3-4178-4B33-B4CB-CDE7584199BD}"/>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3BECB8BD-FE49-339B-5273-C4AB12BCA8FD}"/>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GB" sz="2800" b="1" dirty="0">
                <a:latin typeface="Gill Sans MT"/>
              </a:rPr>
              <a:t>3.2.4 Activity diagram</a:t>
            </a:r>
          </a:p>
          <a:p>
            <a:pPr marL="0" indent="0">
              <a:buNone/>
            </a:pPr>
            <a:endParaRPr lang="en-GB" sz="2800" dirty="0">
              <a:latin typeface="Gill Sans MT"/>
            </a:endParaRPr>
          </a:p>
          <a:p>
            <a:pPr marL="0" indent="0">
              <a:buNone/>
            </a:pPr>
            <a:r>
              <a:rPr lang="en-GB" sz="2400" dirty="0">
                <a:solidFill>
                  <a:schemeClr val="accent4">
                    <a:lumMod val="50000"/>
                  </a:schemeClr>
                </a:solidFill>
                <a:latin typeface="Gill Sans MT"/>
              </a:rPr>
              <a:t>Notation</a:t>
            </a:r>
          </a:p>
        </p:txBody>
      </p:sp>
      <p:pic>
        <p:nvPicPr>
          <p:cNvPr id="4" name="Picture 3">
            <a:extLst>
              <a:ext uri="{FF2B5EF4-FFF2-40B4-BE49-F238E27FC236}">
                <a16:creationId xmlns:a16="http://schemas.microsoft.com/office/drawing/2014/main" id="{93D25A17-954A-7EF4-D70B-33B20338E20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32438" y="1281050"/>
            <a:ext cx="5956328" cy="5499404"/>
          </a:xfrm>
          <a:prstGeom prst="rect">
            <a:avLst/>
          </a:prstGeom>
          <a:noFill/>
          <a:ln>
            <a:solidFill>
              <a:schemeClr val="tx1"/>
            </a:solidFill>
          </a:ln>
        </p:spPr>
      </p:pic>
    </p:spTree>
    <p:extLst>
      <p:ext uri="{BB962C8B-B14F-4D97-AF65-F5344CB8AC3E}">
        <p14:creationId xmlns:p14="http://schemas.microsoft.com/office/powerpoint/2010/main" val="1928135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4E9F5-6470-2C65-EC4C-C96F7F2B57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886CE9-DCF2-D16C-495A-EBCD5AF0CD45}"/>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0B1734C3-5005-DC48-BBB6-0B1F41B50353}"/>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GB" sz="2800" b="1" dirty="0">
                <a:latin typeface="Gill Sans MT"/>
              </a:rPr>
              <a:t>3.2.4 Activity diagram</a:t>
            </a:r>
          </a:p>
          <a:p>
            <a:pPr marL="0" indent="0">
              <a:buNone/>
            </a:pPr>
            <a:r>
              <a:rPr lang="en-GB" sz="2400" u="sng" dirty="0">
                <a:solidFill>
                  <a:schemeClr val="accent4">
                    <a:lumMod val="50000"/>
                  </a:schemeClr>
                </a:solidFill>
                <a:latin typeface="Gill Sans MT"/>
              </a:rPr>
              <a:t>The following plan before drawing activity diagram for scenario of buying a new house:</a:t>
            </a:r>
          </a:p>
          <a:p>
            <a:pPr marL="342900" lvl="0" indent="-342900" algn="just">
              <a:lnSpc>
                <a:spcPct val="130000"/>
              </a:lnSpc>
              <a:buSzPts val="1000"/>
              <a:buFont typeface="Symbol" panose="05050102010706020507" pitchFamily="18" charset="2"/>
              <a:buChar char=""/>
              <a:tabLst>
                <a:tab pos="457200" algn="l"/>
              </a:tabLst>
            </a:pPr>
            <a:endParaRPr lang="en-ZA" sz="2400" dirty="0">
              <a:solidFill>
                <a:schemeClr val="accent4">
                  <a:lumMod val="50000"/>
                </a:schemeClr>
              </a:solidFill>
              <a:latin typeface="Gill Sans MT"/>
            </a:endParaRPr>
          </a:p>
          <a:p>
            <a:pPr marL="342900" lvl="0" indent="-342900" algn="just">
              <a:lnSpc>
                <a:spcPct val="130000"/>
              </a:lnSpc>
              <a:buSzPts val="1000"/>
              <a:buFont typeface="Symbol" panose="05050102010706020507" pitchFamily="18" charset="2"/>
              <a:buChar char=""/>
              <a:tabLst>
                <a:tab pos="457200" algn="l"/>
              </a:tabLst>
            </a:pPr>
            <a:r>
              <a:rPr lang="en-ZA" sz="2400" dirty="0">
                <a:solidFill>
                  <a:schemeClr val="accent4">
                    <a:lumMod val="50000"/>
                  </a:schemeClr>
                </a:solidFill>
                <a:latin typeface="Gill Sans MT"/>
              </a:rPr>
              <a:t>Start Node (●)</a:t>
            </a:r>
          </a:p>
          <a:p>
            <a:pPr marL="342900" lvl="0" indent="-342900" algn="just">
              <a:lnSpc>
                <a:spcPct val="130000"/>
              </a:lnSpc>
              <a:buSzPts val="1000"/>
              <a:buFont typeface="Symbol" panose="05050102010706020507" pitchFamily="18" charset="2"/>
              <a:buChar char=""/>
              <a:tabLst>
                <a:tab pos="457200" algn="l"/>
              </a:tabLst>
            </a:pPr>
            <a:r>
              <a:rPr lang="en-ZA" sz="2400" dirty="0">
                <a:solidFill>
                  <a:schemeClr val="accent4">
                    <a:lumMod val="50000"/>
                  </a:schemeClr>
                </a:solidFill>
                <a:latin typeface="Gill Sans MT"/>
              </a:rPr>
              <a:t>Search for House (Activity)</a:t>
            </a:r>
          </a:p>
          <a:p>
            <a:pPr marL="342900" lvl="0" indent="-342900" algn="just">
              <a:lnSpc>
                <a:spcPct val="130000"/>
              </a:lnSpc>
              <a:buSzPts val="1000"/>
              <a:buFont typeface="Symbol" panose="05050102010706020507" pitchFamily="18" charset="2"/>
              <a:buChar char=""/>
              <a:tabLst>
                <a:tab pos="457200" algn="l"/>
              </a:tabLst>
            </a:pPr>
            <a:r>
              <a:rPr lang="en-ZA" sz="2400" dirty="0">
                <a:solidFill>
                  <a:schemeClr val="accent4">
                    <a:lumMod val="50000"/>
                  </a:schemeClr>
                </a:solidFill>
                <a:latin typeface="Gill Sans MT"/>
              </a:rPr>
              <a:t>Shortlist Houses (Activity)</a:t>
            </a:r>
          </a:p>
          <a:p>
            <a:pPr marL="342900" lvl="0" indent="-342900" algn="just">
              <a:lnSpc>
                <a:spcPct val="130000"/>
              </a:lnSpc>
              <a:buSzPts val="1000"/>
              <a:buFont typeface="Symbol" panose="05050102010706020507" pitchFamily="18" charset="2"/>
              <a:buChar char=""/>
              <a:tabLst>
                <a:tab pos="457200" algn="l"/>
              </a:tabLst>
            </a:pPr>
            <a:r>
              <a:rPr lang="en-ZA" sz="2400" dirty="0">
                <a:solidFill>
                  <a:schemeClr val="accent4">
                    <a:lumMod val="50000"/>
                  </a:schemeClr>
                </a:solidFill>
                <a:latin typeface="Gill Sans MT"/>
              </a:rPr>
              <a:t>Visit Houses (Activity)</a:t>
            </a:r>
          </a:p>
          <a:p>
            <a:pPr marL="342900" lvl="0" indent="-342900" algn="just">
              <a:lnSpc>
                <a:spcPct val="130000"/>
              </a:lnSpc>
              <a:buSzPts val="1000"/>
              <a:buFont typeface="Symbol" panose="05050102010706020507" pitchFamily="18" charset="2"/>
              <a:buChar char=""/>
              <a:tabLst>
                <a:tab pos="457200" algn="l"/>
              </a:tabLst>
            </a:pPr>
            <a:r>
              <a:rPr lang="en-ZA" sz="2400" dirty="0">
                <a:solidFill>
                  <a:schemeClr val="accent4">
                    <a:lumMod val="50000"/>
                  </a:schemeClr>
                </a:solidFill>
                <a:latin typeface="Gill Sans MT"/>
              </a:rPr>
              <a:t>Decision: Found Suitable House? (Diamond)</a:t>
            </a:r>
          </a:p>
          <a:p>
            <a:pPr marL="342900" lvl="0" indent="-342900" algn="just">
              <a:lnSpc>
                <a:spcPct val="130000"/>
              </a:lnSpc>
              <a:buSzPts val="1000"/>
              <a:buFont typeface="Symbol" panose="05050102010706020507" pitchFamily="18" charset="2"/>
              <a:buChar char=""/>
              <a:tabLst>
                <a:tab pos="685800" algn="l"/>
              </a:tabLst>
            </a:pPr>
            <a:r>
              <a:rPr lang="en-ZA" sz="2400" dirty="0">
                <a:solidFill>
                  <a:schemeClr val="accent4">
                    <a:lumMod val="50000"/>
                  </a:schemeClr>
                </a:solidFill>
                <a:latin typeface="Gill Sans MT"/>
              </a:rPr>
              <a:t>Yes → Proceed to Next Step</a:t>
            </a:r>
          </a:p>
          <a:p>
            <a:pPr marL="342900" lvl="0" indent="-342900" algn="just">
              <a:lnSpc>
                <a:spcPct val="130000"/>
              </a:lnSpc>
              <a:buSzPts val="1000"/>
              <a:buFont typeface="Symbol" panose="05050102010706020507" pitchFamily="18" charset="2"/>
              <a:buChar char=""/>
              <a:tabLst>
                <a:tab pos="685800" algn="l"/>
              </a:tabLst>
            </a:pPr>
            <a:r>
              <a:rPr lang="en-ZA" sz="2400" dirty="0">
                <a:solidFill>
                  <a:schemeClr val="accent4">
                    <a:lumMod val="50000"/>
                  </a:schemeClr>
                </a:solidFill>
                <a:latin typeface="Gill Sans MT"/>
              </a:rPr>
              <a:t>No → Go back to Search for House</a:t>
            </a:r>
          </a:p>
          <a:p>
            <a:pPr marL="0" indent="0">
              <a:buNone/>
            </a:pPr>
            <a:endParaRPr lang="en-ZA" sz="1800" dirty="0">
              <a:solidFill>
                <a:schemeClr val="accent4">
                  <a:lumMod val="50000"/>
                </a:schemeClr>
              </a:solidFill>
              <a:latin typeface="Gill Sans MT"/>
            </a:endParaRPr>
          </a:p>
          <a:p>
            <a:endParaRPr lang="en-GB" sz="2400" dirty="0">
              <a:solidFill>
                <a:schemeClr val="accent4">
                  <a:lumMod val="50000"/>
                </a:schemeClr>
              </a:solidFill>
              <a:latin typeface="Gill Sans MT"/>
            </a:endParaRPr>
          </a:p>
        </p:txBody>
      </p:sp>
    </p:spTree>
    <p:extLst>
      <p:ext uri="{BB962C8B-B14F-4D97-AF65-F5344CB8AC3E}">
        <p14:creationId xmlns:p14="http://schemas.microsoft.com/office/powerpoint/2010/main" val="10129691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0E403-EDBC-AD93-0AB2-BB939C5D2B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6CD34F-1ABB-D353-0067-F68863CB6E36}"/>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B81014A3-7C36-F494-0F75-279AB710815E}"/>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GB" sz="2800" b="1" dirty="0">
                <a:latin typeface="Gill Sans MT"/>
              </a:rPr>
              <a:t>3.2.4 Activity diagram</a:t>
            </a:r>
          </a:p>
          <a:p>
            <a:pPr marL="0" indent="0">
              <a:buNone/>
            </a:pPr>
            <a:endParaRPr lang="en-GB" sz="2800" dirty="0">
              <a:latin typeface="Gill Sans MT"/>
            </a:endParaRPr>
          </a:p>
          <a:p>
            <a:pPr marL="342900" lvl="0" indent="-342900" algn="just">
              <a:lnSpc>
                <a:spcPct val="130000"/>
              </a:lnSpc>
              <a:buSzPts val="1000"/>
              <a:buFont typeface="Symbol" panose="05050102010706020507" pitchFamily="18" charset="2"/>
              <a:buChar char=""/>
              <a:tabLst>
                <a:tab pos="457200" algn="l"/>
              </a:tabLst>
            </a:pPr>
            <a:r>
              <a:rPr lang="en-ZA" sz="2400" dirty="0">
                <a:solidFill>
                  <a:schemeClr val="accent4">
                    <a:lumMod val="50000"/>
                  </a:schemeClr>
                </a:solidFill>
                <a:latin typeface="Gill Sans MT"/>
              </a:rPr>
              <a:t>Get Pre-Approval for Mortgage (Activity)</a:t>
            </a:r>
          </a:p>
          <a:p>
            <a:pPr marL="342900" lvl="0" indent="-342900" algn="just">
              <a:lnSpc>
                <a:spcPct val="130000"/>
              </a:lnSpc>
              <a:buSzPts val="1000"/>
              <a:buFont typeface="Symbol" panose="05050102010706020507" pitchFamily="18" charset="2"/>
              <a:buChar char=""/>
              <a:tabLst>
                <a:tab pos="457200" algn="l"/>
              </a:tabLst>
            </a:pPr>
            <a:r>
              <a:rPr lang="en-ZA" sz="2400" dirty="0">
                <a:solidFill>
                  <a:schemeClr val="accent4">
                    <a:lumMod val="50000"/>
                  </a:schemeClr>
                </a:solidFill>
                <a:latin typeface="Gill Sans MT"/>
              </a:rPr>
              <a:t>Make an Offer (Activity)</a:t>
            </a:r>
          </a:p>
          <a:p>
            <a:pPr marL="342900" lvl="0" indent="-342900" algn="just">
              <a:lnSpc>
                <a:spcPct val="130000"/>
              </a:lnSpc>
              <a:buSzPts val="1000"/>
              <a:buFont typeface="Symbol" panose="05050102010706020507" pitchFamily="18" charset="2"/>
              <a:buChar char=""/>
              <a:tabLst>
                <a:tab pos="457200" algn="l"/>
              </a:tabLst>
            </a:pPr>
            <a:r>
              <a:rPr lang="en-ZA" sz="2400" dirty="0">
                <a:solidFill>
                  <a:schemeClr val="accent4">
                    <a:lumMod val="50000"/>
                  </a:schemeClr>
                </a:solidFill>
                <a:latin typeface="Gill Sans MT"/>
              </a:rPr>
              <a:t>Decision: Offer Accepted? (Diamond)</a:t>
            </a:r>
          </a:p>
          <a:p>
            <a:pPr marL="342900" lvl="0" indent="-342900" algn="just">
              <a:lnSpc>
                <a:spcPct val="130000"/>
              </a:lnSpc>
              <a:buSzPts val="1000"/>
              <a:buFont typeface="Symbol" panose="05050102010706020507" pitchFamily="18" charset="2"/>
              <a:buChar char=""/>
              <a:tabLst>
                <a:tab pos="685800" algn="l"/>
              </a:tabLst>
            </a:pPr>
            <a:r>
              <a:rPr lang="en-ZA" sz="2400" dirty="0">
                <a:solidFill>
                  <a:schemeClr val="accent4">
                    <a:lumMod val="50000"/>
                  </a:schemeClr>
                </a:solidFill>
                <a:latin typeface="Gill Sans MT"/>
              </a:rPr>
              <a:t>Yes → Proceed to Next Step</a:t>
            </a:r>
          </a:p>
          <a:p>
            <a:pPr marL="342900" lvl="0" indent="-342900" algn="just">
              <a:lnSpc>
                <a:spcPct val="130000"/>
              </a:lnSpc>
              <a:buSzPts val="1000"/>
              <a:buFont typeface="Symbol" panose="05050102010706020507" pitchFamily="18" charset="2"/>
              <a:buChar char=""/>
              <a:tabLst>
                <a:tab pos="685800" algn="l"/>
              </a:tabLst>
            </a:pPr>
            <a:r>
              <a:rPr lang="en-ZA" sz="2400" dirty="0">
                <a:solidFill>
                  <a:schemeClr val="accent4">
                    <a:lumMod val="50000"/>
                  </a:schemeClr>
                </a:solidFill>
                <a:latin typeface="Gill Sans MT"/>
              </a:rPr>
              <a:t>No → Return to Shortlist Houses</a:t>
            </a:r>
          </a:p>
          <a:p>
            <a:pPr marL="342900" lvl="0" indent="-342900" algn="just">
              <a:lnSpc>
                <a:spcPct val="130000"/>
              </a:lnSpc>
              <a:buSzPts val="1000"/>
              <a:buFont typeface="Symbol" panose="05050102010706020507" pitchFamily="18" charset="2"/>
              <a:buChar char=""/>
              <a:tabLst>
                <a:tab pos="457200" algn="l"/>
              </a:tabLst>
            </a:pPr>
            <a:r>
              <a:rPr lang="en-ZA" sz="2400" dirty="0">
                <a:solidFill>
                  <a:schemeClr val="accent4">
                    <a:lumMod val="50000"/>
                  </a:schemeClr>
                </a:solidFill>
                <a:latin typeface="Gill Sans MT"/>
              </a:rPr>
              <a:t>Home Inspection (Activity)</a:t>
            </a:r>
          </a:p>
          <a:p>
            <a:pPr marL="342900" lvl="0" indent="-342900" algn="just">
              <a:lnSpc>
                <a:spcPct val="130000"/>
              </a:lnSpc>
              <a:buSzPts val="1000"/>
              <a:buFont typeface="Symbol" panose="05050102010706020507" pitchFamily="18" charset="2"/>
              <a:buChar char=""/>
              <a:tabLst>
                <a:tab pos="457200" algn="l"/>
              </a:tabLst>
            </a:pPr>
            <a:r>
              <a:rPr lang="en-ZA" sz="2400" dirty="0">
                <a:solidFill>
                  <a:schemeClr val="accent4">
                    <a:lumMod val="50000"/>
                  </a:schemeClr>
                </a:solidFill>
                <a:latin typeface="Gill Sans MT"/>
              </a:rPr>
              <a:t>Decision: Satisfied with Inspection? (Diamond)</a:t>
            </a:r>
          </a:p>
          <a:p>
            <a:pPr marL="342900" lvl="0" indent="-342900" algn="just">
              <a:lnSpc>
                <a:spcPct val="130000"/>
              </a:lnSpc>
              <a:buSzPts val="1000"/>
              <a:buFont typeface="Symbol" panose="05050102010706020507" pitchFamily="18" charset="2"/>
              <a:buChar char=""/>
              <a:tabLst>
                <a:tab pos="685800" algn="l"/>
              </a:tabLst>
            </a:pPr>
            <a:r>
              <a:rPr lang="en-ZA" sz="2400" dirty="0">
                <a:solidFill>
                  <a:schemeClr val="accent4">
                    <a:lumMod val="50000"/>
                  </a:schemeClr>
                </a:solidFill>
                <a:latin typeface="Gill Sans MT"/>
              </a:rPr>
              <a:t>Yes → Proceed</a:t>
            </a:r>
          </a:p>
          <a:p>
            <a:pPr marL="342900" lvl="0" indent="-342900" algn="just">
              <a:lnSpc>
                <a:spcPct val="130000"/>
              </a:lnSpc>
              <a:buSzPts val="1000"/>
              <a:buFont typeface="Symbol" panose="05050102010706020507" pitchFamily="18" charset="2"/>
              <a:buChar char=""/>
              <a:tabLst>
                <a:tab pos="685800" algn="l"/>
              </a:tabLst>
            </a:pPr>
            <a:r>
              <a:rPr lang="en-ZA" sz="2400" dirty="0">
                <a:solidFill>
                  <a:schemeClr val="accent4">
                    <a:lumMod val="50000"/>
                  </a:schemeClr>
                </a:solidFill>
                <a:latin typeface="Gill Sans MT"/>
              </a:rPr>
              <a:t>No → Return to Shortlist Houses or Renegotiate</a:t>
            </a:r>
          </a:p>
          <a:p>
            <a:endParaRPr lang="en-GB" sz="2400" dirty="0">
              <a:solidFill>
                <a:schemeClr val="accent4">
                  <a:lumMod val="50000"/>
                </a:schemeClr>
              </a:solidFill>
              <a:latin typeface="Gill Sans MT"/>
            </a:endParaRPr>
          </a:p>
        </p:txBody>
      </p:sp>
    </p:spTree>
    <p:extLst>
      <p:ext uri="{BB962C8B-B14F-4D97-AF65-F5344CB8AC3E}">
        <p14:creationId xmlns:p14="http://schemas.microsoft.com/office/powerpoint/2010/main" val="40790432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B5109F-902E-F97C-DEAA-7052497769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04C5C5-87CA-09B3-3750-7729EDBDF801}"/>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05B0490E-B9DD-BECF-3C6C-E51BACE9DF17}"/>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GB" sz="2800" b="1" dirty="0">
                <a:latin typeface="Gill Sans MT"/>
              </a:rPr>
              <a:t>3.2.4 Activity diagram</a:t>
            </a:r>
          </a:p>
          <a:p>
            <a:pPr marL="0" indent="0">
              <a:buNone/>
            </a:pPr>
            <a:endParaRPr lang="en-GB" sz="2800" dirty="0">
              <a:latin typeface="Gill Sans MT"/>
            </a:endParaRPr>
          </a:p>
          <a:p>
            <a:pPr marL="342900" lvl="0" indent="-342900" algn="just">
              <a:lnSpc>
                <a:spcPct val="130000"/>
              </a:lnSpc>
              <a:buSzPts val="1000"/>
              <a:buFont typeface="Symbol" panose="05050102010706020507" pitchFamily="18" charset="2"/>
              <a:buChar char=""/>
              <a:tabLst>
                <a:tab pos="457200" algn="l"/>
              </a:tabLst>
            </a:pPr>
            <a:r>
              <a:rPr lang="en-ZA" sz="2400" dirty="0">
                <a:solidFill>
                  <a:schemeClr val="accent4">
                    <a:lumMod val="50000"/>
                  </a:schemeClr>
                </a:solidFill>
                <a:latin typeface="Gill Sans MT"/>
              </a:rPr>
              <a:t>Finalize Mortgage (Activity)</a:t>
            </a:r>
          </a:p>
          <a:p>
            <a:pPr marL="342900" lvl="0" indent="-342900" algn="just">
              <a:lnSpc>
                <a:spcPct val="130000"/>
              </a:lnSpc>
              <a:buSzPts val="1000"/>
              <a:buFont typeface="Symbol" panose="05050102010706020507" pitchFamily="18" charset="2"/>
              <a:buChar char=""/>
              <a:tabLst>
                <a:tab pos="457200" algn="l"/>
              </a:tabLst>
            </a:pPr>
            <a:r>
              <a:rPr lang="en-ZA" sz="2400" dirty="0">
                <a:solidFill>
                  <a:schemeClr val="accent4">
                    <a:lumMod val="50000"/>
                  </a:schemeClr>
                </a:solidFill>
                <a:latin typeface="Gill Sans MT"/>
              </a:rPr>
              <a:t>Sign Contract and Close Deal (Activity)</a:t>
            </a:r>
          </a:p>
          <a:p>
            <a:pPr marL="342900" lvl="0" indent="-342900" algn="just">
              <a:lnSpc>
                <a:spcPct val="130000"/>
              </a:lnSpc>
              <a:buSzPts val="1000"/>
              <a:buFont typeface="Symbol" panose="05050102010706020507" pitchFamily="18" charset="2"/>
              <a:buChar char=""/>
              <a:tabLst>
                <a:tab pos="457200" algn="l"/>
              </a:tabLst>
            </a:pPr>
            <a:r>
              <a:rPr lang="en-ZA" sz="2400" dirty="0">
                <a:solidFill>
                  <a:schemeClr val="accent4">
                    <a:lumMod val="50000"/>
                  </a:schemeClr>
                </a:solidFill>
                <a:latin typeface="Gill Sans MT"/>
              </a:rPr>
              <a:t>Move In (Activity)</a:t>
            </a:r>
          </a:p>
          <a:p>
            <a:pPr marL="342900" lvl="0" indent="-342900" algn="just">
              <a:lnSpc>
                <a:spcPct val="130000"/>
              </a:lnSpc>
              <a:buSzPts val="1000"/>
              <a:buFont typeface="Symbol" panose="05050102010706020507" pitchFamily="18" charset="2"/>
              <a:buChar char=""/>
              <a:tabLst>
                <a:tab pos="457200" algn="l"/>
              </a:tabLst>
            </a:pPr>
            <a:r>
              <a:rPr lang="en-ZA" sz="2400" dirty="0">
                <a:solidFill>
                  <a:schemeClr val="accent4">
                    <a:lumMod val="50000"/>
                  </a:schemeClr>
                </a:solidFill>
                <a:latin typeface="Gill Sans MT"/>
              </a:rPr>
              <a:t>End Node (◎)</a:t>
            </a:r>
          </a:p>
          <a:p>
            <a:endParaRPr lang="en-GB" sz="2400" dirty="0">
              <a:solidFill>
                <a:schemeClr val="accent4">
                  <a:lumMod val="50000"/>
                </a:schemeClr>
              </a:solidFill>
              <a:latin typeface="Gill Sans MT"/>
            </a:endParaRPr>
          </a:p>
        </p:txBody>
      </p:sp>
    </p:spTree>
    <p:extLst>
      <p:ext uri="{BB962C8B-B14F-4D97-AF65-F5344CB8AC3E}">
        <p14:creationId xmlns:p14="http://schemas.microsoft.com/office/powerpoint/2010/main" val="28969940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9B489-FC1F-FD25-800D-BAFEB81995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EF88CE-993C-407F-CC02-05DD59C01DAB}"/>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8575B13C-7FF5-CB8E-9BC8-FB2DEEDC9342}"/>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GB" sz="2800" b="1" dirty="0">
                <a:latin typeface="Gill Sans MT"/>
              </a:rPr>
              <a:t>3.2.4 Activity diagram</a:t>
            </a:r>
          </a:p>
          <a:p>
            <a:pPr marL="0" indent="0">
              <a:buNone/>
            </a:pPr>
            <a:endParaRPr lang="en-GB" sz="2800" dirty="0">
              <a:latin typeface="Gill Sans MT"/>
            </a:endParaRPr>
          </a:p>
          <a:p>
            <a:pPr marL="0" indent="0">
              <a:buNone/>
            </a:pPr>
            <a:endParaRPr lang="en-GB" sz="2400" dirty="0">
              <a:solidFill>
                <a:schemeClr val="accent4">
                  <a:lumMod val="50000"/>
                </a:schemeClr>
              </a:solidFill>
              <a:latin typeface="Gill Sans MT"/>
            </a:endParaRPr>
          </a:p>
        </p:txBody>
      </p:sp>
      <p:pic>
        <p:nvPicPr>
          <p:cNvPr id="4" name="Picture 3">
            <a:extLst>
              <a:ext uri="{FF2B5EF4-FFF2-40B4-BE49-F238E27FC236}">
                <a16:creationId xmlns:a16="http://schemas.microsoft.com/office/drawing/2014/main" id="{F7E96716-A875-C65C-A970-FF17832098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95878" y="1454485"/>
            <a:ext cx="2583180" cy="5209540"/>
          </a:xfrm>
          <a:prstGeom prst="rect">
            <a:avLst/>
          </a:prstGeom>
          <a:noFill/>
          <a:ln>
            <a:solidFill>
              <a:schemeClr val="tx1"/>
            </a:solidFill>
          </a:ln>
        </p:spPr>
      </p:pic>
    </p:spTree>
    <p:extLst>
      <p:ext uri="{BB962C8B-B14F-4D97-AF65-F5344CB8AC3E}">
        <p14:creationId xmlns:p14="http://schemas.microsoft.com/office/powerpoint/2010/main" val="16237488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DA3EE-E250-18DC-FEC6-08C71636F3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8307C7-20D4-561E-DB82-5CF67BEF9D6E}"/>
              </a:ext>
            </a:extLst>
          </p:cNvPr>
          <p:cNvSpPr>
            <a:spLocks noGrp="1"/>
          </p:cNvSpPr>
          <p:nvPr>
            <p:ph type="title"/>
          </p:nvPr>
        </p:nvSpPr>
        <p:spPr/>
        <p:txBody>
          <a:bodyPr lIns="91440" tIns="45720" rIns="91440" bIns="45720" anchor="b">
            <a:normAutofit/>
          </a:bodyPr>
          <a:lstStyle/>
          <a:p>
            <a:r>
              <a:rPr lang="en-GB" sz="2500" dirty="0">
                <a:latin typeface="Gill Sans MT"/>
              </a:rPr>
              <a:t>3.3 </a:t>
            </a:r>
            <a:r>
              <a:rPr lang="en-ZA" sz="2500" dirty="0">
                <a:latin typeface="Gill Sans MT"/>
              </a:rPr>
              <a:t>Software modelling examples</a:t>
            </a:r>
            <a:endParaRPr lang="en-US" sz="2500" dirty="0">
              <a:latin typeface="Gill Sans MT"/>
            </a:endParaRPr>
          </a:p>
        </p:txBody>
      </p:sp>
      <p:sp>
        <p:nvSpPr>
          <p:cNvPr id="3" name="Content Placeholder 2">
            <a:extLst>
              <a:ext uri="{FF2B5EF4-FFF2-40B4-BE49-F238E27FC236}">
                <a16:creationId xmlns:a16="http://schemas.microsoft.com/office/drawing/2014/main" id="{7A479CFC-58AC-650F-D57A-9FD71F399102}"/>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GB" sz="2400" b="1" dirty="0">
                <a:solidFill>
                  <a:srgbClr val="C00000"/>
                </a:solidFill>
                <a:latin typeface="Gill Sans MT"/>
              </a:rPr>
              <a:t>NOTE: </a:t>
            </a:r>
          </a:p>
          <a:p>
            <a:pPr marL="0" indent="0">
              <a:buNone/>
            </a:pPr>
            <a:endParaRPr lang="en-GB" sz="2400" b="1" dirty="0">
              <a:solidFill>
                <a:srgbClr val="C00000"/>
              </a:solidFill>
              <a:latin typeface="Gill Sans MT"/>
            </a:endParaRPr>
          </a:p>
          <a:p>
            <a:pPr marL="0" indent="0">
              <a:buNone/>
            </a:pPr>
            <a:r>
              <a:rPr lang="en-GB" sz="2400" b="1" dirty="0">
                <a:solidFill>
                  <a:srgbClr val="C00000"/>
                </a:solidFill>
                <a:latin typeface="Gill Sans MT"/>
              </a:rPr>
              <a:t>Study the example case studies and diagrams in detail with the guidance of your lecturer.</a:t>
            </a:r>
          </a:p>
          <a:p>
            <a:pPr marL="0" indent="0">
              <a:buNone/>
            </a:pPr>
            <a:endParaRPr lang="en-GB" sz="2400" b="1" dirty="0">
              <a:solidFill>
                <a:srgbClr val="C00000"/>
              </a:solidFill>
              <a:latin typeface="Gill Sans MT"/>
            </a:endParaRPr>
          </a:p>
          <a:p>
            <a:pPr marL="0" indent="0">
              <a:buNone/>
            </a:pPr>
            <a:r>
              <a:rPr lang="en-GB" sz="2400" b="1" dirty="0">
                <a:solidFill>
                  <a:srgbClr val="C00000"/>
                </a:solidFill>
                <a:latin typeface="Gill Sans MT"/>
              </a:rPr>
              <a:t>Study Guide: 3.3</a:t>
            </a:r>
          </a:p>
        </p:txBody>
      </p:sp>
    </p:spTree>
    <p:extLst>
      <p:ext uri="{BB962C8B-B14F-4D97-AF65-F5344CB8AC3E}">
        <p14:creationId xmlns:p14="http://schemas.microsoft.com/office/powerpoint/2010/main" val="2092470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26E58-2AAC-9AF8-101B-E1035B9ECF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335F25-853C-A47E-254A-313C237EF83C}"/>
              </a:ext>
            </a:extLst>
          </p:cNvPr>
          <p:cNvSpPr>
            <a:spLocks noGrp="1"/>
          </p:cNvSpPr>
          <p:nvPr>
            <p:ph type="title"/>
          </p:nvPr>
        </p:nvSpPr>
        <p:spPr/>
        <p:txBody>
          <a:bodyPr lIns="91440" tIns="45720" rIns="91440" bIns="45720" anchor="b">
            <a:normAutofit fontScale="90000"/>
          </a:bodyPr>
          <a:lstStyle/>
          <a:p>
            <a:r>
              <a:rPr lang="en-GB" sz="2800" dirty="0">
                <a:latin typeface="Gill Sans MT"/>
              </a:rPr>
              <a:t>3.1 Software development methods and tools</a:t>
            </a:r>
            <a:endParaRPr lang="en-US" sz="2800" dirty="0">
              <a:latin typeface="Gill Sans MT"/>
            </a:endParaRPr>
          </a:p>
        </p:txBody>
      </p:sp>
      <p:sp>
        <p:nvSpPr>
          <p:cNvPr id="3" name="Content Placeholder 2">
            <a:extLst>
              <a:ext uri="{FF2B5EF4-FFF2-40B4-BE49-F238E27FC236}">
                <a16:creationId xmlns:a16="http://schemas.microsoft.com/office/drawing/2014/main" id="{82A6411E-A74A-FAB1-810C-111161A85ACD}"/>
              </a:ext>
            </a:extLst>
          </p:cNvPr>
          <p:cNvSpPr>
            <a:spLocks noGrp="1"/>
          </p:cNvSpPr>
          <p:nvPr>
            <p:ph idx="1"/>
          </p:nvPr>
        </p:nvSpPr>
        <p:spPr>
          <a:xfrm>
            <a:off x="703234" y="1397479"/>
            <a:ext cx="11168468" cy="5266546"/>
          </a:xfrm>
        </p:spPr>
        <p:txBody>
          <a:bodyPr vert="horz" lIns="91440" tIns="45720" rIns="91440" bIns="45720" rtlCol="0" anchor="t">
            <a:noAutofit/>
          </a:bodyPr>
          <a:lstStyle/>
          <a:p>
            <a:r>
              <a:rPr lang="en-ZA" sz="2800" dirty="0">
                <a:latin typeface="Gill Sans MT"/>
              </a:rPr>
              <a:t>During the analysis phase, analysts use tools to draw many types of diagrams to model the system requirements. </a:t>
            </a:r>
          </a:p>
          <a:p>
            <a:pPr marL="0" indent="0">
              <a:buNone/>
            </a:pPr>
            <a:endParaRPr lang="en-GB" sz="2800" dirty="0">
              <a:latin typeface="Gill Sans MT"/>
            </a:endParaRPr>
          </a:p>
          <a:p>
            <a:r>
              <a:rPr lang="en-GB" sz="2800" dirty="0">
                <a:latin typeface="Gill Sans MT"/>
              </a:rPr>
              <a:t>During the coding or implementation phase, developers use Integrated Development Environments (IDEs) that provide code editing, debugging, etc.</a:t>
            </a:r>
          </a:p>
          <a:p>
            <a:pPr marL="0" indent="0">
              <a:buNone/>
            </a:pPr>
            <a:endParaRPr lang="en-GB" sz="2800" dirty="0">
              <a:latin typeface="Gill Sans MT"/>
            </a:endParaRPr>
          </a:p>
          <a:p>
            <a:r>
              <a:rPr lang="en-GB" sz="2800" dirty="0">
                <a:latin typeface="Gill Sans MT"/>
              </a:rPr>
              <a:t>Other tools are debugging tools, version control system tools, build automation tools and testing tools. </a:t>
            </a:r>
          </a:p>
        </p:txBody>
      </p:sp>
    </p:spTree>
    <p:extLst>
      <p:ext uri="{BB962C8B-B14F-4D97-AF65-F5344CB8AC3E}">
        <p14:creationId xmlns:p14="http://schemas.microsoft.com/office/powerpoint/2010/main" val="4451290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747552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00C80C-A037-D8A0-AA19-C802BDB797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071B98-B2E9-CB11-D6DF-A5E7BB5AC29A}"/>
              </a:ext>
            </a:extLst>
          </p:cNvPr>
          <p:cNvSpPr>
            <a:spLocks noGrp="1"/>
          </p:cNvSpPr>
          <p:nvPr>
            <p:ph type="title"/>
          </p:nvPr>
        </p:nvSpPr>
        <p:spPr/>
        <p:txBody>
          <a:bodyPr lIns="91440" tIns="45720" rIns="91440" bIns="45720" anchor="b">
            <a:normAutofit fontScale="90000"/>
          </a:bodyPr>
          <a:lstStyle/>
          <a:p>
            <a:r>
              <a:rPr lang="en-GB" sz="2800" dirty="0">
                <a:latin typeface="Gill Sans MT"/>
              </a:rPr>
              <a:t>3.1 Software development methods and tools</a:t>
            </a:r>
            <a:endParaRPr lang="en-US" sz="2800" dirty="0">
              <a:latin typeface="Gill Sans MT"/>
            </a:endParaRPr>
          </a:p>
        </p:txBody>
      </p:sp>
      <p:sp>
        <p:nvSpPr>
          <p:cNvPr id="3" name="Content Placeholder 2">
            <a:extLst>
              <a:ext uri="{FF2B5EF4-FFF2-40B4-BE49-F238E27FC236}">
                <a16:creationId xmlns:a16="http://schemas.microsoft.com/office/drawing/2014/main" id="{CA5642CD-9243-0297-B436-59F2E311349A}"/>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GB" sz="2800" dirty="0">
                <a:solidFill>
                  <a:srgbClr val="0070C0"/>
                </a:solidFill>
                <a:latin typeface="Gill Sans MT"/>
              </a:rPr>
              <a:t>Using software tools throughout the SDLC is vital for ensuring the successful planning, development, deployment, and maintenance of software systems. </a:t>
            </a:r>
          </a:p>
        </p:txBody>
      </p:sp>
      <p:pic>
        <p:nvPicPr>
          <p:cNvPr id="2050" name="Picture 2">
            <a:extLst>
              <a:ext uri="{FF2B5EF4-FFF2-40B4-BE49-F238E27FC236}">
                <a16:creationId xmlns:a16="http://schemas.microsoft.com/office/drawing/2014/main" id="{876C890E-130D-EC5D-167E-38DE92F9C9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6671" y="3048774"/>
            <a:ext cx="5951915" cy="3809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321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48011-3A47-DDD8-C158-8BD112B4ED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CDE177-28E7-452E-BDC0-5C5FA16C2F16}"/>
              </a:ext>
            </a:extLst>
          </p:cNvPr>
          <p:cNvSpPr>
            <a:spLocks noGrp="1"/>
          </p:cNvSpPr>
          <p:nvPr>
            <p:ph type="title"/>
          </p:nvPr>
        </p:nvSpPr>
        <p:spPr/>
        <p:txBody>
          <a:bodyPr lIns="91440" tIns="45720" rIns="91440" bIns="45720" anchor="b">
            <a:normAutofit fontScale="90000"/>
          </a:bodyPr>
          <a:lstStyle/>
          <a:p>
            <a:r>
              <a:rPr lang="en-GB" sz="2800">
                <a:latin typeface="Gill Sans MT"/>
              </a:rPr>
              <a:t>3.1 Software development methods and tools</a:t>
            </a:r>
            <a:endParaRPr lang="en-US" sz="2800" dirty="0">
              <a:latin typeface="Gill Sans MT"/>
            </a:endParaRPr>
          </a:p>
        </p:txBody>
      </p:sp>
      <p:sp>
        <p:nvSpPr>
          <p:cNvPr id="3" name="Content Placeholder 2">
            <a:extLst>
              <a:ext uri="{FF2B5EF4-FFF2-40B4-BE49-F238E27FC236}">
                <a16:creationId xmlns:a16="http://schemas.microsoft.com/office/drawing/2014/main" id="{DD5D16CB-A333-2B7B-C350-E7005AC3C74B}"/>
              </a:ext>
            </a:extLst>
          </p:cNvPr>
          <p:cNvSpPr>
            <a:spLocks noGrp="1"/>
          </p:cNvSpPr>
          <p:nvPr>
            <p:ph idx="1"/>
          </p:nvPr>
        </p:nvSpPr>
        <p:spPr>
          <a:xfrm>
            <a:off x="852406" y="4695987"/>
            <a:ext cx="11019295" cy="1968038"/>
          </a:xfrm>
        </p:spPr>
        <p:txBody>
          <a:bodyPr vert="horz" lIns="91440" tIns="45720" rIns="91440" bIns="45720" rtlCol="0" anchor="t">
            <a:noAutofit/>
          </a:bodyPr>
          <a:lstStyle/>
          <a:p>
            <a:pPr marL="0" indent="0">
              <a:buNone/>
            </a:pPr>
            <a:r>
              <a:rPr lang="en-GB" sz="1800" u="sng" dirty="0">
                <a:solidFill>
                  <a:srgbClr val="0000FF"/>
                </a:solidFill>
                <a:effectLst/>
                <a:latin typeface="MS Reference Sans Serif" panose="020B0604030504040204" pitchFamily="34" charset="0"/>
                <a:ea typeface="Times New Roman" panose="02020603050405020304" pitchFamily="18" charset="0"/>
                <a:cs typeface="Times New Roman" panose="02020603050405020304" pitchFamily="18" charset="0"/>
                <a:hlinkClick r:id="rId2"/>
              </a:rPr>
              <a:t>https://www.guru99.com/testing-tools.html</a:t>
            </a:r>
            <a:r>
              <a:rPr lang="en-GB" sz="1800" dirty="0">
                <a:effectLst/>
                <a:latin typeface="MS Reference Sans Serif" panose="020B0604030504040204" pitchFamily="34" charset="0"/>
                <a:ea typeface="Times New Roman" panose="02020603050405020304" pitchFamily="18" charset="0"/>
                <a:cs typeface="Times New Roman" panose="02020603050405020304" pitchFamily="18" charset="0"/>
              </a:rPr>
              <a:t>.</a:t>
            </a:r>
            <a:endParaRPr lang="en-GB" sz="2400" dirty="0">
              <a:latin typeface="Gill Sans MT"/>
            </a:endParaRPr>
          </a:p>
        </p:txBody>
      </p:sp>
      <p:pic>
        <p:nvPicPr>
          <p:cNvPr id="5" name="Picture 4">
            <a:extLst>
              <a:ext uri="{FF2B5EF4-FFF2-40B4-BE49-F238E27FC236}">
                <a16:creationId xmlns:a16="http://schemas.microsoft.com/office/drawing/2014/main" id="{03880C09-FBE6-028E-49B5-133D8CFDCC31}"/>
              </a:ext>
            </a:extLst>
          </p:cNvPr>
          <p:cNvPicPr>
            <a:picLocks noChangeAspect="1"/>
          </p:cNvPicPr>
          <p:nvPr/>
        </p:nvPicPr>
        <p:blipFill>
          <a:blip r:embed="rId3"/>
          <a:stretch>
            <a:fillRect/>
          </a:stretch>
        </p:blipFill>
        <p:spPr>
          <a:xfrm>
            <a:off x="703234" y="1474677"/>
            <a:ext cx="10470165" cy="2730493"/>
          </a:xfrm>
          <a:prstGeom prst="rect">
            <a:avLst/>
          </a:prstGeom>
        </p:spPr>
      </p:pic>
    </p:spTree>
    <p:extLst>
      <p:ext uri="{BB962C8B-B14F-4D97-AF65-F5344CB8AC3E}">
        <p14:creationId xmlns:p14="http://schemas.microsoft.com/office/powerpoint/2010/main" val="793765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9D82F-28E1-6E41-4722-EB8DAA074E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0ED12A-AFAA-E416-69EB-B4D5650ED728}"/>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679898E6-10E3-E418-9E06-AE0E727F671C}"/>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GB" sz="2800" b="1" dirty="0">
                <a:latin typeface="Gill Sans MT"/>
              </a:rPr>
              <a:t>3.2.1 Modelling techniques overview</a:t>
            </a:r>
          </a:p>
          <a:p>
            <a:pPr marL="0" indent="0">
              <a:buNone/>
            </a:pPr>
            <a:endParaRPr lang="en-GB" sz="2800" dirty="0">
              <a:latin typeface="Gill Sans MT"/>
            </a:endParaRPr>
          </a:p>
          <a:p>
            <a:pPr marL="0" indent="0">
              <a:buNone/>
            </a:pPr>
            <a:r>
              <a:rPr lang="en-GB" sz="2800" dirty="0">
                <a:latin typeface="Gill Sans MT"/>
              </a:rPr>
              <a:t>In the IT industry, systems analysts create both logical and physical models, often in the form of diagrams before moving into the development phase. </a:t>
            </a:r>
          </a:p>
          <a:p>
            <a:pPr marL="0" indent="0">
              <a:buNone/>
            </a:pPr>
            <a:endParaRPr lang="en-GB" sz="2800" dirty="0">
              <a:latin typeface="Gill Sans MT"/>
            </a:endParaRPr>
          </a:p>
          <a:p>
            <a:pPr marL="0" indent="0">
              <a:buNone/>
            </a:pPr>
            <a:r>
              <a:rPr lang="en-GB" sz="2800" dirty="0">
                <a:latin typeface="Gill Sans MT"/>
              </a:rPr>
              <a:t>These diagrams serve as </a:t>
            </a:r>
            <a:r>
              <a:rPr lang="en-GB" sz="2800" b="1" u="sng" dirty="0">
                <a:solidFill>
                  <a:srgbClr val="0070C0"/>
                </a:solidFill>
                <a:latin typeface="Gill Sans MT"/>
              </a:rPr>
              <a:t>blueprints</a:t>
            </a:r>
            <a:r>
              <a:rPr lang="en-GB" sz="2800" dirty="0">
                <a:latin typeface="Gill Sans MT"/>
              </a:rPr>
              <a:t> that guide programmers in building the system based on the analysts' detailed specifications. </a:t>
            </a:r>
          </a:p>
          <a:p>
            <a:pPr marL="0" indent="0">
              <a:buNone/>
            </a:pPr>
            <a:endParaRPr lang="en-GB" sz="2800" dirty="0">
              <a:latin typeface="Gill Sans MT"/>
            </a:endParaRPr>
          </a:p>
          <a:p>
            <a:pPr marL="0" indent="0">
              <a:buNone/>
            </a:pPr>
            <a:r>
              <a:rPr lang="en-GB" sz="2800" dirty="0">
                <a:latin typeface="Gill Sans MT"/>
              </a:rPr>
              <a:t>Different types of diagrams are used to highlight various aspects of the system.</a:t>
            </a:r>
            <a:endParaRPr lang="en-ZA" sz="2800" dirty="0">
              <a:latin typeface="Gill Sans MT"/>
            </a:endParaRPr>
          </a:p>
          <a:p>
            <a:pPr marL="0" indent="0">
              <a:buNone/>
            </a:pPr>
            <a:endParaRPr lang="en-GB" sz="2400" dirty="0">
              <a:latin typeface="Gill Sans MT"/>
            </a:endParaRPr>
          </a:p>
        </p:txBody>
      </p:sp>
    </p:spTree>
    <p:extLst>
      <p:ext uri="{BB962C8B-B14F-4D97-AF65-F5344CB8AC3E}">
        <p14:creationId xmlns:p14="http://schemas.microsoft.com/office/powerpoint/2010/main" val="2088909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ACB39-C9F2-9534-D968-69685CBEDB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CE7A34-27CB-9D6C-4A71-BE891E664154}"/>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625EDA36-8A5E-31AB-87AE-7E5C355E019D}"/>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GB" sz="2800" b="1" dirty="0">
                <a:latin typeface="Gill Sans MT"/>
              </a:rPr>
              <a:t>3.2.1 Modelling techniques overview</a:t>
            </a:r>
          </a:p>
          <a:p>
            <a:pPr marL="0" indent="0">
              <a:buNone/>
            </a:pPr>
            <a:endParaRPr lang="en-GB" sz="2800" dirty="0">
              <a:latin typeface="Gill Sans MT"/>
            </a:endParaRPr>
          </a:p>
          <a:p>
            <a:pPr marL="0" indent="0">
              <a:buNone/>
            </a:pPr>
            <a:r>
              <a:rPr lang="en-GB" sz="2800" dirty="0">
                <a:latin typeface="Gill Sans MT"/>
              </a:rPr>
              <a:t>For process modelling, analysts draw flow charts and data flow diagrams (DFDs). </a:t>
            </a:r>
          </a:p>
          <a:p>
            <a:pPr marL="0" indent="0">
              <a:buNone/>
            </a:pPr>
            <a:endParaRPr lang="en-GB" sz="2800" dirty="0">
              <a:latin typeface="Gill Sans MT"/>
            </a:endParaRPr>
          </a:p>
          <a:p>
            <a:pPr marL="0" indent="0">
              <a:buNone/>
            </a:pPr>
            <a:r>
              <a:rPr lang="en-ZA" sz="2800" dirty="0">
                <a:latin typeface="Gill Sans MT"/>
              </a:rPr>
              <a:t>The context diagram is the highest-level DFD, offering a broad overview of the entire system and its interactions with external entities. From this, lower-level DFDs are developed to explore each process in greater detail. </a:t>
            </a:r>
          </a:p>
          <a:p>
            <a:pPr marL="0" indent="0">
              <a:buNone/>
            </a:pPr>
            <a:endParaRPr lang="en-ZA" sz="2800" dirty="0">
              <a:latin typeface="Gill Sans MT"/>
            </a:endParaRPr>
          </a:p>
          <a:p>
            <a:pPr marL="0" indent="0">
              <a:buNone/>
            </a:pPr>
            <a:r>
              <a:rPr lang="en-ZA" sz="2800" dirty="0">
                <a:latin typeface="Gill Sans MT"/>
              </a:rPr>
              <a:t>A DFD is an essential tool for </a:t>
            </a:r>
            <a:r>
              <a:rPr lang="en-ZA" sz="2800" b="1" u="sng" dirty="0">
                <a:latin typeface="Gill Sans MT"/>
              </a:rPr>
              <a:t>modelling business and system processes.</a:t>
            </a:r>
            <a:endParaRPr lang="en-GB" sz="2800" b="1" u="sng" dirty="0">
              <a:latin typeface="Gill Sans MT"/>
            </a:endParaRPr>
          </a:p>
        </p:txBody>
      </p:sp>
    </p:spTree>
    <p:extLst>
      <p:ext uri="{BB962C8B-B14F-4D97-AF65-F5344CB8AC3E}">
        <p14:creationId xmlns:p14="http://schemas.microsoft.com/office/powerpoint/2010/main" val="558616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24D51A-4A56-CF76-0DBF-5A4135012E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EABA8E-D3E2-9DAA-9C72-91C5C8460B97}"/>
              </a:ext>
            </a:extLst>
          </p:cNvPr>
          <p:cNvSpPr>
            <a:spLocks noGrp="1"/>
          </p:cNvSpPr>
          <p:nvPr>
            <p:ph type="title"/>
          </p:nvPr>
        </p:nvSpPr>
        <p:spPr/>
        <p:txBody>
          <a:bodyPr lIns="91440" tIns="45720" rIns="91440" bIns="45720" anchor="b">
            <a:normAutofit/>
          </a:bodyPr>
          <a:lstStyle/>
          <a:p>
            <a:r>
              <a:rPr lang="en-GB" sz="2500" dirty="0">
                <a:latin typeface="Gill Sans MT"/>
              </a:rPr>
              <a:t>3.2 </a:t>
            </a:r>
            <a:r>
              <a:rPr lang="en-ZA" sz="2500" dirty="0">
                <a:latin typeface="Gill Sans MT"/>
              </a:rPr>
              <a:t>Software development modelling techniques</a:t>
            </a:r>
            <a:endParaRPr lang="en-US" sz="2500" dirty="0">
              <a:latin typeface="Gill Sans MT"/>
            </a:endParaRPr>
          </a:p>
        </p:txBody>
      </p:sp>
      <p:sp>
        <p:nvSpPr>
          <p:cNvPr id="3" name="Content Placeholder 2">
            <a:extLst>
              <a:ext uri="{FF2B5EF4-FFF2-40B4-BE49-F238E27FC236}">
                <a16:creationId xmlns:a16="http://schemas.microsoft.com/office/drawing/2014/main" id="{F60AABFA-056F-83A0-E6B9-6F26ADD1B050}"/>
              </a:ext>
            </a:extLst>
          </p:cNvPr>
          <p:cNvSpPr>
            <a:spLocks noGrp="1"/>
          </p:cNvSpPr>
          <p:nvPr>
            <p:ph idx="1"/>
          </p:nvPr>
        </p:nvSpPr>
        <p:spPr>
          <a:xfrm>
            <a:off x="703234" y="1397479"/>
            <a:ext cx="11168468" cy="5266546"/>
          </a:xfrm>
        </p:spPr>
        <p:txBody>
          <a:bodyPr vert="horz" lIns="91440" tIns="45720" rIns="91440" bIns="45720" rtlCol="0" anchor="t">
            <a:noAutofit/>
          </a:bodyPr>
          <a:lstStyle/>
          <a:p>
            <a:pPr marL="0" indent="0">
              <a:buNone/>
            </a:pPr>
            <a:r>
              <a:rPr lang="en-GB" sz="2800" b="1" dirty="0">
                <a:latin typeface="Gill Sans MT"/>
              </a:rPr>
              <a:t>3.2.1 Modelling techniques overview</a:t>
            </a:r>
          </a:p>
          <a:p>
            <a:pPr marL="0" indent="0">
              <a:buNone/>
            </a:pPr>
            <a:endParaRPr lang="en-GB" sz="2800" dirty="0">
              <a:latin typeface="Gill Sans MT"/>
            </a:endParaRPr>
          </a:p>
          <a:p>
            <a:pPr>
              <a:lnSpc>
                <a:spcPct val="130000"/>
              </a:lnSpc>
            </a:pPr>
            <a:r>
              <a:rPr lang="en-GB" sz="2800" dirty="0">
                <a:latin typeface="Gill Sans MT"/>
              </a:rPr>
              <a:t>Conceptual data modelling focuses on representing an organisation’s data, and the aim is to highlight the rules related to the meaning and interrelationships among an organisation’s data. </a:t>
            </a:r>
          </a:p>
          <a:p>
            <a:pPr>
              <a:lnSpc>
                <a:spcPct val="130000"/>
              </a:lnSpc>
            </a:pPr>
            <a:endParaRPr lang="en-GB" sz="2800" dirty="0">
              <a:latin typeface="Gill Sans MT"/>
            </a:endParaRPr>
          </a:p>
          <a:p>
            <a:pPr>
              <a:lnSpc>
                <a:spcPct val="130000"/>
              </a:lnSpc>
            </a:pPr>
            <a:r>
              <a:rPr lang="en-GB" sz="2800" dirty="0">
                <a:latin typeface="Gill Sans MT"/>
              </a:rPr>
              <a:t>Main aim of conceptual data modelling is to</a:t>
            </a:r>
            <a:r>
              <a:rPr lang="en-ZA" sz="2800" dirty="0">
                <a:latin typeface="Gill Sans MT"/>
              </a:rPr>
              <a:t> </a:t>
            </a:r>
            <a:r>
              <a:rPr lang="en-GB" sz="2800" dirty="0">
                <a:latin typeface="Gill Sans MT"/>
              </a:rPr>
              <a:t>create an Entity-Relationship Diagram (E-R diagram or ERD).</a:t>
            </a:r>
            <a:endParaRPr lang="en-ZA" sz="2800" dirty="0">
              <a:latin typeface="Gill Sans MT"/>
            </a:endParaRPr>
          </a:p>
          <a:p>
            <a:pPr marL="0" indent="0">
              <a:buNone/>
            </a:pPr>
            <a:endParaRPr lang="en-GB" sz="2400" dirty="0">
              <a:latin typeface="Gill Sans MT"/>
            </a:endParaRPr>
          </a:p>
        </p:txBody>
      </p:sp>
    </p:spTree>
    <p:extLst>
      <p:ext uri="{BB962C8B-B14F-4D97-AF65-F5344CB8AC3E}">
        <p14:creationId xmlns:p14="http://schemas.microsoft.com/office/powerpoint/2010/main" val="27140912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Wte7FFFa"/>
  <p:tag name="ARTICULATE_PROJECT_OPEN" val="0"/>
  <p:tag name="ARTICULATE_DESIGN_ID_WHITE VIDEO BOX" val="5d6qpBLd"/>
  <p:tag name="ARTICULATE_SLIDE_THUMBNAIL_REFRESH" val="1"/>
  <p:tag name="ARTICULATE_SLIDE_COUNT" val="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Video box">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X template for recordings 22-05-20" id="{921E9A64-9EE8-41E5-B16D-75918ADC9A75}" vid="{93481CF0-EFEC-407E-B05B-10CF0C39BF0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b29e309-5067-420f-889f-e44dba4a11cd" xsi:nil="true"/>
    <lcf76f155ced4ddcb4097134ff3c332f xmlns="1acd542e-fec4-464b-a0b9-883f33ef757b">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A45D3D289A6AA4A916B83A0E0727C46" ma:contentTypeVersion="17" ma:contentTypeDescription="Create a new document." ma:contentTypeScope="" ma:versionID="84e5ece7158e8e8306e9fbba08fd611c">
  <xsd:schema xmlns:xsd="http://www.w3.org/2001/XMLSchema" xmlns:xs="http://www.w3.org/2001/XMLSchema" xmlns:p="http://schemas.microsoft.com/office/2006/metadata/properties" xmlns:ns2="1acd542e-fec4-464b-a0b9-883f33ef757b" xmlns:ns3="0b29e309-5067-420f-889f-e44dba4a11cd" targetNamespace="http://schemas.microsoft.com/office/2006/metadata/properties" ma:root="true" ma:fieldsID="67e9d2fcb65732f760be310008c857af" ns2:_="" ns3:_="">
    <xsd:import namespace="1acd542e-fec4-464b-a0b9-883f33ef757b"/>
    <xsd:import namespace="0b29e309-5067-420f-889f-e44dba4a11c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cd542e-fec4-464b-a0b9-883f33ef75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038f4db-6faf-4b53-8a05-2b4e7a76ecb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b29e309-5067-420f-889f-e44dba4a11c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60ba2019-a0a6-437f-ae6b-c9df9d15834b}" ma:internalName="TaxCatchAll" ma:showField="CatchAllData" ma:web="0b29e309-5067-420f-889f-e44dba4a11c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513D81B-942C-496C-A014-1F2FF2DCFE2F}">
  <ds:schemaRefs>
    <ds:schemaRef ds:uri="0b29e309-5067-420f-889f-e44dba4a11cd"/>
    <ds:schemaRef ds:uri="1acd542e-fec4-464b-a0b9-883f33ef757b"/>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649A2F2-ED9F-4981-AECB-763E6E233A31}">
  <ds:schemaRefs>
    <ds:schemaRef ds:uri="0b29e309-5067-420f-889f-e44dba4a11cd"/>
    <ds:schemaRef ds:uri="1acd542e-fec4-464b-a0b9-883f33ef75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0EFFDE1-1B60-4745-8B4D-AE611BB3A2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335</TotalTime>
  <Words>2420</Words>
  <Application>Microsoft Office PowerPoint</Application>
  <PresentationFormat>Widescreen</PresentationFormat>
  <Paragraphs>236</Paragraphs>
  <Slides>40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Gill Sans MT</vt:lpstr>
      <vt:lpstr>MS Reference Sans Serif</vt:lpstr>
      <vt:lpstr>Symbol</vt:lpstr>
      <vt:lpstr>White Video box</vt:lpstr>
      <vt:lpstr>SEN152 – Topic 3:  Software development methods, tools, and modelling techniques </vt:lpstr>
      <vt:lpstr>Module Outcomes</vt:lpstr>
      <vt:lpstr>3.1 Software development methods and tools</vt:lpstr>
      <vt:lpstr>3.1 Software development methods and tools</vt:lpstr>
      <vt:lpstr>3.1 Software development methods and tools</vt:lpstr>
      <vt:lpstr>3.1 Software development methods and tools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3.2 Software development modelling techniques</vt:lpstr>
      <vt:lpstr>3.3 Software modelling examples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Sykes, Debbie (Ms) - Delta</dc:creator>
  <cp:lastModifiedBy>Sonja Visagie (STADIO - Centurion)</cp:lastModifiedBy>
  <cp:revision>663</cp:revision>
  <dcterms:created xsi:type="dcterms:W3CDTF">2021-02-17T07:10:33Z</dcterms:created>
  <dcterms:modified xsi:type="dcterms:W3CDTF">2025-03-27T08:41:45Z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C5361F15-C82A-40D1-A4E6-5713AE67191D</vt:lpwstr>
  </property>
  <property fmtid="{D5CDD505-2E9C-101B-9397-08002B2CF9AE}" pid="3" name="ArticulatePath">
    <vt:lpwstr>Presentation1</vt:lpwstr>
  </property>
  <property fmtid="{D5CDD505-2E9C-101B-9397-08002B2CF9AE}" pid="4" name="ContentTypeId">
    <vt:lpwstr>0x010100CA45D3D289A6AA4A916B83A0E0727C46</vt:lpwstr>
  </property>
</Properties>
</file>