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73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58" r:id="rId18"/>
    <p:sldId id="459" r:id="rId19"/>
    <p:sldId id="460" r:id="rId20"/>
    <p:sldId id="436" r:id="rId21"/>
    <p:sldId id="437" r:id="rId22"/>
    <p:sldId id="438" r:id="rId23"/>
    <p:sldId id="442" r:id="rId24"/>
    <p:sldId id="443" r:id="rId25"/>
    <p:sldId id="444" r:id="rId26"/>
    <p:sldId id="445" r:id="rId27"/>
    <p:sldId id="446" r:id="rId28"/>
    <p:sldId id="447" r:id="rId29"/>
    <p:sldId id="451" r:id="rId30"/>
    <p:sldId id="452" r:id="rId31"/>
    <p:sldId id="453" r:id="rId32"/>
    <p:sldId id="454" r:id="rId33"/>
    <p:sldId id="268" r:id="rId34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4856"/>
    <a:srgbClr val="E77AAE"/>
    <a:srgbClr val="8A63A9"/>
    <a:srgbClr val="F6921F"/>
    <a:srgbClr val="237DA0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7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gs" Target="tags/tag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upport.apple.com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74" y="673315"/>
            <a:ext cx="10209293" cy="1715437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ZA" sz="3600" dirty="0">
                <a:latin typeface="Gill Sans MT"/>
              </a:rPr>
              <a:t>SEN152 – Topic 4: </a:t>
            </a:r>
            <a:br>
              <a:rPr lang="en-ZA" sz="3600" dirty="0">
                <a:latin typeface="Gill Sans MT"/>
              </a:rPr>
            </a:br>
            <a:r>
              <a:rPr lang="en-ZA" sz="3600" dirty="0">
                <a:latin typeface="Gill Sans MT"/>
              </a:rPr>
              <a:t>Software maintenance and documentation; quality management; and Artificial Intelligence (AI) and software development</a:t>
            </a:r>
            <a:endParaRPr lang="en-US" sz="36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827" y="2758190"/>
            <a:ext cx="11268346" cy="257830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 dirty="0">
                <a:latin typeface="Gill Sans MT"/>
              </a:rPr>
              <a:t>4.4 	Artificial Intelligence (AI) and software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93620-8B4B-4F9F-C6B7-130BD88E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501B-6C65-9BFD-E425-BE177F9B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0BB44-DBB9-7C62-86DA-970BA9D49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Effective documentation should be clear, concise, up-to-date, and accessible. </a:t>
            </a: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Many organisations make use of online help centres to provide support to end-users. </a:t>
            </a: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Typical features include "Getting Started" guides, Frequently Asked Questions (FAQs), troubleshooting steps, and community forums.</a:t>
            </a:r>
          </a:p>
          <a:p>
            <a:endParaRPr lang="en-ZA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Organisations also include video tutorials to provide users with a more engaging and comprehensive learning experience, enhanced with multimedia. </a:t>
            </a: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486437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1511-7F08-FB04-D547-C5DD5738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9C19-B59F-25CA-9978-67423754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25B0-CF47-6EEA-B2E2-37731AC2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Modern </a:t>
            </a:r>
            <a:r>
              <a:rPr lang="en-ZA" sz="2800" b="1" u="sng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tools and platforms </a:t>
            </a:r>
            <a:r>
              <a:rPr lang="en-ZA" sz="2800" dirty="0">
                <a:latin typeface="Gill Sans MT"/>
              </a:rPr>
              <a:t>can greatly assist in both software maintenance and documentation. </a:t>
            </a:r>
            <a:endParaRPr lang="en-GB" sz="2800" dirty="0">
              <a:latin typeface="Gill Sans MT"/>
            </a:endParaRPr>
          </a:p>
        </p:txBody>
      </p:sp>
      <p:pic>
        <p:nvPicPr>
          <p:cNvPr id="4098" name="Picture 2" descr="The Top 9 Open Source Development Tools and Platforms">
            <a:extLst>
              <a:ext uri="{FF2B5EF4-FFF2-40B4-BE49-F238E27FC236}">
                <a16:creationId xmlns:a16="http://schemas.microsoft.com/office/drawing/2014/main" id="{CFC9CE7E-F9B0-4984-6328-5719E8E06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25"/>
          <a:stretch/>
        </p:blipFill>
        <p:spPr bwMode="auto">
          <a:xfrm>
            <a:off x="903518" y="2670021"/>
            <a:ext cx="9897283" cy="3319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82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050DD-42DA-459C-E1A2-7C264BC7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1B13-6FAD-DA08-68B7-26616699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0911-6C45-B35D-C1A5-FD366F3BF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5775960"/>
            <a:ext cx="11168468" cy="8880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1800" u="sng" dirty="0">
                <a:solidFill>
                  <a:srgbClr val="0000FF"/>
                </a:solidFill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https://support.apple.com/</a:t>
            </a: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85A4EF-9B15-388F-5F44-1F1C293D7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3053548"/>
            <a:ext cx="11334750" cy="2438400"/>
          </a:xfrm>
          <a:prstGeom prst="rect">
            <a:avLst/>
          </a:prstGeom>
        </p:spPr>
      </p:pic>
      <p:pic>
        <p:nvPicPr>
          <p:cNvPr id="5122" name="Picture 2" descr="How Did Apple Get So Big?">
            <a:extLst>
              <a:ext uri="{FF2B5EF4-FFF2-40B4-BE49-F238E27FC236}">
                <a16:creationId xmlns:a16="http://schemas.microsoft.com/office/drawing/2014/main" id="{DA165444-C5D8-BCD5-3670-BC88EC901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660" y="193976"/>
            <a:ext cx="3863340" cy="257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064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9812-A5EC-1A82-E427-301BABA4A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2C88-B237-49E5-23AB-F016F946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CF52-3E63-9B37-5A68-271A48DFB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SQM promotes standardisation, proper documentation, and adherence to coding best practices, which in turn supports maintainability and scalability.</a:t>
            </a:r>
          </a:p>
          <a:p>
            <a:endParaRPr lang="en-GB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Through quality audits, reviews, and continuous testing, SQM ensures that the final product is not only functional but also secure, efficient, and user-friendly.</a:t>
            </a:r>
          </a:p>
          <a:p>
            <a:endParaRPr lang="en-GB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Organisations choose to adopt Agile for a variety of reasons, one of the most significant being its impact on software quality. </a:t>
            </a:r>
          </a:p>
        </p:txBody>
      </p:sp>
    </p:spTree>
    <p:extLst>
      <p:ext uri="{BB962C8B-B14F-4D97-AF65-F5344CB8AC3E}">
        <p14:creationId xmlns:p14="http://schemas.microsoft.com/office/powerpoint/2010/main" val="541709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9D4A5-C66D-48C4-4FB5-F9287C00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A79E-C322-3C0C-998F-D383518D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CC00C-7568-F0D5-3946-A3D97B2F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The following are examples of </a:t>
            </a:r>
            <a:r>
              <a:rPr lang="en-GB" sz="28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reliable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 software systems:</a:t>
            </a:r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ZA" sz="2800" dirty="0">
                <a:latin typeface="Gill Sans MT"/>
              </a:rPr>
              <a:t>A banking app processes thousands of transactions daily without crashing or losing data.</a:t>
            </a: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ZA" sz="2800" dirty="0">
                <a:latin typeface="Gill Sans MT"/>
              </a:rPr>
              <a:t>A hospital's medical records system runs uninterrupted for months with minimal downtime.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041417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29A70-0303-C9F9-4CBD-8418237E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6A8D-0B9B-0E1B-CA5B-B4B76325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3500-9320-A006-C4B8-D17DAF13A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The following are examples of </a:t>
            </a:r>
            <a:r>
              <a:rPr lang="en-GB" sz="28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usable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 software systems:</a:t>
            </a:r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ZA" sz="2800" dirty="0">
                <a:latin typeface="Gill Sans MT"/>
              </a:rPr>
              <a:t>A mobile app with intuitive navigation, accessible design, and easy-to-understand instructions.</a:t>
            </a: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ZA" sz="2800" dirty="0">
                <a:latin typeface="Gill Sans MT"/>
              </a:rPr>
              <a:t>An e-learning platform that allows users of all skill levels to register, log in, and start a course without training.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6320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F23-04BE-D9E8-4247-11A908932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2039-EBC5-725A-1BE4-636F08BC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96ED-6FDE-B007-CDD3-B0F71F6FC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algn="just">
              <a:lnSpc>
                <a:spcPct val="130000"/>
              </a:lnSpc>
              <a:buNone/>
            </a:pP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The following is an example of software systems that are easy to </a:t>
            </a:r>
            <a:r>
              <a:rPr lang="en-GB" sz="28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maintain</a:t>
            </a:r>
            <a:r>
              <a:rPr lang="en-GB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:</a:t>
            </a:r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342900" lvl="0" indent="-342900" algn="just">
              <a:lnSpc>
                <a:spcPct val="130000"/>
              </a:lnSpc>
              <a:buFont typeface="Symbol" panose="05050102010706020507" pitchFamily="18" charset="2"/>
              <a:buChar char=""/>
            </a:pPr>
            <a:r>
              <a:rPr lang="en-ZA" sz="2800" dirty="0">
                <a:latin typeface="Gill Sans MT"/>
              </a:rPr>
              <a:t>Use of consistent coding standards and clear documentation that makes it easy to onboard new developers.</a:t>
            </a: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01437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DC7A6-F532-2A17-B408-FB4AABC27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C904-18B8-2747-5244-44F5060C0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99C6-C2EB-CE5D-7FB5-48F90C392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The process begins with quality planning, which lays the foundation for the entire quality management effort. </a:t>
            </a:r>
          </a:p>
          <a:p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The next phase is Quality Assurance (QA); QA activities may include conducting process audits, organising peer reviews and walkthroughs of code and design, and training team members on best practices. </a:t>
            </a:r>
          </a:p>
          <a:p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Quality Control (QC) centres around identifying and correcting defects in the software product. </a:t>
            </a:r>
          </a:p>
          <a:p>
            <a:endParaRPr lang="en-ZA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Continuous monitoring and improvement are essential aspects of effective software quality management. </a:t>
            </a:r>
            <a:endParaRPr lang="en-GB" sz="2800" dirty="0">
              <a:solidFill>
                <a:schemeClr val="accent2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41097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777E-69D3-05CD-4DD9-B8035892F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A1D53-5D1F-AA5E-25E7-FDF1D496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588CC-A467-8493-5839-9BBEAC1F8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b="1" u="sng" dirty="0">
                <a:solidFill>
                  <a:schemeClr val="accent2">
                    <a:lumMod val="50000"/>
                  </a:schemeClr>
                </a:solidFill>
                <a:latin typeface="Gill Sans MT"/>
              </a:rPr>
              <a:t>Testing tools </a:t>
            </a:r>
            <a:r>
              <a:rPr lang="en-ZA" sz="2800" dirty="0">
                <a:latin typeface="Gill Sans MT"/>
              </a:rPr>
              <a:t>like Selenium and JUnit, CI/CD tools like Jenkins, and QA management platforms such as Jira and TestRail are commonly used to facilitate quality control and assurance activities. </a:t>
            </a:r>
            <a:endParaRPr lang="en-GB" sz="2800" dirty="0">
              <a:latin typeface="Gill Sans MT"/>
            </a:endParaRPr>
          </a:p>
        </p:txBody>
      </p:sp>
      <p:pic>
        <p:nvPicPr>
          <p:cNvPr id="6146" name="Picture 2" descr="Best Observability Tools: How to Choose the Right One in 2024">
            <a:extLst>
              <a:ext uri="{FF2B5EF4-FFF2-40B4-BE49-F238E27FC236}">
                <a16:creationId xmlns:a16="http://schemas.microsoft.com/office/drawing/2014/main" id="{73E7A8C4-90F2-4BBE-FA9D-1955F8482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33" t="11518" b="36986"/>
          <a:stretch/>
        </p:blipFill>
        <p:spPr bwMode="auto">
          <a:xfrm>
            <a:off x="2651760" y="3429000"/>
            <a:ext cx="5836920" cy="307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17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64869-8BFC-D8B4-6C45-2F71D3BCD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4F3B-A12B-B521-390A-C406939F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4.2 	Software quality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E4DA-7EB9-F656-4D4B-66F743D62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8B973-EE49-A955-4C87-537AB15C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01" y="1545820"/>
            <a:ext cx="10655631" cy="42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D8BD-95E2-01D4-4C0C-108BFED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/>
              <a:t>Module Outcomes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DA1F-ED2B-3FD1-D219-18023B260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053132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Gill Sans MT"/>
              </a:rPr>
              <a:t>Demonstrate insight in the history of software development.</a:t>
            </a:r>
            <a:endParaRPr lang="en-ZA" dirty="0"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Gill Sans MT"/>
              </a:rPr>
              <a:t>Demonstrate an understanding of different options for software development life cycles related to software design and development, and key terms, facts, principles and rules of software development.</a:t>
            </a:r>
            <a:endParaRPr lang="en-ZA" dirty="0"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latin typeface="Gill Sans MT"/>
              </a:rPr>
              <a:t>Apply methods, tools and modelling techniques commonly employed during the various phases of software development. </a:t>
            </a:r>
            <a:endParaRPr lang="en-ZA" dirty="0"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Demonstrate an understanding of the importance of software maintenance and documentation.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Identify modern software development and management platforms, tools, and services, and outline the nature of the support provided.</a:t>
            </a:r>
            <a:endParaRPr lang="en-ZA" dirty="0">
              <a:solidFill>
                <a:srgbClr val="C00000"/>
              </a:solidFill>
              <a:latin typeface="Gill Sans MT"/>
            </a:endParaRPr>
          </a:p>
          <a:p>
            <a:pPr marL="342900" lvl="0" indent="-342900">
              <a:lnSpc>
                <a:spcPct val="130000"/>
              </a:lnSpc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GB" dirty="0">
                <a:solidFill>
                  <a:srgbClr val="C00000"/>
                </a:solidFill>
                <a:latin typeface="Gill Sans MT"/>
              </a:rPr>
              <a:t>Demonstrate an understanding of the notion of quality in software and how a Quality Management System can provide the required organisational framework.</a:t>
            </a:r>
            <a:br>
              <a:rPr lang="en-US" sz="2000" dirty="0"/>
            </a:br>
            <a:endParaRPr lang="en-US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79717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5F5E-0A6B-C31E-A948-FE271A27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641-EEC8-5D48-6662-FDF160D9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08D7-749B-EB68-325E-EBD3913B6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As the complexity and scale of software projects increase, </a:t>
            </a:r>
            <a:r>
              <a:rPr lang="en-ZA" sz="28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ensuring high quality</a:t>
            </a:r>
            <a:r>
              <a:rPr lang="en-ZA" sz="2800" dirty="0">
                <a:latin typeface="Gill Sans MT"/>
              </a:rPr>
              <a:t> throughout the development process and in the final product has become essential. </a:t>
            </a:r>
            <a:endParaRPr lang="en-GB" sz="28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dirty="0">
                <a:latin typeface="Gill Sans MT"/>
              </a:rPr>
              <a:t>This is where </a:t>
            </a:r>
            <a:r>
              <a:rPr lang="en-ZA" sz="2800" u="sng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Software Quality Management (SQM) frameworks </a:t>
            </a:r>
            <a:r>
              <a:rPr lang="en-ZA" sz="2800" dirty="0">
                <a:latin typeface="Gill Sans MT"/>
              </a:rPr>
              <a:t>prove invaluable.</a:t>
            </a: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154137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27A4C-05C3-81BB-5378-F02FE1BF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8FFCB-9FCC-DB17-171D-B06AC4F7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250FF-BA36-BE9B-55C2-1751BBB9A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A</a:t>
            </a:r>
            <a:r>
              <a:rPr lang="en-ZA" sz="1800" dirty="0">
                <a:effectLst/>
                <a:latin typeface="MS Reference Sans Serif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8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SQM Framework provides a </a:t>
            </a:r>
            <a:r>
              <a:rPr lang="en-ZA" sz="2800" u="sng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structured and methodical approach </a:t>
            </a:r>
            <a:r>
              <a:rPr lang="en-ZA" sz="28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to defining, evaluating, and enhancing software quality across the software development life cycle. </a:t>
            </a:r>
          </a:p>
          <a:p>
            <a:pPr marL="0" indent="0">
              <a:buNone/>
            </a:pPr>
            <a:endParaRPr lang="en-ZA" sz="2800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r>
              <a:rPr lang="en-ZA" sz="2800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It enables organisations to establish clear </a:t>
            </a:r>
            <a:r>
              <a:rPr lang="en-ZA" sz="2800" u="sng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standards, processes, and best practices.</a:t>
            </a:r>
            <a:endParaRPr lang="en-GB" sz="2800" u="sng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26731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A49A-43DA-C2EB-B7C6-FE99C24E3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1F84-80DF-42E4-6F6B-477CA2D5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CABD-3BF5-9AD8-814D-750E06319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Table 1 summarises the key Software Quality Management Frameworks used in many industries (</a:t>
            </a:r>
            <a:r>
              <a:rPr lang="en-ZA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Al-Daja, 2025; ASQ, 2025; Atlassian ITIL, 2025; Hayes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, 2024; IEEE, 2025; ISO, 2025; </a:t>
            </a:r>
            <a:r>
              <a:rPr lang="en-ZA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Opperman, 2023; Rao, 2024; Son, 2024; and </a:t>
            </a:r>
            <a:r>
              <a:rPr lang="en-ZA" sz="2800" b="1" dirty="0" err="1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Sumrak</a:t>
            </a:r>
            <a:r>
              <a:rPr lang="en-ZA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, 2024)</a:t>
            </a:r>
            <a:r>
              <a:rPr lang="en-GB" sz="2800" b="1" dirty="0">
                <a:solidFill>
                  <a:schemeClr val="accent6">
                    <a:lumMod val="50000"/>
                  </a:schemeClr>
                </a:solidFill>
                <a:latin typeface="Gill Sans MT"/>
              </a:rPr>
              <a:t>:</a:t>
            </a:r>
            <a:endParaRPr lang="en-ZA" sz="2800" b="1" dirty="0">
              <a:solidFill>
                <a:schemeClr val="accent6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144379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E8AB-4C9D-50A8-51C8-390368FA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F758-4B7F-7A90-56AF-B8B7B359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DA57-9124-7048-85A3-4532BE63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1B155-8573-F7CF-ABCC-43ED1B9FC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382" y="1397478"/>
            <a:ext cx="8064818" cy="531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97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57FC-EBF7-AC5E-9B8C-7D5C74155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65EF-F99C-C840-FFB9-98CFFA7B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82F38-6495-F6BF-BDF5-954FAA0A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5BB28-580C-E189-103B-089338390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139" y="1130779"/>
            <a:ext cx="6576803" cy="569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3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679E-73B1-42FC-0135-003E16D1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C08BC-D425-8381-C175-DE2C407A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4.3 	Quality management 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CAAA6-41EC-F6DA-FD2E-CDF3A59AA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C4D37-228D-7026-02F1-747A07A18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16" y="1611402"/>
            <a:ext cx="10534650" cy="4206790"/>
          </a:xfrm>
          <a:prstGeom prst="rect">
            <a:avLst/>
          </a:prstGeom>
        </p:spPr>
      </p:pic>
      <p:pic>
        <p:nvPicPr>
          <p:cNvPr id="7170" name="Picture 2" descr="General Electric - Wikipedia">
            <a:extLst>
              <a:ext uri="{FF2B5EF4-FFF2-40B4-BE49-F238E27FC236}">
                <a16:creationId xmlns:a16="http://schemas.microsoft.com/office/drawing/2014/main" id="{27E13797-B8C4-F33B-9EE5-68111019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274" y="278224"/>
            <a:ext cx="1965960" cy="196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92979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29FC3-7DAA-BDE9-C490-FD70F4F27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9AE8-0FAC-993D-BD91-1B03DE69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 dirty="0">
                <a:latin typeface="Gill Sans MT"/>
              </a:rPr>
              <a:t>4.4 	Artificial Intelligence (AI) and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D8FA-EF76-E61D-45B4-62269010E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7861646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From writing and reviewing code to automating testing and managing projects,  </a:t>
            </a:r>
            <a:r>
              <a:rPr lang="en-ZA" sz="4000" b="1" dirty="0">
                <a:solidFill>
                  <a:srgbClr val="C00000"/>
                </a:solidFill>
                <a:latin typeface="Gill Sans MT"/>
              </a:rPr>
              <a:t>AI</a:t>
            </a:r>
            <a:r>
              <a:rPr lang="en-ZA" sz="2800" dirty="0">
                <a:latin typeface="Gill Sans MT"/>
              </a:rPr>
              <a:t> is playing an important role in how modern software is built and maintained.</a:t>
            </a:r>
          </a:p>
          <a:p>
            <a:pPr marL="0" indent="0">
              <a:buNone/>
            </a:pPr>
            <a:endParaRPr lang="en-ZA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b="1" dirty="0">
                <a:solidFill>
                  <a:srgbClr val="C00000"/>
                </a:solidFill>
                <a:latin typeface="Gill Sans MT"/>
              </a:rPr>
              <a:t>With continuous advancements in machine learning and natural language processing</a:t>
            </a:r>
          </a:p>
          <a:p>
            <a:r>
              <a:rPr lang="en-ZA" sz="2800" dirty="0">
                <a:latin typeface="Gill Sans MT"/>
              </a:rPr>
              <a:t>developers now have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powerful tools </a:t>
            </a:r>
            <a:r>
              <a:rPr lang="en-ZA" sz="2800" dirty="0">
                <a:latin typeface="Gill Sans MT"/>
              </a:rPr>
              <a:t>at their fingertips that improve productivity and accuracy, allowing them to focus on more strategic and creative aspects of their work.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8194" name="Picture 2" descr="The Future of AI: 5 AI Advancements to Expect in the Next 10 Years | The  Fusioneer">
            <a:extLst>
              <a:ext uri="{FF2B5EF4-FFF2-40B4-BE49-F238E27FC236}">
                <a16:creationId xmlns:a16="http://schemas.microsoft.com/office/drawing/2014/main" id="{DB84977B-E486-7290-6EA0-E122AA19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3020997"/>
            <a:ext cx="3697288" cy="21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325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1B4C-99CF-F642-AF3C-B24E5BD3C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BFD2-6972-F4DC-91A0-46952195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>
                <a:latin typeface="Gill Sans MT"/>
              </a:rPr>
              <a:t>4.4 	Artificial Intelligence (AI) and software development</a:t>
            </a:r>
            <a:endParaRPr lang="en-ZA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200B1-22A1-55FE-D08F-40BA42A44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7175846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One of the most visible impacts of AI in software development is in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code generation and completion. </a:t>
            </a:r>
            <a:endParaRPr lang="en-GB" sz="2800" u="sng" dirty="0">
              <a:solidFill>
                <a:srgbClr val="C00000"/>
              </a:solidFill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dirty="0">
                <a:latin typeface="Gill Sans MT"/>
              </a:rPr>
              <a:t>AI can also support the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testing phase </a:t>
            </a:r>
            <a:r>
              <a:rPr lang="en-ZA" sz="2800" dirty="0">
                <a:latin typeface="Gill Sans MT"/>
              </a:rPr>
              <a:t>by automatically generating test cases, identifying bugs, and recommending fixes</a:t>
            </a:r>
            <a:r>
              <a:rPr lang="en-GB" sz="2800" dirty="0">
                <a:latin typeface="Gill Sans MT"/>
              </a:rPr>
              <a:t>.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Debugging</a:t>
            </a:r>
            <a:r>
              <a:rPr lang="en-ZA" sz="2800" dirty="0">
                <a:latin typeface="Gill Sans MT"/>
              </a:rPr>
              <a:t>, a traditionally time-consuming process, is also becoming more streamlined thanks to AI. </a:t>
            </a:r>
            <a:endParaRPr lang="en-GB" sz="2800" dirty="0">
              <a:latin typeface="Gill Sans MT"/>
            </a:endParaRPr>
          </a:p>
        </p:txBody>
      </p:sp>
      <p:pic>
        <p:nvPicPr>
          <p:cNvPr id="5" name="Picture 2" descr="The Future of AI: 5 AI Advancements to Expect in the Next 10 Years | The  Fusioneer">
            <a:extLst>
              <a:ext uri="{FF2B5EF4-FFF2-40B4-BE49-F238E27FC236}">
                <a16:creationId xmlns:a16="http://schemas.microsoft.com/office/drawing/2014/main" id="{676EFAC0-22C8-535A-AEDB-5264450F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080" y="3020997"/>
            <a:ext cx="3697288" cy="214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71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DAD28-C5B6-B6AB-CCB7-8EB0EB20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DC09-E81B-C111-982C-AEED0514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 dirty="0">
                <a:latin typeface="Gill Sans MT"/>
              </a:rPr>
              <a:t>4.4 	Artificial Intelligence (AI) and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289A2-D4F2-1251-026E-22FD25E1E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An important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benefit</a:t>
            </a:r>
            <a:r>
              <a:rPr lang="en-ZA" sz="2800" dirty="0">
                <a:latin typeface="Gill Sans MT"/>
              </a:rPr>
              <a:t> of AI in software development is the rise of natural language interfaces. </a:t>
            </a:r>
            <a:endParaRPr lang="en-GB" sz="28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dirty="0">
                <a:latin typeface="Gill Sans MT"/>
              </a:rPr>
              <a:t>AI models can carry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biases</a:t>
            </a:r>
            <a:r>
              <a:rPr lang="en-ZA" sz="2800" dirty="0">
                <a:latin typeface="Gill Sans MT"/>
              </a:rPr>
              <a:t> from the data they’re trained on, potentially leading to flawed outputs. </a:t>
            </a:r>
            <a:endParaRPr lang="en-GB" sz="2800" dirty="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ZA" sz="2800" dirty="0">
                <a:latin typeface="Gill Sans MT"/>
              </a:rPr>
              <a:t>There are </a:t>
            </a:r>
            <a:r>
              <a:rPr lang="en-ZA" sz="2800" u="sng" dirty="0">
                <a:solidFill>
                  <a:srgbClr val="C00000"/>
                </a:solidFill>
                <a:latin typeface="Gill Sans MT"/>
              </a:rPr>
              <a:t>concerns</a:t>
            </a:r>
            <a:r>
              <a:rPr lang="en-ZA" sz="2800" dirty="0">
                <a:latin typeface="Gill Sans MT"/>
              </a:rPr>
              <a:t> about security and intellectual property when using AI-generated code.</a:t>
            </a:r>
            <a:endParaRPr lang="en-GB" sz="28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410113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DF003-1749-FE09-6C61-E78ECF03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8D4-A9CF-FA07-34F4-68E55A25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</a:pPr>
            <a:r>
              <a:rPr lang="en-ZA" sz="2800" dirty="0">
                <a:latin typeface="Gill Sans MT"/>
              </a:rPr>
              <a:t>4.4 	Artificial Intelligence (AI) and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2C22-42F1-7AD3-2036-E24AB9DF7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F978F-1E9C-50FC-CD23-3CA56C6B3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595" y="1755457"/>
            <a:ext cx="10588264" cy="3868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0196E-D4B4-0F8D-4C8E-9B905C8E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332" y="2131533"/>
            <a:ext cx="2824301" cy="99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89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6CBD-A52B-707A-1098-E389C222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8ED0-F389-0EA0-0F8D-2A550E17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09EB-169F-23E1-595F-3F2EBCB1D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rgbClr val="002060"/>
                </a:solidFill>
                <a:latin typeface="Gill Sans MT"/>
              </a:rPr>
              <a:t>Software maintenance is a crucial phase in SDLC. </a:t>
            </a:r>
          </a:p>
          <a:p>
            <a:endParaRPr lang="en-ZA" sz="2800" dirty="0">
              <a:solidFill>
                <a:srgbClr val="002060"/>
              </a:solidFill>
              <a:latin typeface="Gill Sans MT"/>
            </a:endParaRPr>
          </a:p>
          <a:p>
            <a:r>
              <a:rPr lang="en-ZA" sz="2800" dirty="0">
                <a:solidFill>
                  <a:srgbClr val="002060"/>
                </a:solidFill>
                <a:latin typeface="Gill Sans MT"/>
              </a:rPr>
              <a:t>The process of modifying and updating software applications after delivery to correct faults, improve performance, or adapt to a changed environment.</a:t>
            </a:r>
          </a:p>
          <a:p>
            <a:endParaRPr lang="en-GB" sz="2800" dirty="0">
              <a:solidFill>
                <a:srgbClr val="002060"/>
              </a:solidFill>
              <a:latin typeface="Gill Sans MT"/>
            </a:endParaRPr>
          </a:p>
          <a:p>
            <a:r>
              <a:rPr lang="en-ZA" sz="2800" dirty="0">
                <a:solidFill>
                  <a:srgbClr val="002060"/>
                </a:solidFill>
                <a:latin typeface="Gill Sans MT"/>
              </a:rPr>
              <a:t>Maintenance ensures software continues to perform effectively and meet user needs long after its initial deployment.</a:t>
            </a:r>
            <a:endParaRPr lang="en-GB" sz="2800" dirty="0">
              <a:solidFill>
                <a:srgbClr val="00206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4184464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2FCE3-599E-197B-1622-3740223A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E04C-CF6B-BCAA-17E6-31433669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>
                <a:latin typeface="Gill Sans MT"/>
              </a:rPr>
              <a:t>4.1 	Software maintenance and documentation</a:t>
            </a:r>
            <a:endParaRPr lang="en-ZA" sz="2800" dirty="0">
              <a:latin typeface="Gill Sans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27A5-F0F1-D7FD-C99E-AA4201703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>
                <a:latin typeface="Gill Sans MT"/>
              </a:rPr>
              <a:t>4 primary types of software maintenance: </a:t>
            </a:r>
          </a:p>
          <a:p>
            <a:pPr marL="0" indent="0">
              <a:buNone/>
            </a:pPr>
            <a:endParaRPr lang="en-ZA" sz="2800">
              <a:latin typeface="Gill Sans MT"/>
            </a:endParaRP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rgbClr val="002060"/>
                </a:solidFill>
                <a:latin typeface="Gill Sans MT"/>
              </a:rPr>
              <a:t>Corrective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rgbClr val="002060"/>
                </a:solidFill>
                <a:latin typeface="Gill Sans MT"/>
              </a:rPr>
              <a:t>Adaptive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rgbClr val="002060"/>
                </a:solidFill>
                <a:latin typeface="Gill Sans MT"/>
              </a:rPr>
              <a:t>Perfective</a:t>
            </a:r>
          </a:p>
          <a:p>
            <a:pPr marL="514350" indent="-514350">
              <a:buFont typeface="+mj-lt"/>
              <a:buAutoNum type="arabicPeriod"/>
            </a:pPr>
            <a:r>
              <a:rPr lang="en-ZA" sz="2800">
                <a:solidFill>
                  <a:srgbClr val="002060"/>
                </a:solidFill>
                <a:latin typeface="Gill Sans MT"/>
              </a:rPr>
              <a:t>Preventive</a:t>
            </a:r>
          </a:p>
          <a:p>
            <a:pPr marL="0" indent="0">
              <a:buNone/>
            </a:pPr>
            <a:endParaRPr lang="en-ZA" sz="2800">
              <a:latin typeface="Gill Sans MT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</p:txBody>
      </p:sp>
      <p:pic>
        <p:nvPicPr>
          <p:cNvPr id="1026" name="Picture 2" descr="Best Practices for Effective Software Maintenance | by Hardik Shah | Medium">
            <a:extLst>
              <a:ext uri="{FF2B5EF4-FFF2-40B4-BE49-F238E27FC236}">
                <a16:creationId xmlns:a16="http://schemas.microsoft.com/office/drawing/2014/main" id="{4F8F441B-884A-4BF7-1380-266ECD0C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47" y="2422542"/>
            <a:ext cx="5988119" cy="390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40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8FEA8-A7E9-07CA-0F43-22C48CF6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FCCC-9F76-CBF4-9668-13B2DB46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EEDC-10B2-B141-CADD-24FBEA0C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ZA" sz="2800" dirty="0">
                <a:latin typeface="Gill Sans MT"/>
              </a:rPr>
              <a:t>Software maintenance challenges:</a:t>
            </a:r>
          </a:p>
          <a:p>
            <a:pPr marL="0" indent="0">
              <a:buNone/>
            </a:pPr>
            <a:endParaRPr lang="en-ZA" sz="2800" i="1" dirty="0">
              <a:solidFill>
                <a:srgbClr val="002060"/>
              </a:solidFill>
              <a:latin typeface="Gill Sans MT"/>
            </a:endParaRPr>
          </a:p>
          <a:p>
            <a:pPr marL="0" indent="0">
              <a:buNone/>
            </a:pPr>
            <a:r>
              <a:rPr lang="en-ZA" sz="2800" i="1" dirty="0">
                <a:solidFill>
                  <a:srgbClr val="002060"/>
                </a:solidFill>
                <a:latin typeface="Gill Sans MT"/>
              </a:rPr>
              <a:t>These include understanding legacy code, dealing with outdated documentation, managing dependencies, and ensuring compatibility with new technologies. </a:t>
            </a:r>
            <a:endParaRPr lang="en-GB" sz="2800" i="1" dirty="0">
              <a:solidFill>
                <a:srgbClr val="002060"/>
              </a:solidFill>
              <a:latin typeface="Gill Sans MT"/>
            </a:endParaRPr>
          </a:p>
        </p:txBody>
      </p:sp>
      <p:pic>
        <p:nvPicPr>
          <p:cNvPr id="2052" name="Picture 4" descr="738,005 Challenges Stock Photos, High-Res Pictures, and Images - Getty  Images | Call out box, Business challenge, Challenge icon">
            <a:extLst>
              <a:ext uri="{FF2B5EF4-FFF2-40B4-BE49-F238E27FC236}">
                <a16:creationId xmlns:a16="http://schemas.microsoft.com/office/drawing/2014/main" id="{623BC65A-A78A-23CB-7D72-9FC84600CF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11" b="6470"/>
          <a:stretch/>
        </p:blipFill>
        <p:spPr bwMode="auto">
          <a:xfrm>
            <a:off x="8816401" y="3429000"/>
            <a:ext cx="3055301" cy="323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518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4C2C-E4B7-CA3D-41AF-46BBC41B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EF17-2CEF-3B69-318A-EBE2B636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0BC5-7FB8-1EC7-C178-DF92B6B70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700" b="1" u="sng" dirty="0">
                <a:latin typeface="Gill Sans MT"/>
              </a:rPr>
              <a:t>S</a:t>
            </a:r>
            <a:r>
              <a:rPr lang="en-ZA" sz="2700" b="1" u="sng" dirty="0" err="1">
                <a:latin typeface="Gill Sans MT"/>
              </a:rPr>
              <a:t>ystems</a:t>
            </a:r>
            <a:r>
              <a:rPr lang="en-ZA" sz="2700" b="1" u="sng" dirty="0">
                <a:latin typeface="Gill Sans MT"/>
              </a:rPr>
              <a:t> support comprises 4 ongoing activities:</a:t>
            </a:r>
            <a:endParaRPr lang="en-GB" sz="2700" b="1" u="sng" dirty="0">
              <a:latin typeface="Gill Sans MT"/>
            </a:endParaRPr>
          </a:p>
          <a:p>
            <a:r>
              <a:rPr lang="en-ZA" sz="2700" b="1" dirty="0">
                <a:solidFill>
                  <a:srgbClr val="002060"/>
                </a:solidFill>
                <a:latin typeface="Gill Sans MT"/>
              </a:rPr>
              <a:t>Programme maintenance:  </a:t>
            </a:r>
            <a:r>
              <a:rPr lang="en-ZA" sz="2700" dirty="0">
                <a:latin typeface="Gill Sans MT"/>
              </a:rPr>
              <a:t>All systems contain errors or defects that may not have been detected during the testing phase. </a:t>
            </a:r>
          </a:p>
          <a:p>
            <a:endParaRPr lang="en-ZA" sz="2700" dirty="0">
              <a:latin typeface="Gill Sans MT"/>
            </a:endParaRPr>
          </a:p>
          <a:p>
            <a:r>
              <a:rPr lang="en-ZA" sz="2700" b="1" dirty="0">
                <a:solidFill>
                  <a:srgbClr val="002060"/>
                </a:solidFill>
                <a:latin typeface="Gill Sans MT"/>
              </a:rPr>
              <a:t>System recovery: </a:t>
            </a:r>
            <a:r>
              <a:rPr lang="en-ZA" sz="2700" dirty="0">
                <a:latin typeface="Gill Sans MT"/>
              </a:rPr>
              <a:t>In the event of system failure or data loss, system recovery involves restoring the system and its associated data to full functionality.</a:t>
            </a:r>
          </a:p>
          <a:p>
            <a:endParaRPr lang="en-ZA" sz="2700" dirty="0">
              <a:latin typeface="Gill Sans MT"/>
            </a:endParaRPr>
          </a:p>
          <a:p>
            <a:r>
              <a:rPr lang="en-ZA" sz="2700" b="1" dirty="0">
                <a:solidFill>
                  <a:srgbClr val="002060"/>
                </a:solidFill>
                <a:latin typeface="Gill Sans MT"/>
              </a:rPr>
              <a:t>Technical support: </a:t>
            </a:r>
            <a:r>
              <a:rPr lang="en-ZA" sz="2700" dirty="0">
                <a:latin typeface="Gill Sans MT"/>
              </a:rPr>
              <a:t>Even after training, users may require further assistance. </a:t>
            </a:r>
          </a:p>
          <a:p>
            <a:endParaRPr lang="en-ZA" sz="2700" dirty="0">
              <a:latin typeface="Gill Sans MT"/>
            </a:endParaRPr>
          </a:p>
          <a:p>
            <a:r>
              <a:rPr lang="en-ZA" sz="2700" b="1" dirty="0">
                <a:solidFill>
                  <a:srgbClr val="002060"/>
                </a:solidFill>
                <a:latin typeface="Gill Sans MT"/>
              </a:rPr>
              <a:t>System enhancement: </a:t>
            </a:r>
            <a:r>
              <a:rPr lang="en-ZA" sz="2700" dirty="0">
                <a:latin typeface="Gill Sans MT"/>
              </a:rPr>
              <a:t>As business needs evolve and technology advances, systems must be updated.</a:t>
            </a:r>
            <a:endParaRPr lang="en-GB" sz="27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0567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94541-B54E-57B1-DBEB-BEB299DD0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C47EA-7A60-0171-196E-F1F188A8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249C7-2606-4428-6843-2E653C685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2800" dirty="0">
                <a:latin typeface="Gill Sans MT"/>
              </a:rPr>
              <a:t>The key objectives of system maintenance are centred around ensuring the continued effectiveness and reliability of software systems. </a:t>
            </a: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r>
              <a:rPr lang="en-GB" sz="2800" dirty="0">
                <a:latin typeface="Gill Sans MT"/>
              </a:rPr>
              <a:t>It is essential that all maintenance tasks are completed </a:t>
            </a:r>
            <a:r>
              <a:rPr lang="en-GB" sz="2800" u="sng" dirty="0">
                <a:solidFill>
                  <a:srgbClr val="0070C0"/>
                </a:solidFill>
                <a:latin typeface="Gill Sans MT"/>
              </a:rPr>
              <a:t>efficiently</a:t>
            </a:r>
            <a:r>
              <a:rPr lang="en-GB" sz="2800" dirty="0">
                <a:solidFill>
                  <a:srgbClr val="0070C0"/>
                </a:solidFill>
                <a:latin typeface="Gill Sans MT"/>
              </a:rPr>
              <a:t>.</a:t>
            </a:r>
          </a:p>
        </p:txBody>
      </p:sp>
      <p:pic>
        <p:nvPicPr>
          <p:cNvPr id="3074" name="Picture 2" descr="Efficiency: What It Means in Economics, the Formula To Measure It">
            <a:extLst>
              <a:ext uri="{FF2B5EF4-FFF2-40B4-BE49-F238E27FC236}">
                <a16:creationId xmlns:a16="http://schemas.microsoft.com/office/drawing/2014/main" id="{4CEEB714-389C-0F38-DBA0-3968DD1CE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26" y="3370385"/>
            <a:ext cx="507761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9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9026D-4FB2-68EB-D453-595AE4E70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7783-E7A5-2C50-EB72-75DFD624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F35C-C08E-1BC0-C3CA-7FBC15219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The development team must assist the customer with the conversion process and provide end-user training. </a:t>
            </a: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Another essential task is supplying the customer with system documentation (user manuals or other online sources) that will guide users in operating the new system. </a:t>
            </a: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GB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System documentation is often prepared by a systems analyst who specialises in writing user manuals and training guides. </a:t>
            </a:r>
          </a:p>
          <a:p>
            <a:endParaRPr lang="en-GB" sz="2800" dirty="0">
              <a:latin typeface="Gill Sans M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800" dirty="0"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990887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B8AC7-1AAE-1D2B-B97C-CF2EBFCA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DCD9-57D1-1778-5BAE-B566984A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pPr marL="540385" indent="-540385" algn="just">
              <a:lnSpc>
                <a:spcPct val="130000"/>
              </a:lnSpc>
              <a:spcBef>
                <a:spcPts val="400"/>
              </a:spcBef>
              <a:buNone/>
            </a:pPr>
            <a:r>
              <a:rPr lang="en-ZA" sz="2800" dirty="0">
                <a:latin typeface="Gill Sans MT"/>
              </a:rPr>
              <a:t>4.1 	Software maintenance and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24D2E-E16A-70D4-9856-38802C0F6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168468" cy="526654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Documentation plays an important role in effective software maintenance.</a:t>
            </a:r>
          </a:p>
          <a:p>
            <a:pPr marL="0" indent="0">
              <a:buNone/>
            </a:pP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It provides detailed information about the software’s design, codebase, functionalities, and dependencies. </a:t>
            </a:r>
          </a:p>
          <a:p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r>
              <a:rPr lang="en-ZA" sz="2800" dirty="0">
                <a:solidFill>
                  <a:schemeClr val="accent4">
                    <a:lumMod val="50000"/>
                  </a:schemeClr>
                </a:solidFill>
                <a:latin typeface="Gill Sans MT"/>
              </a:rPr>
              <a:t>There are several types of software documentation, including user manuals, system documentation, code documentation, and technical references. </a:t>
            </a:r>
            <a:endParaRPr lang="en-GB" sz="2800" dirty="0">
              <a:solidFill>
                <a:schemeClr val="accent4">
                  <a:lumMod val="50000"/>
                </a:schemeClr>
              </a:solidFill>
              <a:latin typeface="Gill Sans MT"/>
            </a:endParaRPr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8683831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7" ma:contentTypeDescription="Create a new document." ma:contentTypeScope="" ma:versionID="84e5ece7158e8e8306e9fbba08fd611c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67e9d2fcb65732f760be310008c857af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49A2F2-ED9F-4981-AECB-763E6E233A31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0EFFDE1-1B60-4745-8B4D-AE611BB3A2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13D81B-942C-496C-A014-1F2FF2DCFE2F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</TotalTime>
  <Words>1338</Words>
  <Application>Microsoft Office PowerPoint</Application>
  <PresentationFormat>Widescreen</PresentationFormat>
  <Paragraphs>129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Gill Sans MT</vt:lpstr>
      <vt:lpstr>MS Reference Sans Serif</vt:lpstr>
      <vt:lpstr>Symbol</vt:lpstr>
      <vt:lpstr>White Video box</vt:lpstr>
      <vt:lpstr>SEN152 – Topic 4:  Software maintenance and documentation; quality management; and Artificial Intelligence (AI) and software development</vt:lpstr>
      <vt:lpstr>Module Outcomes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4.1  Software maintenance and documentation</vt:lpstr>
      <vt:lpstr>4.2  Software quality management </vt:lpstr>
      <vt:lpstr>4.2  Software quality management </vt:lpstr>
      <vt:lpstr>4.2  Software quality management </vt:lpstr>
      <vt:lpstr>4.2  Software quality management </vt:lpstr>
      <vt:lpstr>4.2  Software quality management </vt:lpstr>
      <vt:lpstr>4.2  Software quality management </vt:lpstr>
      <vt:lpstr>4.2  Software quality management </vt:lpstr>
      <vt:lpstr>4.3  Quality management framework </vt:lpstr>
      <vt:lpstr>4.3  Quality management framework </vt:lpstr>
      <vt:lpstr>4.3  Quality management framework </vt:lpstr>
      <vt:lpstr>4.3  Quality management framework </vt:lpstr>
      <vt:lpstr>4.3  Quality management framework </vt:lpstr>
      <vt:lpstr>4.3  Quality management framework </vt:lpstr>
      <vt:lpstr>4.4  Artificial Intelligence (AI) and software development</vt:lpstr>
      <vt:lpstr>4.4  Artificial Intelligence (AI) and software development</vt:lpstr>
      <vt:lpstr>4.4  Artificial Intelligence (AI) and software development</vt:lpstr>
      <vt:lpstr>4.4  Artificial Intelligence (AI) and software development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Sonja Visagie (STADIO - Centurion)</cp:lastModifiedBy>
  <cp:revision>668</cp:revision>
  <dcterms:created xsi:type="dcterms:W3CDTF">2021-02-17T07:10:33Z</dcterms:created>
  <dcterms:modified xsi:type="dcterms:W3CDTF">2025-04-09T08:51:12Z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