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9" r:id="rId6"/>
    <p:sldId id="279" r:id="rId7"/>
    <p:sldId id="278" r:id="rId8"/>
    <p:sldId id="275" r:id="rId9"/>
    <p:sldId id="276" r:id="rId10"/>
    <p:sldId id="277" r:id="rId11"/>
    <p:sldId id="280" r:id="rId12"/>
    <p:sldId id="268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59512-7C64-EC76-B7B8-E97F48292A30}" v="5" dt="2024-03-18T08:48:30.092"/>
    <p1510:client id="{56F51FEF-405D-5694-1A8A-E96C0B33921B}" v="357" dt="2024-03-17T11:48:53.480"/>
    <p1510:client id="{8C5855B1-B1D7-294C-93A4-7599DE3B78F6}" v="372" dt="2024-03-17T16:55:44.884"/>
    <p1510:client id="{E1C583D5-776B-AC22-EBC6-078E83DD600C}" v="241" dt="2024-03-17T17:06:12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16:55:48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6179 5614 0 0 0,'0'0'0'0'0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 dirty="0">
                <a:latin typeface="Gill Sans MT"/>
              </a:rPr>
              <a:t>TAS152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b="1">
                <a:latin typeface="Gill Sans MT"/>
              </a:rPr>
              <a:t>LECTURE 4</a:t>
            </a:r>
            <a:endParaRPr lang="en-ZA" b="1" dirty="0"/>
          </a:p>
          <a:p>
            <a:r>
              <a:rPr lang="en-ZA" i="1">
                <a:latin typeface="Gill Sans MT"/>
              </a:rPr>
              <a:t>TOPIC 1</a:t>
            </a:r>
            <a:endParaRPr lang="en-US">
              <a:latin typeface="Gill Sans MT"/>
            </a:endParaRPr>
          </a:p>
          <a:p>
            <a:r>
              <a:rPr lang="en-ZA" i="1">
                <a:latin typeface="Gill Sans MT"/>
              </a:rPr>
              <a:t> CYBER SOCIETY: CORE  VALUES AND VIRTUES</a:t>
            </a:r>
            <a:endParaRPr lang="en-US">
              <a:latin typeface="Gill Sans MT"/>
            </a:endParaRPr>
          </a:p>
          <a:p>
            <a:r>
              <a:rPr lang="en-ZA">
                <a:latin typeface="Gill Sans MT"/>
              </a:rPr>
              <a:t>1.4 USERS' MOTIVATION IN CYBERSPACE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CANVAS STUDENTS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F99250-6E05-6FF0-D354-173FDA56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Gill Sans MT"/>
              </a:rPr>
              <a:t>Mukhesi</a:t>
            </a:r>
            <a:r>
              <a:rPr lang="en-US" sz="2400" dirty="0">
                <a:latin typeface="Gill Sans MT"/>
              </a:rPr>
              <a:t> </a:t>
            </a:r>
            <a:r>
              <a:rPr lang="en-US" sz="2400" dirty="0" err="1">
                <a:latin typeface="Gill Sans MT"/>
              </a:rPr>
              <a:t>Rauluswielo</a:t>
            </a:r>
            <a:r>
              <a:rPr lang="en-US" sz="2400" dirty="0">
                <a:latin typeface="Gill Sans MT"/>
              </a:rPr>
              <a:t> </a:t>
            </a:r>
            <a:r>
              <a:rPr lang="en-US" sz="2400" dirty="0" err="1">
                <a:latin typeface="Gill Sans MT"/>
              </a:rPr>
              <a:t>Tsiea</a:t>
            </a:r>
            <a:r>
              <a:rPr lang="en-US" sz="2400" dirty="0">
                <a:latin typeface="Gill Sans MT"/>
              </a:rPr>
              <a:t> </a:t>
            </a:r>
            <a:r>
              <a:rPr lang="en-US" sz="2400" dirty="0" err="1">
                <a:latin typeface="Gill Sans MT"/>
              </a:rPr>
              <a:t>Tshivhase</a:t>
            </a:r>
            <a:endParaRPr lang="en-US" sz="2400" dirty="0">
              <a:latin typeface="Gill Sans MT"/>
            </a:endParaRPr>
          </a:p>
          <a:p>
            <a:r>
              <a:rPr lang="en-US" sz="2400" dirty="0">
                <a:latin typeface="Gill Sans MT"/>
              </a:rPr>
              <a:t>Claudia Brown</a:t>
            </a:r>
          </a:p>
          <a:p>
            <a:r>
              <a:rPr lang="en-US" sz="2400" dirty="0">
                <a:latin typeface="Gill Sans MT"/>
              </a:rPr>
              <a:t>Cameronn Pita</a:t>
            </a:r>
          </a:p>
          <a:p>
            <a:r>
              <a:rPr lang="en-US" sz="2400" dirty="0" err="1">
                <a:latin typeface="Gill Sans MT"/>
              </a:rPr>
              <a:t>Andiswa</a:t>
            </a:r>
            <a:r>
              <a:rPr lang="en-US" sz="2400" dirty="0">
                <a:latin typeface="Gill Sans MT"/>
              </a:rPr>
              <a:t> Olwethu</a:t>
            </a:r>
          </a:p>
          <a:p>
            <a:r>
              <a:rPr lang="en-US" sz="2400" dirty="0">
                <a:latin typeface="Gill Sans MT"/>
              </a:rPr>
              <a:t>Kiara Esmael </a:t>
            </a:r>
            <a:r>
              <a:rPr lang="en-US" sz="2400" dirty="0" err="1">
                <a:latin typeface="Gill Sans MT"/>
              </a:rPr>
              <a:t>Nangy</a:t>
            </a:r>
            <a:endParaRPr lang="en-US" sz="2400" dirty="0">
              <a:latin typeface="Gill Sans MT"/>
            </a:endParaRPr>
          </a:p>
          <a:p>
            <a:r>
              <a:rPr lang="en-US" sz="2400" dirty="0" err="1">
                <a:latin typeface="Gill Sans MT"/>
              </a:rPr>
              <a:t>Tlhaloso</a:t>
            </a:r>
            <a:r>
              <a:rPr lang="en-US" sz="2400" dirty="0">
                <a:latin typeface="Gill Sans MT"/>
              </a:rPr>
              <a:t> Neo </a:t>
            </a:r>
            <a:r>
              <a:rPr lang="en-US" sz="2400" dirty="0" err="1">
                <a:latin typeface="Gill Sans MT"/>
              </a:rPr>
              <a:t>Masegela</a:t>
            </a:r>
            <a:endParaRPr lang="en-US" sz="2400" dirty="0">
              <a:latin typeface="Gill Sans MT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55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RECAP</a:t>
            </a:r>
            <a:endParaRPr lang="en-US"/>
          </a:p>
        </p:txBody>
      </p:sp>
      <p:pic>
        <p:nvPicPr>
          <p:cNvPr id="4" name="Content Placeholder 3" descr="A black background with text and circles&#10;&#10;Description automatically generated">
            <a:extLst>
              <a:ext uri="{FF2B5EF4-FFF2-40B4-BE49-F238E27FC236}">
                <a16:creationId xmlns:a16="http://schemas.microsoft.com/office/drawing/2014/main" id="{387E8C71-1CDA-6A1B-F812-4CCF9DE49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294" y="1397479"/>
            <a:ext cx="5630445" cy="4375150"/>
          </a:xfrm>
        </p:spPr>
      </p:pic>
    </p:spTree>
    <p:extLst>
      <p:ext uri="{BB962C8B-B14F-4D97-AF65-F5344CB8AC3E}">
        <p14:creationId xmlns:p14="http://schemas.microsoft.com/office/powerpoint/2010/main" val="42703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USERS' MOTIVATION IN CYBERSPACE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Actions may have an ethically positive (constructive) or negative (destructive) impact. </a:t>
            </a:r>
            <a:endParaRPr lang="en-US" sz="2400"/>
          </a:p>
          <a:p>
            <a:r>
              <a:rPr lang="en-GB" sz="2400" dirty="0">
                <a:latin typeface="Gill Sans MT"/>
              </a:rPr>
              <a:t>Positive impacts 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Access to online education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Maintaining close relationships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Establishing a professional identity</a:t>
            </a:r>
            <a:endParaRPr lang="en-US" sz="2400"/>
          </a:p>
          <a:p>
            <a:r>
              <a:rPr lang="en-GB" sz="2400" dirty="0">
                <a:latin typeface="Gill Sans MT"/>
              </a:rPr>
              <a:t>Negative impacts 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Cyber bullying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Digital addiction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Religious/violent extremism. </a:t>
            </a:r>
            <a:endParaRPr lang="en-US" sz="2400"/>
          </a:p>
          <a:p>
            <a:pPr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 descr="A person in a suit with a devil angel and devil in the background&#10;&#10;Description automatically generated">
            <a:extLst>
              <a:ext uri="{FF2B5EF4-FFF2-40B4-BE49-F238E27FC236}">
                <a16:creationId xmlns:a16="http://schemas.microsoft.com/office/drawing/2014/main" id="{2AD7FD4D-D22A-6BBE-1821-0A614059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812" y="3841875"/>
            <a:ext cx="27445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1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CYBER-CITIZENSHIP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How can we try encourage ethically positive actions? </a:t>
            </a:r>
            <a:endParaRPr lang="en-GB" sz="2400"/>
          </a:p>
          <a:p>
            <a:r>
              <a:rPr lang="en-GB" sz="2400" dirty="0">
                <a:latin typeface="Gill Sans MT"/>
              </a:rPr>
              <a:t>Cyber-citizenship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Digital literacy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Development of an autonomous, critical and responsible conscience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Work in the cyber world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Able to identify any dangers that this imposes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Able to know their rights and duties in this environment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9097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CYBER-CITIZENSHIP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Does this actually help?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In short, yes.</a:t>
            </a:r>
          </a:p>
          <a:p>
            <a:r>
              <a:rPr lang="en-GB" sz="2400" dirty="0">
                <a:latin typeface="Gill Sans MT"/>
              </a:rPr>
              <a:t>Cyber-citizenship is not as effective for digital addiction.</a:t>
            </a:r>
          </a:p>
          <a:p>
            <a:r>
              <a:rPr lang="en-GB" sz="2400" dirty="0">
                <a:latin typeface="Gill Sans MT"/>
              </a:rPr>
              <a:t>What does help? Coping mechanisms</a:t>
            </a: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Self-regulation</a:t>
            </a: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Good sleep habits</a:t>
            </a: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Family dynamics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Real world activities</a:t>
            </a:r>
          </a:p>
        </p:txBody>
      </p:sp>
      <p:pic>
        <p:nvPicPr>
          <p:cNvPr id="4" name="Picture 3" descr="A hand reaching out to the ground&#10;&#10;Description automatically generated">
            <a:extLst>
              <a:ext uri="{FF2B5EF4-FFF2-40B4-BE49-F238E27FC236}">
                <a16:creationId xmlns:a16="http://schemas.microsoft.com/office/drawing/2014/main" id="{30DACA94-0C3D-91D4-DFF7-44A9597F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94" y="5113930"/>
            <a:ext cx="2822947" cy="2043826"/>
          </a:xfrm>
          <a:prstGeom prst="rect">
            <a:avLst/>
          </a:prstGeom>
        </p:spPr>
      </p:pic>
      <p:pic>
        <p:nvPicPr>
          <p:cNvPr id="5" name="Picture 4" descr="A hand touching grass&#10;&#10;Description automatically generated">
            <a:extLst>
              <a:ext uri="{FF2B5EF4-FFF2-40B4-BE49-F238E27FC236}">
                <a16:creationId xmlns:a16="http://schemas.microsoft.com/office/drawing/2014/main" id="{75F2FC6C-D05F-C1FC-02FA-7336EBAC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164" y="5020547"/>
            <a:ext cx="3790451" cy="2770094"/>
          </a:xfrm>
          <a:prstGeom prst="rect">
            <a:avLst/>
          </a:prstGeom>
        </p:spPr>
      </p:pic>
      <p:pic>
        <p:nvPicPr>
          <p:cNvPr id="6" name="Picture 5" descr="A hand touching a grass field&#10;&#10;Description automatically generated">
            <a:extLst>
              <a:ext uri="{FF2B5EF4-FFF2-40B4-BE49-F238E27FC236}">
                <a16:creationId xmlns:a16="http://schemas.microsoft.com/office/drawing/2014/main" id="{35D8C193-E91C-3C72-C007-77B3CE2C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96" y="4867400"/>
            <a:ext cx="3798794" cy="2133101"/>
          </a:xfrm>
          <a:prstGeom prst="rect">
            <a:avLst/>
          </a:prstGeom>
        </p:spPr>
      </p:pic>
      <p:pic>
        <p:nvPicPr>
          <p:cNvPr id="7" name="Picture 6" descr="A hand touching the grass&#10;&#10;Description automatically generated">
            <a:extLst>
              <a:ext uri="{FF2B5EF4-FFF2-40B4-BE49-F238E27FC236}">
                <a16:creationId xmlns:a16="http://schemas.microsoft.com/office/drawing/2014/main" id="{0415D361-4B71-5742-721C-BB5C7F49B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869" y="3334684"/>
            <a:ext cx="3515845" cy="23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5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CYBERSPACE POST-FOURTH INDUSTRIAL REVOLUTION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Tying everything together...</a:t>
            </a:r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We have cyberspace...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We have cyberspace existing after the fourth industrial revolution...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We have values for physical space...</a:t>
            </a:r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What do we need?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Values that are applied in cyberspace...</a:t>
            </a:r>
          </a:p>
          <a:p>
            <a:pPr>
              <a:buNone/>
            </a:pPr>
            <a:endParaRPr lang="en-GB" sz="2400" dirty="0">
              <a:latin typeface="Gill Sans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687CBF-2586-D054-EB4A-B45F9184BEF4}"/>
                  </a:ext>
                </a:extLst>
              </p14:cNvPr>
              <p14:cNvContentPartPr/>
              <p14:nvPr/>
            </p14:nvContentPartPr>
            <p14:xfrm>
              <a:off x="1101172" y="1545789"/>
              <a:ext cx="9960" cy="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687CBF-2586-D054-EB4A-B45F9184BE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172" y="1047789"/>
                <a:ext cx="996000" cy="9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9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CYBERSPACE POST-FOURTH INDUSTRIAL REVOLUTION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Existing principles </a:t>
            </a:r>
            <a:endParaRPr lang="en-GB" sz="2400" dirty="0"/>
          </a:p>
          <a:p>
            <a:pPr>
              <a:buNone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>
                <a:latin typeface="Gill Sans MT"/>
              </a:rPr>
              <a:t>Dignity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sz="2400">
                <a:latin typeface="Gill Sans MT"/>
              </a:rPr>
              <a:t>Freedom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>
                <a:latin typeface="Gill Sans MT"/>
              </a:rPr>
              <a:t>Honesty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Justice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Peace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>
                <a:latin typeface="Gill Sans MT"/>
              </a:rPr>
              <a:t>Privacy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>
                <a:latin typeface="Gill Sans MT"/>
              </a:rPr>
              <a:t>Participation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Integrity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Inclusiveness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>
                <a:latin typeface="Gill Sans MT"/>
              </a:rPr>
              <a:t>Equity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Security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193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986F34-7329-4872-A908-12C8DF925BF4}">
  <ds:schemaRefs>
    <ds:schemaRef ds:uri="http://schemas.microsoft.com/office/2006/metadata/properties"/>
    <ds:schemaRef ds:uri="http://schemas.microsoft.com/office/infopath/2007/PartnerControls"/>
    <ds:schemaRef ds:uri="0b29e309-5067-420f-889f-e44dba4a11cd"/>
    <ds:schemaRef ds:uri="1acd542e-fec4-464b-a0b9-883f33ef757b"/>
  </ds:schemaRefs>
</ds:datastoreItem>
</file>

<file path=customXml/itemProps3.xml><?xml version="1.0" encoding="utf-8"?>
<ds:datastoreItem xmlns:ds="http://schemas.openxmlformats.org/officeDocument/2006/customXml" ds:itemID="{7091E551-DA3E-44BC-A9BC-E55A2B4CA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cd542e-fec4-464b-a0b9-883f33ef757b"/>
    <ds:schemaRef ds:uri="0b29e309-5067-420f-889f-e44dba4a1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174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 Video box</vt:lpstr>
      <vt:lpstr>TAS152</vt:lpstr>
      <vt:lpstr>CANVAS STUDENTS</vt:lpstr>
      <vt:lpstr>RECAP</vt:lpstr>
      <vt:lpstr>USERS' MOTIVATION IN CYBERSPACE</vt:lpstr>
      <vt:lpstr>CYBER-CITIZENSHIP</vt:lpstr>
      <vt:lpstr>CYBER-CITIZENSHIP</vt:lpstr>
      <vt:lpstr>CYBERSPACE POST-FOURTH INDUSTRIAL REVOLUTION</vt:lpstr>
      <vt:lpstr>CYBERSPACE POST-FOURTH INDUSTRIAL REVOLUTION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Warwick Von Hagen</cp:lastModifiedBy>
  <cp:revision>536</cp:revision>
  <dcterms:created xsi:type="dcterms:W3CDTF">2021-02-17T07:10:33Z</dcterms:created>
  <dcterms:modified xsi:type="dcterms:W3CDTF">2024-03-18T08:48:41Z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