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69" r:id="rId6"/>
    <p:sldId id="280" r:id="rId7"/>
    <p:sldId id="282" r:id="rId8"/>
    <p:sldId id="283" r:id="rId9"/>
    <p:sldId id="281" r:id="rId10"/>
    <p:sldId id="284" r:id="rId11"/>
    <p:sldId id="285" r:id="rId12"/>
    <p:sldId id="268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6C7DB-3674-6553-5DD4-C09C4B256F14}" v="5" dt="2024-03-24T10:26:23.749"/>
    <p1510:client id="{10C0BD29-0E77-0453-7CA1-A57E016E50EE}" v="403" dt="2024-03-24T19:21:23.382"/>
    <p1510:client id="{20A0A710-11EB-0028-8171-F02CF5B214F8}" v="2" dt="2024-03-24T10:25:54.565"/>
    <p1510:client id="{8F9BED89-922C-D6C1-17CA-A1A3FDA6A213}" v="397" dt="2024-03-25T09:03:39.137"/>
    <p1510:client id="{BEBEB759-D64C-EAE9-22A1-F9EA345FA5E7}" v="78" dt="2024-03-25T09:29:57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10C0BD29-0E77-0453-7CA1-A57E016E50EE}"/>
    <pc:docChg chg="addSld modSld sldOrd">
      <pc:chgData name="Mia Gerber (STADIO - Centurion)" userId="S::miag@stadio.ac.za::d3f4434c-cc81-4823-ad51-d563427b1762" providerId="AD" clId="Web-{10C0BD29-0E77-0453-7CA1-A57E016E50EE}" dt="2024-03-24T19:21:23.382" v="386" actId="20577"/>
      <pc:docMkLst>
        <pc:docMk/>
      </pc:docMkLst>
      <pc:sldChg chg="modSp">
        <pc:chgData name="Mia Gerber (STADIO - Centurion)" userId="S::miag@stadio.ac.za::d3f4434c-cc81-4823-ad51-d563427b1762" providerId="AD" clId="Web-{10C0BD29-0E77-0453-7CA1-A57E016E50EE}" dt="2024-03-24T11:25:52.904" v="16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0C0BD29-0E77-0453-7CA1-A57E016E50EE}" dt="2024-03-24T11:25:52.904" v="16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modSp addAnim">
        <pc:chgData name="Mia Gerber (STADIO - Centurion)" userId="S::miag@stadio.ac.za::d3f4434c-cc81-4823-ad51-d563427b1762" providerId="AD" clId="Web-{10C0BD29-0E77-0453-7CA1-A57E016E50EE}" dt="2024-03-24T14:11:08.546" v="29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10C0BD29-0E77-0453-7CA1-A57E016E50EE}" dt="2024-03-24T13:17:55.544" v="18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0C0BD29-0E77-0453-7CA1-A57E016E50EE}" dt="2024-03-24T13:19:00.251" v="98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10C0BD29-0E77-0453-7CA1-A57E016E50EE}" dt="2024-03-24T14:11:08.483" v="295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10C0BD29-0E77-0453-7CA1-A57E016E50EE}" dt="2024-03-24T13:19:33.785" v="129" actId="20577"/>
          <ac:spMkLst>
            <pc:docMk/>
            <pc:sldMk cId="401932455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0C0BD29-0E77-0453-7CA1-A57E016E50EE}" dt="2024-03-24T14:11:08.483" v="295" actId="20577"/>
          <ac:spMkLst>
            <pc:docMk/>
            <pc:sldMk cId="4019324557" sldId="280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10C0BD29-0E77-0453-7CA1-A57E016E50EE}" dt="2024-03-24T16:24:37.010" v="376" actId="20577"/>
        <pc:sldMkLst>
          <pc:docMk/>
          <pc:sldMk cId="2531780009" sldId="281"/>
        </pc:sldMkLst>
        <pc:spChg chg="mod">
          <ac:chgData name="Mia Gerber (STADIO - Centurion)" userId="S::miag@stadio.ac.za::d3f4434c-cc81-4823-ad51-d563427b1762" providerId="AD" clId="Web-{10C0BD29-0E77-0453-7CA1-A57E016E50EE}" dt="2024-03-24T14:41:12.517" v="343" actId="20577"/>
          <ac:spMkLst>
            <pc:docMk/>
            <pc:sldMk cId="2531780009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0C0BD29-0E77-0453-7CA1-A57E016E50EE}" dt="2024-03-24T16:24:37.010" v="376" actId="20577"/>
          <ac:spMkLst>
            <pc:docMk/>
            <pc:sldMk cId="2531780009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10C0BD29-0E77-0453-7CA1-A57E016E50EE}" dt="2024-03-24T15:47:44.675" v="354" actId="20577"/>
        <pc:sldMkLst>
          <pc:docMk/>
          <pc:sldMk cId="231605718" sldId="282"/>
        </pc:sldMkLst>
        <pc:spChg chg="mod">
          <ac:chgData name="Mia Gerber (STADIO - Centurion)" userId="S::miag@stadio.ac.za::d3f4434c-cc81-4823-ad51-d563427b1762" providerId="AD" clId="Web-{10C0BD29-0E77-0453-7CA1-A57E016E50EE}" dt="2024-03-24T13:20:55.681" v="202" actId="20577"/>
          <ac:spMkLst>
            <pc:docMk/>
            <pc:sldMk cId="231605718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0C0BD29-0E77-0453-7CA1-A57E016E50EE}" dt="2024-03-24T15:47:44.675" v="354" actId="20577"/>
          <ac:spMkLst>
            <pc:docMk/>
            <pc:sldMk cId="231605718" sldId="282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10C0BD29-0E77-0453-7CA1-A57E016E50EE}" dt="2024-03-24T15:52:00.823" v="367" actId="20577"/>
        <pc:sldMkLst>
          <pc:docMk/>
          <pc:sldMk cId="3959269086" sldId="283"/>
        </pc:sldMkLst>
        <pc:spChg chg="mod">
          <ac:chgData name="Mia Gerber (STADIO - Centurion)" userId="S::miag@stadio.ac.za::d3f4434c-cc81-4823-ad51-d563427b1762" providerId="AD" clId="Web-{10C0BD29-0E77-0453-7CA1-A57E016E50EE}" dt="2024-03-24T13:21:09.682" v="227" actId="20577"/>
          <ac:spMkLst>
            <pc:docMk/>
            <pc:sldMk cId="3959269086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0C0BD29-0E77-0453-7CA1-A57E016E50EE}" dt="2024-03-24T15:52:00.823" v="367" actId="20577"/>
          <ac:spMkLst>
            <pc:docMk/>
            <pc:sldMk cId="3959269086" sldId="283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10C0BD29-0E77-0453-7CA1-A57E016E50EE}" dt="2024-03-24T19:21:23.382" v="386" actId="20577"/>
        <pc:sldMkLst>
          <pc:docMk/>
          <pc:sldMk cId="2862121315" sldId="284"/>
        </pc:sldMkLst>
        <pc:spChg chg="mod">
          <ac:chgData name="Mia Gerber (STADIO - Centurion)" userId="S::miag@stadio.ac.za::d3f4434c-cc81-4823-ad51-d563427b1762" providerId="AD" clId="Web-{10C0BD29-0E77-0453-7CA1-A57E016E50EE}" dt="2024-03-24T13:21:39.841" v="276" actId="20577"/>
          <ac:spMkLst>
            <pc:docMk/>
            <pc:sldMk cId="2862121315" sldId="284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0C0BD29-0E77-0453-7CA1-A57E016E50EE}" dt="2024-03-24T19:21:23.382" v="386" actId="20577"/>
          <ac:spMkLst>
            <pc:docMk/>
            <pc:sldMk cId="2862121315" sldId="284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10C0BD29-0E77-0453-7CA1-A57E016E50EE}" dt="2024-03-24T13:24:51.260" v="290" actId="20577"/>
        <pc:sldMkLst>
          <pc:docMk/>
          <pc:sldMk cId="4255100204" sldId="285"/>
        </pc:sldMkLst>
        <pc:spChg chg="mod">
          <ac:chgData name="Mia Gerber (STADIO - Centurion)" userId="S::miag@stadio.ac.za::d3f4434c-cc81-4823-ad51-d563427b1762" providerId="AD" clId="Web-{10C0BD29-0E77-0453-7CA1-A57E016E50EE}" dt="2024-03-24T13:24:49.885" v="285" actId="20577"/>
          <ac:spMkLst>
            <pc:docMk/>
            <pc:sldMk cId="4255100204" sldId="28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0C0BD29-0E77-0453-7CA1-A57E016E50EE}" dt="2024-03-24T13:24:51.260" v="290" actId="20577"/>
          <ac:spMkLst>
            <pc:docMk/>
            <pc:sldMk cId="4255100204" sldId="28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0556C7DB-3674-6553-5DD4-C09C4B256F14}"/>
    <pc:docChg chg="delSld">
      <pc:chgData name="Mia Gerber (STADIO - Centurion)" userId="S::miag@stadio.ac.za::d3f4434c-cc81-4823-ad51-d563427b1762" providerId="AD" clId="Web-{0556C7DB-3674-6553-5DD4-C09C4B256F14}" dt="2024-03-24T10:26:23.749" v="4"/>
      <pc:docMkLst>
        <pc:docMk/>
      </pc:docMkLst>
      <pc:sldChg chg="del">
        <pc:chgData name="Mia Gerber (STADIO - Centurion)" userId="S::miag@stadio.ac.za::d3f4434c-cc81-4823-ad51-d563427b1762" providerId="AD" clId="Web-{0556C7DB-3674-6553-5DD4-C09C4B256F14}" dt="2024-03-24T10:26:23.749" v="2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0556C7DB-3674-6553-5DD4-C09C4B256F14}" dt="2024-03-24T10:26:23.733" v="1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0556C7DB-3674-6553-5DD4-C09C4B256F14}" dt="2024-03-24T10:26:20.046" v="0"/>
        <pc:sldMkLst>
          <pc:docMk/>
          <pc:sldMk cId="4193918366" sldId="277"/>
        </pc:sldMkLst>
      </pc:sldChg>
      <pc:sldChg chg="del">
        <pc:chgData name="Mia Gerber (STADIO - Centurion)" userId="S::miag@stadio.ac.za::d3f4434c-cc81-4823-ad51-d563427b1762" providerId="AD" clId="Web-{0556C7DB-3674-6553-5DD4-C09C4B256F14}" dt="2024-03-24T10:26:23.749" v="3"/>
        <pc:sldMkLst>
          <pc:docMk/>
          <pc:sldMk cId="3050316331" sldId="278"/>
        </pc:sldMkLst>
      </pc:sldChg>
      <pc:sldChg chg="del">
        <pc:chgData name="Mia Gerber (STADIO - Centurion)" userId="S::miag@stadio.ac.za::d3f4434c-cc81-4823-ad51-d563427b1762" providerId="AD" clId="Web-{0556C7DB-3674-6553-5DD4-C09C4B256F14}" dt="2024-03-24T10:26:23.749" v="4"/>
        <pc:sldMkLst>
          <pc:docMk/>
          <pc:sldMk cId="4270310816" sldId="279"/>
        </pc:sldMkLst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F9BED89-922C-D6C1-17CA-A1A3FDA6A213}"/>
    <pc:docChg chg="modSld">
      <pc:chgData name="Mia Gerber (STADIO - Centurion)" userId="S::miag@stadio.ac.za::d3f4434c-cc81-4823-ad51-d563427b1762" providerId="AD" clId="Web-{8F9BED89-922C-D6C1-17CA-A1A3FDA6A213}" dt="2024-03-25T09:03:39.137" v="390" actId="20577"/>
      <pc:docMkLst>
        <pc:docMk/>
      </pc:docMkLst>
      <pc:sldChg chg="modSp">
        <pc:chgData name="Mia Gerber (STADIO - Centurion)" userId="S::miag@stadio.ac.za::d3f4434c-cc81-4823-ad51-d563427b1762" providerId="AD" clId="Web-{8F9BED89-922C-D6C1-17CA-A1A3FDA6A213}" dt="2024-03-25T09:03:39.137" v="390" actId="20577"/>
        <pc:sldMkLst>
          <pc:docMk/>
          <pc:sldMk cId="2531780009" sldId="281"/>
        </pc:sldMkLst>
        <pc:spChg chg="mod">
          <ac:chgData name="Mia Gerber (STADIO - Centurion)" userId="S::miag@stadio.ac.za::d3f4434c-cc81-4823-ad51-d563427b1762" providerId="AD" clId="Web-{8F9BED89-922C-D6C1-17CA-A1A3FDA6A213}" dt="2024-03-25T09:03:39.137" v="390" actId="20577"/>
          <ac:spMkLst>
            <pc:docMk/>
            <pc:sldMk cId="2531780009" sldId="281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F9BED89-922C-D6C1-17CA-A1A3FDA6A213}" dt="2024-03-25T08:56:39.168" v="154" actId="20577"/>
        <pc:sldMkLst>
          <pc:docMk/>
          <pc:sldMk cId="231605718" sldId="282"/>
        </pc:sldMkLst>
        <pc:spChg chg="mod">
          <ac:chgData name="Mia Gerber (STADIO - Centurion)" userId="S::miag@stadio.ac.za::d3f4434c-cc81-4823-ad51-d563427b1762" providerId="AD" clId="Web-{8F9BED89-922C-D6C1-17CA-A1A3FDA6A213}" dt="2024-03-25T08:56:39.168" v="154" actId="20577"/>
          <ac:spMkLst>
            <pc:docMk/>
            <pc:sldMk cId="231605718" sldId="282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F9BED89-922C-D6C1-17CA-A1A3FDA6A213}" dt="2024-03-25T09:00:29.114" v="257" actId="20577"/>
        <pc:sldMkLst>
          <pc:docMk/>
          <pc:sldMk cId="3959269086" sldId="283"/>
        </pc:sldMkLst>
        <pc:spChg chg="mod">
          <ac:chgData name="Mia Gerber (STADIO - Centurion)" userId="S::miag@stadio.ac.za::d3f4434c-cc81-4823-ad51-d563427b1762" providerId="AD" clId="Web-{8F9BED89-922C-D6C1-17CA-A1A3FDA6A213}" dt="2024-03-25T09:00:29.114" v="257" actId="20577"/>
          <ac:spMkLst>
            <pc:docMk/>
            <pc:sldMk cId="3959269086" sldId="283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F9BED89-922C-D6C1-17CA-A1A3FDA6A213}" dt="2024-03-25T08:54:27.757" v="77" actId="20577"/>
        <pc:sldMkLst>
          <pc:docMk/>
          <pc:sldMk cId="2862121315" sldId="284"/>
        </pc:sldMkLst>
        <pc:spChg chg="mod">
          <ac:chgData name="Mia Gerber (STADIO - Centurion)" userId="S::miag@stadio.ac.za::d3f4434c-cc81-4823-ad51-d563427b1762" providerId="AD" clId="Web-{8F9BED89-922C-D6C1-17CA-A1A3FDA6A213}" dt="2024-03-25T08:54:27.757" v="77" actId="20577"/>
          <ac:spMkLst>
            <pc:docMk/>
            <pc:sldMk cId="2862121315" sldId="284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BEBEB759-D64C-EAE9-22A1-F9EA345FA5E7}"/>
    <pc:docChg chg="modSld">
      <pc:chgData name="Mia Gerber (STADIO - Centurion)" userId="S::miag@stadio.ac.za::d3f4434c-cc81-4823-ad51-d563427b1762" providerId="AD" clId="Web-{BEBEB759-D64C-EAE9-22A1-F9EA345FA5E7}" dt="2024-03-25T09:29:57.532" v="76" actId="20577"/>
      <pc:docMkLst>
        <pc:docMk/>
      </pc:docMkLst>
      <pc:sldChg chg="modSp">
        <pc:chgData name="Mia Gerber (STADIO - Centurion)" userId="S::miag@stadio.ac.za::d3f4434c-cc81-4823-ad51-d563427b1762" providerId="AD" clId="Web-{BEBEB759-D64C-EAE9-22A1-F9EA345FA5E7}" dt="2024-03-25T09:29:49.828" v="73" actId="20577"/>
        <pc:sldMkLst>
          <pc:docMk/>
          <pc:sldMk cId="2531780009" sldId="281"/>
        </pc:sldMkLst>
        <pc:spChg chg="mod">
          <ac:chgData name="Mia Gerber (STADIO - Centurion)" userId="S::miag@stadio.ac.za::d3f4434c-cc81-4823-ad51-d563427b1762" providerId="AD" clId="Web-{BEBEB759-D64C-EAE9-22A1-F9EA345FA5E7}" dt="2024-03-25T09:29:49.828" v="73" actId="20577"/>
          <ac:spMkLst>
            <pc:docMk/>
            <pc:sldMk cId="2531780009" sldId="281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BEBEB759-D64C-EAE9-22A1-F9EA345FA5E7}" dt="2024-03-25T09:29:57.532" v="76" actId="20577"/>
        <pc:sldMkLst>
          <pc:docMk/>
          <pc:sldMk cId="231605718" sldId="282"/>
        </pc:sldMkLst>
        <pc:spChg chg="mod">
          <ac:chgData name="Mia Gerber (STADIO - Centurion)" userId="S::miag@stadio.ac.za::d3f4434c-cc81-4823-ad51-d563427b1762" providerId="AD" clId="Web-{BEBEB759-D64C-EAE9-22A1-F9EA345FA5E7}" dt="2024-03-25T09:29:57.532" v="76" actId="20577"/>
          <ac:spMkLst>
            <pc:docMk/>
            <pc:sldMk cId="231605718" sldId="282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BEBEB759-D64C-EAE9-22A1-F9EA345FA5E7}" dt="2024-03-25T09:29:54.203" v="75" actId="20577"/>
        <pc:sldMkLst>
          <pc:docMk/>
          <pc:sldMk cId="3959269086" sldId="283"/>
        </pc:sldMkLst>
        <pc:spChg chg="mod">
          <ac:chgData name="Mia Gerber (STADIO - Centurion)" userId="S::miag@stadio.ac.za::d3f4434c-cc81-4823-ad51-d563427b1762" providerId="AD" clId="Web-{BEBEB759-D64C-EAE9-22A1-F9EA345FA5E7}" dt="2024-03-25T09:29:54.203" v="75" actId="20577"/>
          <ac:spMkLst>
            <pc:docMk/>
            <pc:sldMk cId="3959269086" sldId="283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BEBEB759-D64C-EAE9-22A1-F9EA345FA5E7}" dt="2024-03-25T09:29:43.781" v="72" actId="20577"/>
        <pc:sldMkLst>
          <pc:docMk/>
          <pc:sldMk cId="2862121315" sldId="284"/>
        </pc:sldMkLst>
        <pc:spChg chg="mod">
          <ac:chgData name="Mia Gerber (STADIO - Centurion)" userId="S::miag@stadio.ac.za::d3f4434c-cc81-4823-ad51-d563427b1762" providerId="AD" clId="Web-{BEBEB759-D64C-EAE9-22A1-F9EA345FA5E7}" dt="2024-03-25T09:29:43.781" v="72" actId="20577"/>
          <ac:spMkLst>
            <pc:docMk/>
            <pc:sldMk cId="2862121315" sldId="284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20A0A710-11EB-0028-8171-F02CF5B214F8}"/>
    <pc:docChg chg="modSld">
      <pc:chgData name="Mia Gerber (STADIO - Centurion)" userId="S::miag@stadio.ac.za::d3f4434c-cc81-4823-ad51-d563427b1762" providerId="AD" clId="Web-{20A0A710-11EB-0028-8171-F02CF5B214F8}" dt="2024-03-24T10:25:54.565" v="1" actId="20577"/>
      <pc:docMkLst>
        <pc:docMk/>
      </pc:docMkLst>
      <pc:sldChg chg="modSp">
        <pc:chgData name="Mia Gerber (STADIO - Centurion)" userId="S::miag@stadio.ac.za::d3f4434c-cc81-4823-ad51-d563427b1762" providerId="AD" clId="Web-{20A0A710-11EB-0028-8171-F02CF5B214F8}" dt="2024-03-24T10:25:54.565" v="1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20A0A710-11EB-0028-8171-F02CF5B214F8}" dt="2024-03-24T10:25:54.565" v="1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tificamerican.com/article/humans-absorb-bias-from-ai-and-keep-it-after-they-stop-using-the-algorith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source.org/2023/artificial-intelligence-is-already-here-we-need-to-make-access-more-equitable/697787" TargetMode="External"/><Relationship Id="rId2" Type="http://schemas.openxmlformats.org/officeDocument/2006/relationships/hyperlink" Target="https://www.techtimes.com/articles/298040/20231027/ai-healthcare-lead-more-unintended-unequal-access-study-warns.htm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news.mit.edu/2023/who-will-benefit-ai-machine-usefulness-0929" TargetMode="External"/><Relationship Id="rId4" Type="http://schemas.openxmlformats.org/officeDocument/2006/relationships/hyperlink" Target="https://www.technologyreview.com/2022/04/19/1049378/ai-inequality-proble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radar/what-to-do-when-ai-fails/" TargetMode="External"/><Relationship Id="rId2" Type="http://schemas.openxmlformats.org/officeDocument/2006/relationships/hyperlink" Target="https://builtin.com/artificial-intelligence/responsibility-for-AI-mistake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privateinternetaccess.com/blog/ai-gone-wro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4573321" TargetMode="External"/><Relationship Id="rId2" Type="http://schemas.openxmlformats.org/officeDocument/2006/relationships/hyperlink" Target="https://www.bloomberg.com/news/articles/2024-01-31/ai-speeds-up-drug-development-but-effectiveness-is-untested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 dirty="0">
                <a:latin typeface="Gill Sans MT"/>
              </a:rPr>
              <a:t>TAS152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b="1" dirty="0">
                <a:latin typeface="Gill Sans MT"/>
              </a:rPr>
              <a:t>LECTURE 6</a:t>
            </a:r>
            <a:endParaRPr lang="en-ZA" b="1" dirty="0"/>
          </a:p>
          <a:p>
            <a:r>
              <a:rPr lang="en-ZA" i="1" dirty="0">
                <a:latin typeface="Gill Sans MT"/>
              </a:rPr>
              <a:t>TOPIC 1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 CYBER SOCIETY: CORE  VALUES AND VIRTUES</a:t>
            </a:r>
            <a:endParaRPr lang="en-US" dirty="0">
              <a:latin typeface="Gill Sans MT"/>
            </a:endParaRPr>
          </a:p>
          <a:p>
            <a:r>
              <a:rPr lang="en-ZA" dirty="0">
                <a:latin typeface="Gill Sans MT"/>
              </a:rPr>
              <a:t>1.7 ARTIFICIAL INTELLIGENCE ETHICS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RECAP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F99250-6E05-6FF0-D354-173FDA56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ill Sans MT"/>
              </a:rPr>
              <a:t>How do Rules of Ethics, Laws and Relations interact?</a:t>
            </a:r>
          </a:p>
          <a:p>
            <a:r>
              <a:rPr lang="en-US" sz="2400" dirty="0">
                <a:latin typeface="Gill Sans MT"/>
              </a:rPr>
              <a:t>The 17 individual Sustainable Development Goals (SDGs)</a:t>
            </a:r>
          </a:p>
          <a:p>
            <a:r>
              <a:rPr lang="en-US" sz="2400" dirty="0">
                <a:latin typeface="Gill Sans MT"/>
              </a:rPr>
              <a:t>The 9 objectives of the SDGs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85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RISKS  OF  A.I.  APPLICATIONS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Risk 1: Unintended negative consequences caused by algorithmic biases </a:t>
            </a:r>
            <a:endParaRPr lang="en-US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Risk 2: Unequal access, benefits, and impacts </a:t>
            </a:r>
            <a:endParaRPr lang="en-GB" sz="2400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Risk 3: Shocks, cascading failures, and attacks </a:t>
            </a:r>
            <a:endParaRPr lang="en-GB" sz="2400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Risk 4: AI, efficiency, and resilience </a:t>
            </a:r>
          </a:p>
        </p:txBody>
      </p:sp>
    </p:spTree>
    <p:extLst>
      <p:ext uri="{BB962C8B-B14F-4D97-AF65-F5344CB8AC3E}">
        <p14:creationId xmlns:p14="http://schemas.microsoft.com/office/powerpoint/2010/main" val="40193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RISK 1: ALGORITHMIC BIAS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Where does the bias come from?</a:t>
            </a:r>
          </a:p>
          <a:p>
            <a:r>
              <a:rPr lang="en-GB" sz="2400" dirty="0">
                <a:latin typeface="Gill Sans MT"/>
              </a:rPr>
              <a:t>Humans can cause algorithms to be biased.</a:t>
            </a:r>
            <a:endParaRPr lang="en-GB" sz="2400"/>
          </a:p>
          <a:p>
            <a:r>
              <a:rPr lang="en-GB" sz="2400" dirty="0">
                <a:latin typeface="Gill Sans MT"/>
              </a:rPr>
              <a:t>Algorithms can cause humans to be biased too.</a:t>
            </a:r>
          </a:p>
          <a:p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Links:</a:t>
            </a:r>
          </a:p>
          <a:p>
            <a:r>
              <a:rPr lang="en-GB" sz="2400" dirty="0">
                <a:latin typeface="Gill Sans MT"/>
                <a:hlinkClick r:id="" action="ppaction://noaction"/>
              </a:rPr>
              <a:t>https://www.ibm.com/blog/shedding-light-on-ai-bias-with-real-world-examples/</a:t>
            </a:r>
            <a:endParaRPr lang="en-GB" sz="2400"/>
          </a:p>
          <a:p>
            <a:r>
              <a:rPr lang="en-GB" sz="2400" dirty="0">
                <a:latin typeface="Gill Sans MT"/>
                <a:hlinkClick r:id="rId2"/>
              </a:rPr>
              <a:t>https://www.scientificamerican.com/article/humans-absorb-bias-from-ai-and-keep-it-after-they-stop-using-the-algorithm/</a:t>
            </a:r>
            <a:endParaRPr lang="en-GB" sz="2400"/>
          </a:p>
          <a:p>
            <a:r>
              <a:rPr lang="en-GB" sz="2400" dirty="0">
                <a:latin typeface="Gill Sans MT"/>
              </a:rPr>
              <a:t>https://www.prolific.com/resources/shocking-ai-bias</a:t>
            </a:r>
          </a:p>
        </p:txBody>
      </p:sp>
    </p:spTree>
    <p:extLst>
      <p:ext uri="{BB962C8B-B14F-4D97-AF65-F5344CB8AC3E}">
        <p14:creationId xmlns:p14="http://schemas.microsoft.com/office/powerpoint/2010/main" val="23160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RISK 2: UNEQUAL ACCESS, BENEFITS AND IMPACTS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AI can worsen the digital divide.</a:t>
            </a:r>
          </a:p>
          <a:p>
            <a:r>
              <a:rPr lang="en-GB" sz="2400" dirty="0">
                <a:latin typeface="Gill Sans MT"/>
              </a:rPr>
              <a:t>Who is AI really helping?</a:t>
            </a:r>
          </a:p>
          <a:p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Links:</a:t>
            </a:r>
          </a:p>
          <a:p>
            <a:r>
              <a:rPr lang="en-GB" sz="2400" dirty="0">
                <a:latin typeface="Gill Sans MT"/>
                <a:hlinkClick r:id="rId2"/>
              </a:rPr>
              <a:t>https://www.techtimes.com/articles/298040/20231027/ai-healthcare-lead-more-unintended-unequal-access-study-warns.htm</a:t>
            </a: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  <a:hlinkClick r:id="rId3"/>
              </a:rPr>
              <a:t>https://edsource.org/2023/artificial-intelligence-is-already-here-we-need-to-make-access-more-equitable/697787</a:t>
            </a:r>
            <a:endParaRPr lang="en-GB" sz="2400"/>
          </a:p>
          <a:p>
            <a:r>
              <a:rPr lang="en-GB" sz="2400" dirty="0">
                <a:latin typeface="Gill Sans MT"/>
                <a:hlinkClick r:id="rId4"/>
              </a:rPr>
              <a:t>https://www.technologyreview.com/2022/04/19/1049378/ai-inequality-problem/</a:t>
            </a:r>
            <a:endParaRPr lang="en-GB" sz="2400"/>
          </a:p>
          <a:p>
            <a:r>
              <a:rPr lang="en-GB" sz="2400" dirty="0">
                <a:latin typeface="Gill Sans MT"/>
                <a:hlinkClick r:id="rId5"/>
              </a:rPr>
              <a:t>https://news.mit.edu/2023/who-will-benefit-ai-machine-usefulness-0929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959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RISK 3: SHOCKS,  CASCADING FAILURES AND ATTACKS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latin typeface="Gill Sans MT"/>
              </a:rPr>
              <a:t>What happens when AI fails, but the world has been built around it. </a:t>
            </a:r>
          </a:p>
          <a:p>
            <a:r>
              <a:rPr lang="en-GB" sz="2400" dirty="0">
                <a:latin typeface="Gill Sans MT"/>
              </a:rPr>
              <a:t>What happens when AI makes a mistake?</a:t>
            </a:r>
          </a:p>
          <a:p>
            <a:r>
              <a:rPr lang="en-GB" sz="2400" dirty="0">
                <a:latin typeface="Gill Sans MT"/>
              </a:rPr>
              <a:t>AI is neutral by default, but it can be weaponised.</a:t>
            </a:r>
          </a:p>
          <a:p>
            <a:r>
              <a:rPr lang="en-GB" sz="2400" dirty="0">
                <a:latin typeface="Gill Sans MT"/>
              </a:rPr>
              <a:t>AI can also be attacked, just like any other piece of software. </a:t>
            </a:r>
          </a:p>
          <a:p>
            <a:endParaRPr lang="en-GB" sz="2400" dirty="0">
              <a:latin typeface="Gill Sans MT"/>
            </a:endParaRPr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Links:</a:t>
            </a:r>
          </a:p>
          <a:p>
            <a:r>
              <a:rPr lang="en-GB" sz="2400" dirty="0">
                <a:latin typeface="Gill Sans MT"/>
                <a:hlinkClick r:id="rId2"/>
              </a:rPr>
              <a:t>https://builtin.com/artificial-intelligence/responsibility-for-AI-mistakes</a:t>
            </a:r>
            <a:endParaRPr lang="en-GB" sz="2400"/>
          </a:p>
          <a:p>
            <a:r>
              <a:rPr lang="en-GB" sz="2400" dirty="0">
                <a:latin typeface="Gill Sans MT"/>
                <a:hlinkClick r:id="rId3"/>
              </a:rPr>
              <a:t>https://www.oreilly.com/radar/what-to-do-when-ai-fails/</a:t>
            </a: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  <a:hlinkClick r:id="rId4"/>
              </a:rPr>
              <a:t>https://www.privateinternetaccess.com/blog/ai-gone-wrong/</a:t>
            </a:r>
            <a:endParaRPr lang="en-GB" sz="2400"/>
          </a:p>
          <a:p>
            <a:r>
              <a:rPr lang="en-GB" sz="2400" dirty="0">
                <a:latin typeface="Gill Sans MT"/>
              </a:rPr>
              <a:t>https://spectrum.ieee.org/self-driving-cars-2662494269</a:t>
            </a:r>
          </a:p>
        </p:txBody>
      </p:sp>
    </p:spTree>
    <p:extLst>
      <p:ext uri="{BB962C8B-B14F-4D97-AF65-F5344CB8AC3E}">
        <p14:creationId xmlns:p14="http://schemas.microsoft.com/office/powerpoint/2010/main" val="253178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RISK 4: AI, EFFICIENCY AND RESILIENCE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latin typeface="Gill Sans MT"/>
              </a:rPr>
              <a:t>Is AI actually more effective/productive than a human being</a:t>
            </a:r>
          </a:p>
          <a:p>
            <a:r>
              <a:rPr lang="en-GB" dirty="0">
                <a:latin typeface="Gill Sans MT"/>
              </a:rPr>
              <a:t>Is AI resilient enough to use in day to day life. </a:t>
            </a:r>
          </a:p>
          <a:p>
            <a:pPr marL="0" indent="0">
              <a:buNone/>
            </a:pPr>
            <a:endParaRPr lang="en-GB" dirty="0">
              <a:latin typeface="Gill Sans MT"/>
            </a:endParaRPr>
          </a:p>
          <a:p>
            <a:pPr>
              <a:buNone/>
            </a:pPr>
            <a:r>
              <a:rPr lang="en-GB" dirty="0">
                <a:latin typeface="Gill Sans MT"/>
              </a:rPr>
              <a:t>Links: </a:t>
            </a:r>
          </a:p>
          <a:p>
            <a:r>
              <a:rPr lang="en-GB" dirty="0">
                <a:latin typeface="Gill Sans MT"/>
                <a:hlinkClick r:id="rId2"/>
              </a:rPr>
              <a:t>https://www.bloomberg.com/news/articles/2024-01-31/ai-speeds-up-drug-development-but-effectiveness-is-untested</a:t>
            </a:r>
            <a:endParaRPr lang="en-GB" sz="2400"/>
          </a:p>
          <a:p>
            <a:r>
              <a:rPr lang="en-GB" dirty="0">
                <a:latin typeface="Gill Sans MT"/>
                <a:hlinkClick r:id="rId3"/>
              </a:rPr>
              <a:t>https://papers.ssrn.com/sol3/papers.cfm?abstract_id=4573321</a:t>
            </a:r>
            <a:r>
              <a:rPr lang="en-GB" dirty="0">
                <a:latin typeface="Gill Sans MT"/>
              </a:rPr>
              <a:t> </a:t>
            </a:r>
            <a:endParaRPr lang="en-GB" sz="2400"/>
          </a:p>
          <a:p>
            <a:r>
              <a:rPr lang="en-GB" dirty="0">
                <a:latin typeface="Gill Sans MT"/>
              </a:rPr>
              <a:t>https://fortune.com/2023/06/25/ai-effect-jobs-remote-work-productivity-paradox-computers-iphone-chatgpt/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621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GUIDELINES FOR THE ETHICAL USE OF AI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7CB6-8106-B653-75C6-78EB0DEE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1 - Proportionality and Do Not Harm </a:t>
            </a:r>
            <a:endParaRPr lang="en-US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2 - Safety and security </a:t>
            </a:r>
            <a:endParaRPr lang="en-GB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3 - Fairness and non-discrimination </a:t>
            </a:r>
            <a:endParaRPr lang="en-GB"/>
          </a:p>
          <a:p>
            <a:pPr>
              <a:buNone/>
            </a:pPr>
            <a:r>
              <a:rPr lang="en-GB" sz="2400" dirty="0">
                <a:latin typeface="Gill Sans MT"/>
              </a:rPr>
              <a:t>4 - Sustainability </a:t>
            </a:r>
            <a:endParaRPr lang="en-GB"/>
          </a:p>
          <a:p>
            <a:pPr>
              <a:buNone/>
            </a:pPr>
            <a:r>
              <a:rPr lang="en-GB" sz="2400" dirty="0">
                <a:latin typeface="Gill Sans MT"/>
              </a:rPr>
              <a:t>5 - Right to Privacy and Data Protection </a:t>
            </a:r>
            <a:endParaRPr lang="en-GB"/>
          </a:p>
          <a:p>
            <a:pPr>
              <a:buNone/>
            </a:pPr>
            <a:r>
              <a:rPr lang="en-GB" sz="2400" dirty="0">
                <a:latin typeface="Gill Sans MT"/>
              </a:rPr>
              <a:t>6 - Human oversight and determination  </a:t>
            </a:r>
            <a:endParaRPr lang="en-GB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7 - Transparency and explainability </a:t>
            </a:r>
            <a:endParaRPr lang="en-GB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8 - Responsibility and accountability </a:t>
            </a:r>
            <a:endParaRPr lang="en-GB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9 - Awareness and literacy </a:t>
            </a:r>
            <a:endParaRPr lang="en-GB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10 - Multi-stakeholder and adaptive governance and collaboration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986F34-7329-4872-A908-12C8DF925BF4}">
  <ds:schemaRefs>
    <ds:schemaRef ds:uri="http://schemas.microsoft.com/office/2006/metadata/properties"/>
    <ds:schemaRef ds:uri="http://schemas.microsoft.com/office/infopath/2007/PartnerControls"/>
    <ds:schemaRef ds:uri="0b29e309-5067-420f-889f-e44dba4a11cd"/>
    <ds:schemaRef ds:uri="1acd542e-fec4-464b-a0b9-883f33ef757b"/>
  </ds:schemaRefs>
</ds:datastoreItem>
</file>

<file path=customXml/itemProps3.xml><?xml version="1.0" encoding="utf-8"?>
<ds:datastoreItem xmlns:ds="http://schemas.openxmlformats.org/officeDocument/2006/customXml" ds:itemID="{7091E551-DA3E-44BC-A9BC-E55A2B4CA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cd542e-fec4-464b-a0b9-883f33ef757b"/>
    <ds:schemaRef ds:uri="0b29e309-5067-420f-889f-e44dba4a11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174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White Video box</vt:lpstr>
      <vt:lpstr>TAS152</vt:lpstr>
      <vt:lpstr>RECAP</vt:lpstr>
      <vt:lpstr>RISKS  OF  A.I.  APPLICATIONS </vt:lpstr>
      <vt:lpstr>RISK 1: ALGORITHMIC BIAS</vt:lpstr>
      <vt:lpstr>RISK 2: UNEQUAL ACCESS, BENEFITS AND IMPACTS</vt:lpstr>
      <vt:lpstr>RISK 3: SHOCKS,  CASCADING FAILURES AND ATTACKS</vt:lpstr>
      <vt:lpstr>RISK 4: AI, EFFICIENCY AND RESILIENCE</vt:lpstr>
      <vt:lpstr>GUIDELINES FOR THE ETHICAL USE OF AI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Warwick Von Hagen</cp:lastModifiedBy>
  <cp:revision>664</cp:revision>
  <dcterms:created xsi:type="dcterms:W3CDTF">2021-02-17T07:10:33Z</dcterms:created>
  <dcterms:modified xsi:type="dcterms:W3CDTF">2024-03-25T09:30:02Z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