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66" r:id="rId5"/>
    <p:sldId id="270" r:id="rId6"/>
    <p:sldId id="271" r:id="rId7"/>
    <p:sldId id="272" r:id="rId8"/>
    <p:sldId id="274" r:id="rId9"/>
    <p:sldId id="273" r:id="rId10"/>
    <p:sldId id="278" r:id="rId11"/>
    <p:sldId id="277" r:id="rId12"/>
    <p:sldId id="279" r:id="rId13"/>
    <p:sldId id="280" r:id="rId14"/>
    <p:sldId id="275" r:id="rId15"/>
    <p:sldId id="281" r:id="rId16"/>
    <p:sldId id="276" r:id="rId17"/>
    <p:sldId id="268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EDB"/>
    <a:srgbClr val="AFDDE9"/>
    <a:srgbClr val="AC939D"/>
    <a:srgbClr val="F8D902"/>
    <a:srgbClr val="8A63A9"/>
    <a:srgbClr val="F6921F"/>
    <a:srgbClr val="237DA0"/>
    <a:srgbClr val="BF4856"/>
    <a:srgbClr val="E77AAE"/>
    <a:srgbClr val="535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C8A80-3964-902E-65B5-EE57EA1F7B54}" v="69" dt="2024-04-19T06:26:04.137"/>
    <p1510:client id="{F5F27E2A-B75D-60E9-18F5-67FF372EA08E}" v="270" dt="2024-04-18T06:35:22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986" autoAdjust="0"/>
    <p:restoredTop sz="66623" autoAdjust="0"/>
  </p:normalViewPr>
  <p:slideViewPr>
    <p:cSldViewPr snapToGrid="0">
      <p:cViewPr varScale="1">
        <p:scale>
          <a:sx n="55" d="100"/>
          <a:sy n="55" d="100"/>
        </p:scale>
        <p:origin x="231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532B1-F05E-410A-9221-85A9C7ED2F37}" type="datetimeFigureOut">
              <a:rPr lang="en-ZA" smtClean="0"/>
              <a:t>2024/10/09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4AF91-96E8-4C25-93A2-3B98CD978ED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3169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AF91-96E8-4C25-93A2-3B98CD978ED0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391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AF91-96E8-4C25-93A2-3B98CD978ED0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8208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AF91-96E8-4C25-93A2-3B98CD978ED0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1573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AF91-96E8-4C25-93A2-3B98CD978ED0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2370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AF91-96E8-4C25-93A2-3B98CD978ED0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0679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AF91-96E8-4C25-93A2-3B98CD978ED0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8299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AF91-96E8-4C25-93A2-3B98CD978ED0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961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AF91-96E8-4C25-93A2-3B98CD978ED0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818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Title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001D11-C790-4427-B645-3EAEBE005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39068EB-DBA6-4F95-AEC3-4952503F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2ABAC3B-3408-4F8C-926E-26D63A5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D4FBD47-0477-3A56-F02A-B059996E0A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93" y="5443673"/>
            <a:ext cx="2400986" cy="139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98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Blank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7F7-D9E1-4723-B576-14BFE5B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4" y="691822"/>
            <a:ext cx="10515600" cy="429612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A43DD-04BA-4B09-BDFA-0532084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53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6D7942-54A5-42C5-B3A0-4AB2595C8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: Logo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0089A2D-6827-48E1-8F6D-4BA0C478F0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6F5EC527-1029-D8F1-B990-F97E774264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2" y="575691"/>
            <a:ext cx="9799176" cy="57066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7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8EF11C3-EF55-4851-986A-9B68ED5E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48B9169-C820-4354-8B1C-84B111A1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996F498-6688-41D0-9753-8EFF1952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24219C9-174C-79DA-3685-10FA082F4B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25" y="5470531"/>
            <a:ext cx="2398529" cy="13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62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C65CE8-12A8-415E-B009-D596112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F5B697-1FC5-4799-AB1D-81CE99D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3492F7-8CF0-4078-A35E-AE50B65C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664B24-D8D6-4E41-8C3B-908D138A6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901A9A-A6A2-969A-44BF-4B5EAE1988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576000"/>
            <a:ext cx="9798115" cy="570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7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C294-C736-445D-A9D4-8BA9849D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62C7-782E-4A16-B4C1-17C85B6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772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2" r:id="rId4"/>
    <p:sldLayoutId id="2147483664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2400" b="1" kern="1200" dirty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935-76E5-4600-88F1-8D1D7D7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TAS152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1499-796C-4B48-A8CD-070B8346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087" y="2608141"/>
            <a:ext cx="6728846" cy="1520426"/>
          </a:xfrm>
        </p:spPr>
        <p:txBody>
          <a:bodyPr>
            <a:normAutofit lnSpcReduction="10000"/>
          </a:bodyPr>
          <a:lstStyle/>
          <a:p>
            <a:r>
              <a:rPr lang="en-ZA" b="1">
                <a:latin typeface="Gill Sans MT"/>
              </a:rPr>
              <a:t>LECTURE 17</a:t>
            </a:r>
            <a:endParaRPr lang="en-ZA" b="1"/>
          </a:p>
          <a:p>
            <a:r>
              <a:rPr lang="en-ZA" i="1">
                <a:latin typeface="Gill Sans MT"/>
              </a:rPr>
              <a:t>TOPIC 3</a:t>
            </a:r>
            <a:endParaRPr lang="en-US">
              <a:latin typeface="Gill Sans MT"/>
            </a:endParaRPr>
          </a:p>
          <a:p>
            <a:r>
              <a:rPr lang="en-ZA" i="1">
                <a:latin typeface="Gill Sans MT"/>
              </a:rPr>
              <a:t>TOWARDS A JUST INTERNET</a:t>
            </a:r>
            <a:endParaRPr lang="en-US">
              <a:latin typeface="Gill Sans MT"/>
            </a:endParaRPr>
          </a:p>
          <a:p>
            <a:r>
              <a:rPr lang="en-ZA">
                <a:latin typeface="Gill Sans MT"/>
              </a:rPr>
              <a:t>3.1 INTRODUCTION + 3.2 THE NET AND ITS NEUTRALITY</a:t>
            </a:r>
            <a:endParaRPr lang="en-US">
              <a:latin typeface="Gill Sans M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51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799-0336-88DA-165B-33E6CAB9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GB">
                <a:latin typeface="Gill Sans MT"/>
              </a:rPr>
              <a:t>MAPPING OF NET NEUTRALITY MODEL TO TCP/IP AND OSI MODELS</a:t>
            </a:r>
            <a:endParaRPr lang="en-US"/>
          </a:p>
        </p:txBody>
      </p:sp>
      <p:pic>
        <p:nvPicPr>
          <p:cNvPr id="6" name="Content Placeholder 3" descr="A table with text on it&#10;&#10;Description automatically generated">
            <a:extLst>
              <a:ext uri="{FF2B5EF4-FFF2-40B4-BE49-F238E27FC236}">
                <a16:creationId xmlns:a16="http://schemas.microsoft.com/office/drawing/2014/main" id="{2123DA92-73ED-0B08-CB0F-41C590066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22" r="26573" b="1624"/>
          <a:stretch/>
        </p:blipFill>
        <p:spPr>
          <a:xfrm>
            <a:off x="3882515" y="1680290"/>
            <a:ext cx="3325967" cy="427129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621273-64F7-88E0-740C-DB9689068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810408"/>
              </p:ext>
            </p:extLst>
          </p:nvPr>
        </p:nvGraphicFramePr>
        <p:xfrm>
          <a:off x="7445686" y="1683371"/>
          <a:ext cx="3609612" cy="298879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90711">
                  <a:extLst>
                    <a:ext uri="{9D8B030D-6E8A-4147-A177-3AD203B41FA5}">
                      <a16:colId xmlns:a16="http://schemas.microsoft.com/office/drawing/2014/main" val="864399568"/>
                    </a:ext>
                  </a:extLst>
                </a:gridCol>
                <a:gridCol w="2818901">
                  <a:extLst>
                    <a:ext uri="{9D8B030D-6E8A-4147-A177-3AD203B41FA5}">
                      <a16:colId xmlns:a16="http://schemas.microsoft.com/office/drawing/2014/main" val="1434626559"/>
                    </a:ext>
                  </a:extLst>
                </a:gridCol>
              </a:tblGrid>
              <a:tr h="571938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b="0">
                          <a:solidFill>
                            <a:schemeClr val="bg1"/>
                          </a:solidFill>
                          <a:latin typeface="futura"/>
                        </a:rPr>
                        <a:t>Net Neutrality Model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340468834"/>
                  </a:ext>
                </a:extLst>
              </a:tr>
              <a:tr h="571938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futura"/>
                        </a:rPr>
                        <a:t>4</a:t>
                      </a:r>
                      <a:endParaRPr lang="en-US" sz="2000">
                        <a:latin typeface="futur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noProof="0">
                          <a:solidFill>
                            <a:srgbClr val="000000"/>
                          </a:solidFill>
                          <a:latin typeface="futura"/>
                        </a:rPr>
                        <a:t>End users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15067"/>
                  </a:ext>
                </a:extLst>
              </a:tr>
              <a:tr h="571938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futur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000" u="none" strike="noStrike" noProof="0">
                          <a:solidFill>
                            <a:srgbClr val="000000"/>
                          </a:solidFill>
                          <a:latin typeface="futura"/>
                        </a:rPr>
                        <a:t>Logical layer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926597"/>
                  </a:ext>
                </a:extLst>
              </a:tr>
              <a:tr h="571938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futura"/>
                        </a:rPr>
                        <a:t>2</a:t>
                      </a:r>
                      <a:endParaRPr lang="en-US" sz="2000">
                        <a:latin typeface="futur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noProof="0">
                          <a:solidFill>
                            <a:srgbClr val="000000"/>
                          </a:solidFill>
                          <a:latin typeface="futura"/>
                        </a:rPr>
                        <a:t>Service layer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17524"/>
                  </a:ext>
                </a:extLst>
              </a:tr>
              <a:tr h="571938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futura"/>
                        </a:rPr>
                        <a:t>1</a:t>
                      </a:r>
                      <a:endParaRPr lang="en-US" sz="2000">
                        <a:latin typeface="futur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noProof="0">
                          <a:solidFill>
                            <a:srgbClr val="000000"/>
                          </a:solidFill>
                          <a:latin typeface="futura"/>
                        </a:rPr>
                        <a:t>Physical infrastructure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510679"/>
                  </a:ext>
                </a:extLst>
              </a:tr>
            </a:tbl>
          </a:graphicData>
        </a:graphic>
      </p:graphicFrame>
      <p:pic>
        <p:nvPicPr>
          <p:cNvPr id="11" name="Content Placeholder 3" descr="A table with text on it&#10;&#10;Description automatically generated">
            <a:extLst>
              <a:ext uri="{FF2B5EF4-FFF2-40B4-BE49-F238E27FC236}">
                <a16:creationId xmlns:a16="http://schemas.microsoft.com/office/drawing/2014/main" id="{E8EE744E-43D0-74BA-7EC1-D9C090C0A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64" t="78" r="64437" b="1546"/>
          <a:stretch/>
        </p:blipFill>
        <p:spPr>
          <a:xfrm>
            <a:off x="724116" y="1680955"/>
            <a:ext cx="3154233" cy="42762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B30A38-950B-AEDB-FB0E-8EE8EDFFE3F8}"/>
              </a:ext>
            </a:extLst>
          </p:cNvPr>
          <p:cNvSpPr/>
          <p:nvPr/>
        </p:nvSpPr>
        <p:spPr>
          <a:xfrm>
            <a:off x="757020" y="2300941"/>
            <a:ext cx="3038038" cy="3546038"/>
          </a:xfrm>
          <a:prstGeom prst="rect">
            <a:avLst/>
          </a:prstGeom>
          <a:solidFill>
            <a:srgbClr val="AFDD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859351-4974-9723-58D4-E7C24E3FF2CD}"/>
              </a:ext>
            </a:extLst>
          </p:cNvPr>
          <p:cNvSpPr/>
          <p:nvPr/>
        </p:nvSpPr>
        <p:spPr>
          <a:xfrm>
            <a:off x="4004234" y="2305920"/>
            <a:ext cx="3077882" cy="3541058"/>
          </a:xfrm>
          <a:prstGeom prst="rect">
            <a:avLst/>
          </a:prstGeom>
          <a:solidFill>
            <a:srgbClr val="AC9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7E154D-6654-D1B9-3B84-D0A91235F3E9}"/>
              </a:ext>
            </a:extLst>
          </p:cNvPr>
          <p:cNvSpPr/>
          <p:nvPr/>
        </p:nvSpPr>
        <p:spPr>
          <a:xfrm>
            <a:off x="7445684" y="3417876"/>
            <a:ext cx="3610784" cy="1458590"/>
          </a:xfrm>
          <a:prstGeom prst="rect">
            <a:avLst/>
          </a:prstGeom>
          <a:solidFill>
            <a:srgbClr val="E3EE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05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799-0336-88DA-165B-33E6CAB9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2766" y="739694"/>
            <a:ext cx="10650566" cy="449743"/>
          </a:xfrm>
        </p:spPr>
        <p:txBody>
          <a:bodyPr lIns="91440" tIns="45720" rIns="91440" bIns="45720" anchor="b">
            <a:normAutofit fontScale="90000"/>
          </a:bodyPr>
          <a:lstStyle/>
          <a:p>
            <a:pPr algn="ctr"/>
            <a:r>
              <a:rPr lang="en-GB" dirty="0">
                <a:latin typeface="Gill Sans MT"/>
              </a:rPr>
              <a:t>5 IAP (Internet Access Providers) CHALLENGES  W.R.T.  </a:t>
            </a:r>
            <a:br>
              <a:rPr lang="en-GB" dirty="0">
                <a:latin typeface="Gill Sans MT"/>
              </a:rPr>
            </a:br>
            <a:r>
              <a:rPr lang="en-GB" dirty="0">
                <a:latin typeface="Gill Sans MT"/>
              </a:rPr>
              <a:t>NET NEUTRALITY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02EA-509E-2DD1-5CBE-F6BC9E1F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646" y="1397479"/>
            <a:ext cx="8695180" cy="43751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just">
              <a:buAutoNum type="arabicPeriod"/>
            </a:pPr>
            <a:r>
              <a:rPr lang="en-GB" sz="2400" dirty="0">
                <a:latin typeface="Gill Sans MT"/>
              </a:rPr>
              <a:t>Maintain network security/integrity and prevent attacks. IAPs share a common definition of ‘network security’ + what is a threat.</a:t>
            </a:r>
            <a:endParaRPr lang="en-GB" sz="2400" dirty="0"/>
          </a:p>
          <a:p>
            <a:pPr marL="457200" indent="-457200" algn="just">
              <a:buAutoNum type="arabicPeriod"/>
            </a:pPr>
            <a:r>
              <a:rPr lang="en-GB" sz="2400" dirty="0">
                <a:latin typeface="Gill Sans MT"/>
              </a:rPr>
              <a:t>Alleviate traffic congestion by downgrading low-priority traffic. IAPs agree on fundamental services that are prioritised for provision of lower priority services.</a:t>
            </a:r>
            <a:endParaRPr lang="en-US" sz="2400" dirty="0"/>
          </a:p>
          <a:p>
            <a:pPr marL="457200" indent="-457200" algn="just">
              <a:buAutoNum type="arabicPeriod"/>
            </a:pPr>
            <a:r>
              <a:rPr lang="en-GB" sz="2400" dirty="0">
                <a:latin typeface="Gill Sans MT"/>
              </a:rPr>
              <a:t>Block access to illegal/copyrighted content. IAPs must distinguish between legal obligations and rules imposed by authoritarian regimes. </a:t>
            </a:r>
            <a:endParaRPr lang="en-GB" sz="2400" dirty="0"/>
          </a:p>
          <a:p>
            <a:pPr marL="457200" indent="-457200" algn="just">
              <a:buAutoNum type="arabicPeriod"/>
            </a:pPr>
            <a:r>
              <a:rPr lang="en-GB" sz="2400" dirty="0">
                <a:latin typeface="Gill Sans MT"/>
              </a:rPr>
              <a:t>Provide a higher quality of service to specific users. IAPs charge different fees based on rapid response time or large data volumes. </a:t>
            </a:r>
            <a:endParaRPr lang="en-GB" sz="2400" dirty="0"/>
          </a:p>
          <a:p>
            <a:pPr marL="457200" indent="-457200" algn="just">
              <a:buAutoNum type="arabicPeriod"/>
            </a:pPr>
            <a:r>
              <a:rPr lang="en-GB" sz="2400" dirty="0">
                <a:latin typeface="Gill Sans MT"/>
              </a:rPr>
              <a:t>Prioritise the IAPs own business to ensure ongoing sustainability. Favour own applications/services to undermine its competitors. </a:t>
            </a:r>
            <a:endParaRPr lang="en-GB" sz="2400" dirty="0"/>
          </a:p>
        </p:txBody>
      </p:sp>
      <p:pic>
        <p:nvPicPr>
          <p:cNvPr id="4" name="Picture 3" descr="A logo of a company&#10;&#10;Description automatically generated">
            <a:extLst>
              <a:ext uri="{FF2B5EF4-FFF2-40B4-BE49-F238E27FC236}">
                <a16:creationId xmlns:a16="http://schemas.microsoft.com/office/drawing/2014/main" id="{1CD60736-E3E7-BF7E-5E4C-9FAF7001B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545" y="2082446"/>
            <a:ext cx="2012228" cy="1114356"/>
          </a:xfrm>
          <a:prstGeom prst="rect">
            <a:avLst/>
          </a:prstGeom>
        </p:spPr>
      </p:pic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637C3AC1-7EB9-0BEA-2314-EFDE996D3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3051" y="-318767"/>
            <a:ext cx="2760539" cy="1449538"/>
          </a:xfrm>
          <a:prstGeom prst="rect">
            <a:avLst/>
          </a:prstGeom>
        </p:spPr>
      </p:pic>
      <p:pic>
        <p:nvPicPr>
          <p:cNvPr id="6" name="Picture 5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ADC0BA56-E19D-F25D-8F92-C8BC226BD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3527" y="1236032"/>
            <a:ext cx="1692827" cy="955923"/>
          </a:xfrm>
          <a:prstGeom prst="rect">
            <a:avLst/>
          </a:prstGeom>
        </p:spPr>
      </p:pic>
      <p:pic>
        <p:nvPicPr>
          <p:cNvPr id="7" name="Picture 6" descr="A logo with blue and black text&#10;&#10;Description automatically generated">
            <a:extLst>
              <a:ext uri="{FF2B5EF4-FFF2-40B4-BE49-F238E27FC236}">
                <a16:creationId xmlns:a16="http://schemas.microsoft.com/office/drawing/2014/main" id="{951AA666-31A6-2745-2924-06503BA01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0854" y="3037226"/>
            <a:ext cx="2500456" cy="1383566"/>
          </a:xfrm>
          <a:prstGeom prst="rect">
            <a:avLst/>
          </a:prstGeom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27C035AF-60A1-954B-7E01-E4389BD836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3892" y="4226997"/>
            <a:ext cx="2692781" cy="1947549"/>
          </a:xfrm>
          <a:prstGeom prst="rect">
            <a:avLst/>
          </a:prstGeom>
        </p:spPr>
      </p:pic>
      <p:pic>
        <p:nvPicPr>
          <p:cNvPr id="9" name="Picture 8" descr="A green and white logo&#10;&#10;Description automatically generated">
            <a:extLst>
              <a:ext uri="{FF2B5EF4-FFF2-40B4-BE49-F238E27FC236}">
                <a16:creationId xmlns:a16="http://schemas.microsoft.com/office/drawing/2014/main" id="{E2ABFB2D-A567-2261-1945-DB134A2712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2751" y="5763544"/>
            <a:ext cx="2687533" cy="139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3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799-0336-88DA-165B-33E6CAB9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BALANCING COMPETING CHALLENGES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02EA-509E-2DD1-5CBE-F6BC9E1F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646" y="1397479"/>
            <a:ext cx="11437467" cy="5708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-GB" sz="2400" dirty="0">
                <a:latin typeface="Gill Sans MT"/>
              </a:rPr>
              <a:t>Balancing the competing demands in the previous slide is an ongoing challenge for IAPs. </a:t>
            </a:r>
            <a:endParaRPr lang="en-US" sz="2400" dirty="0"/>
          </a:p>
          <a:p>
            <a:pPr algn="just">
              <a:buNone/>
            </a:pPr>
            <a:endParaRPr lang="en-GB" sz="2400" dirty="0">
              <a:latin typeface="Gill Sans MT"/>
            </a:endParaRPr>
          </a:p>
          <a:p>
            <a:pPr algn="just">
              <a:buNone/>
            </a:pPr>
            <a:r>
              <a:rPr lang="en-GB" sz="2400" dirty="0">
                <a:latin typeface="Gill Sans MT"/>
              </a:rPr>
              <a:t>Examples: </a:t>
            </a:r>
          </a:p>
          <a:p>
            <a:pPr algn="just"/>
            <a:r>
              <a:rPr lang="en-GB" sz="2400" dirty="0">
                <a:latin typeface="Gill Sans MT"/>
              </a:rPr>
              <a:t>The fact that content has not been legally prohibited does not mean that it is ethically acceptable</a:t>
            </a:r>
            <a:endParaRPr lang="en-US" sz="2400" dirty="0"/>
          </a:p>
          <a:p>
            <a:pPr algn="just"/>
            <a:r>
              <a:rPr lang="en-GB" sz="2400" dirty="0">
                <a:latin typeface="Gill Sans MT"/>
              </a:rPr>
              <a:t>Applications that are used for purposes such as video conferencing may legitimately require high levels of bandwidth. </a:t>
            </a:r>
            <a:endParaRPr lang="en-US" sz="2400" dirty="0"/>
          </a:p>
          <a:p>
            <a:pPr marL="0" indent="0" algn="just">
              <a:buNone/>
            </a:pPr>
            <a:endParaRPr lang="en-GB" sz="2400" dirty="0">
              <a:latin typeface="Gill Sans MT"/>
            </a:endParaRPr>
          </a:p>
          <a:p>
            <a:pPr algn="just">
              <a:buNone/>
            </a:pPr>
            <a:endParaRPr lang="en-GB" sz="2400" dirty="0"/>
          </a:p>
          <a:p>
            <a:pPr algn="just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3644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799-0336-88DA-165B-33E6CAB9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EQUALITY  VERSUS  EQUITY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02EA-509E-2DD1-5CBE-F6BC9E1F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646" y="1397479"/>
            <a:ext cx="11437467" cy="5708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-GB" sz="2400" dirty="0">
                <a:latin typeface="Gill Sans MT"/>
              </a:rPr>
              <a:t>Net neutrality relates to the broader concept of equity and equality.</a:t>
            </a:r>
            <a:endParaRPr lang="en-GB" sz="2400" dirty="0"/>
          </a:p>
          <a:p>
            <a:pPr algn="just">
              <a:buNone/>
            </a:pPr>
            <a:endParaRPr lang="en-GB" sz="2400" dirty="0"/>
          </a:p>
          <a:p>
            <a:pPr algn="just">
              <a:buNone/>
            </a:pPr>
            <a:r>
              <a:rPr lang="en-GB" sz="2400" dirty="0">
                <a:latin typeface="Gill Sans MT"/>
              </a:rPr>
              <a:t>A neutral (equality) distribution of goods and services does not necessarily equate to a just (equity) distribution of those goods and services.  </a:t>
            </a:r>
            <a:endParaRPr lang="en-GB" sz="2400" dirty="0"/>
          </a:p>
          <a:p>
            <a:pPr algn="just">
              <a:buNone/>
            </a:pPr>
            <a:endParaRPr lang="en-GB" sz="2400" dirty="0"/>
          </a:p>
          <a:p>
            <a:pPr algn="just">
              <a:buNone/>
            </a:pPr>
            <a:r>
              <a:rPr lang="en-GB" sz="2400" dirty="0">
                <a:latin typeface="Gill Sans MT"/>
              </a:rPr>
              <a:t>Equity is more closely related with fairness, whereas equality is a measure of sameness. </a:t>
            </a:r>
            <a:endParaRPr lang="en-GB" sz="2400" dirty="0"/>
          </a:p>
          <a:p>
            <a:pPr algn="just">
              <a:buNone/>
            </a:pPr>
            <a:endParaRPr lang="en-GB" sz="2400" dirty="0"/>
          </a:p>
        </p:txBody>
      </p:sp>
      <p:pic>
        <p:nvPicPr>
          <p:cNvPr id="4" name="Picture 3" descr="A group of people standing on boxes&#10;&#10;Description automatically generated">
            <a:extLst>
              <a:ext uri="{FF2B5EF4-FFF2-40B4-BE49-F238E27FC236}">
                <a16:creationId xmlns:a16="http://schemas.microsoft.com/office/drawing/2014/main" id="{0F9CF53B-214A-1CF3-AF92-335E92DEF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106" y="3671454"/>
            <a:ext cx="3947839" cy="296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3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4755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799-0336-88DA-165B-33E6CAB9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WHAT IS NET NEUTRALITY?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02EA-509E-2DD1-5CBE-F6BC9E1F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646" y="1397479"/>
            <a:ext cx="6046317" cy="43751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GB" sz="2400" dirty="0">
                <a:highlight>
                  <a:srgbClr val="FFFF00"/>
                </a:highlight>
                <a:latin typeface="Gill Sans MT"/>
              </a:rPr>
              <a:t>The term ‘Net neutrality’ refers to the concept of a free and just Internet. </a:t>
            </a:r>
            <a:endParaRPr lang="en-US" dirty="0">
              <a:highlight>
                <a:srgbClr val="FFFF00"/>
              </a:highlight>
              <a:latin typeface="Gill Sans MT"/>
            </a:endParaRPr>
          </a:p>
          <a:p>
            <a:pPr>
              <a:buNone/>
            </a:pPr>
            <a:endParaRPr lang="en-GB" sz="2400" dirty="0">
              <a:latin typeface="Gill Sans MT"/>
            </a:endParaRPr>
          </a:p>
          <a:p>
            <a:pPr>
              <a:buNone/>
            </a:pPr>
            <a:r>
              <a:rPr lang="en-GB" sz="2400" dirty="0">
                <a:latin typeface="Gill Sans MT"/>
              </a:rPr>
              <a:t>This is a very generic concept, difficult to identify specific ethical challenges and values</a:t>
            </a:r>
            <a:endParaRPr lang="en-GB" sz="2400" dirty="0"/>
          </a:p>
          <a:p>
            <a:pPr>
              <a:buNone/>
            </a:pPr>
            <a:endParaRPr lang="en-GB" sz="2400" dirty="0">
              <a:latin typeface="Gill Sans MT"/>
            </a:endParaRPr>
          </a:p>
          <a:p>
            <a:pPr>
              <a:buNone/>
            </a:pPr>
            <a:r>
              <a:rPr lang="en-GB" sz="2400" dirty="0">
                <a:latin typeface="Gill Sans MT"/>
              </a:rPr>
              <a:t>The right of Internet users to access online content, applications, services and devices without discrimination</a:t>
            </a:r>
            <a:endParaRPr lang="en-GB" dirty="0"/>
          </a:p>
          <a:p>
            <a:pPr>
              <a:buNone/>
            </a:pPr>
            <a:endParaRPr lang="en-GB" sz="2400" dirty="0">
              <a:latin typeface="Gill Sans MT"/>
            </a:endParaRPr>
          </a:p>
          <a:p>
            <a:pPr>
              <a:buNone/>
            </a:pPr>
            <a:r>
              <a:rPr lang="en-GB" sz="2400" dirty="0">
                <a:latin typeface="Gill Sans MT"/>
              </a:rPr>
              <a:t>...issues of traffic management, individual freedom, informational ecosystems, and the elimination of domination between or within groups. </a:t>
            </a:r>
            <a:endParaRPr lang="en-US" dirty="0"/>
          </a:p>
          <a:p>
            <a:pPr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4" name="Picture 3" descr="A red and white price tag with icons&#10;&#10;Description automatically generated">
            <a:extLst>
              <a:ext uri="{FF2B5EF4-FFF2-40B4-BE49-F238E27FC236}">
                <a16:creationId xmlns:a16="http://schemas.microsoft.com/office/drawing/2014/main" id="{269E2C77-A7CB-4158-41CD-686E79902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201" y="2452688"/>
            <a:ext cx="5276809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3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799-0336-88DA-165B-33E6CAB9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 dirty="0">
                <a:latin typeface="Gill Sans MT"/>
              </a:rPr>
              <a:t>THE OSI MODEL</a:t>
            </a:r>
          </a:p>
        </p:txBody>
      </p:sp>
      <p:pic>
        <p:nvPicPr>
          <p:cNvPr id="4" name="Content Placeholder 3" descr="A table with text on it&#10;&#10;Description automatically generated">
            <a:extLst>
              <a:ext uri="{FF2B5EF4-FFF2-40B4-BE49-F238E27FC236}">
                <a16:creationId xmlns:a16="http://schemas.microsoft.com/office/drawing/2014/main" id="{91FAE19B-83CA-DD5F-6D5E-813C9244EF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6174" r="26174"/>
          <a:stretch/>
        </p:blipFill>
        <p:spPr>
          <a:xfrm>
            <a:off x="606181" y="1378400"/>
            <a:ext cx="3953171" cy="5275690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849534-CA6E-0624-6C31-F436328D73E8}"/>
              </a:ext>
            </a:extLst>
          </p:cNvPr>
          <p:cNvSpPr txBox="1">
            <a:spLocks/>
          </p:cNvSpPr>
          <p:nvPr/>
        </p:nvSpPr>
        <p:spPr>
          <a:xfrm>
            <a:off x="4559458" y="1164117"/>
            <a:ext cx="7232180" cy="56991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GB" sz="2400" dirty="0">
              <a:latin typeface="Gill Sans MT"/>
            </a:endParaRPr>
          </a:p>
          <a:p>
            <a:pPr>
              <a:buNone/>
            </a:pPr>
            <a:r>
              <a:rPr lang="en-GB" sz="2400" dirty="0">
                <a:latin typeface="Gill Sans MT"/>
              </a:rPr>
              <a:t>7 - T</a:t>
            </a:r>
            <a:r>
              <a:rPr lang="en-US" sz="2400" dirty="0"/>
              <a:t>his is where end-user applications and network services operate. It provides </a:t>
            </a:r>
            <a:r>
              <a:rPr lang="en-US" sz="2400" dirty="0">
                <a:highlight>
                  <a:srgbClr val="FFFF00"/>
                </a:highlight>
              </a:rPr>
              <a:t>interfaces for users to interact with the network (e.g., web browsers, email clients).</a:t>
            </a:r>
          </a:p>
          <a:p>
            <a:pPr>
              <a:buNone/>
            </a:pPr>
            <a:r>
              <a:rPr lang="en-GB" sz="2400" dirty="0">
                <a:latin typeface="Gill Sans MT"/>
              </a:rPr>
              <a:t>6 -</a:t>
            </a:r>
            <a:r>
              <a:rPr lang="en-GB" sz="2400" dirty="0">
                <a:highlight>
                  <a:srgbClr val="00FF00"/>
                </a:highlight>
                <a:latin typeface="Gill Sans MT"/>
              </a:rPr>
              <a:t> Transform the data before it can be used by the application layer. Encryption/decryption, encoding/decoding and compressing and decompressing data.</a:t>
            </a:r>
          </a:p>
          <a:p>
            <a:pPr>
              <a:buNone/>
            </a:pPr>
            <a:r>
              <a:rPr lang="en-GB" sz="2400" dirty="0">
                <a:latin typeface="Gill Sans MT"/>
              </a:rPr>
              <a:t>5 - </a:t>
            </a:r>
            <a:r>
              <a:rPr lang="en-GB" sz="2400" dirty="0">
                <a:highlight>
                  <a:srgbClr val="FFFF00"/>
                </a:highlight>
                <a:latin typeface="Gill Sans MT"/>
              </a:rPr>
              <a:t>Initiates and terminates communication between devices. </a:t>
            </a:r>
          </a:p>
          <a:p>
            <a:pPr>
              <a:buNone/>
            </a:pPr>
            <a:r>
              <a:rPr lang="en-GB" sz="2400" dirty="0">
                <a:latin typeface="Gill Sans MT"/>
              </a:rPr>
              <a:t>4 - Encompasses all aspects of </a:t>
            </a:r>
            <a:r>
              <a:rPr lang="en-GB" sz="2400" dirty="0">
                <a:highlight>
                  <a:srgbClr val="00FF00"/>
                </a:highlight>
                <a:latin typeface="Gill Sans MT"/>
              </a:rPr>
              <a:t>communication between two devices, from start to finish (e.g., Transmission Control Protocol). </a:t>
            </a:r>
          </a:p>
          <a:p>
            <a:pPr>
              <a:buNone/>
            </a:pPr>
            <a:r>
              <a:rPr lang="en-GB" sz="2400" dirty="0">
                <a:latin typeface="Gill Sans MT"/>
              </a:rPr>
              <a:t>3 - Network layer facilitates data transfer between </a:t>
            </a:r>
            <a:r>
              <a:rPr lang="en-GB" sz="2400" dirty="0">
                <a:highlight>
                  <a:srgbClr val="FFFF00"/>
                </a:highlight>
                <a:latin typeface="Gill Sans MT"/>
              </a:rPr>
              <a:t>different</a:t>
            </a:r>
            <a:r>
              <a:rPr lang="en-GB" sz="2400" dirty="0">
                <a:latin typeface="Gill Sans MT"/>
              </a:rPr>
              <a:t> networks (e.g., IP protocol). </a:t>
            </a:r>
          </a:p>
          <a:p>
            <a:pPr>
              <a:buNone/>
            </a:pPr>
            <a:r>
              <a:rPr lang="en-GB" sz="2400" dirty="0">
                <a:latin typeface="Gill Sans MT"/>
              </a:rPr>
              <a:t>2 - Facilitates data transfer between devices on the </a:t>
            </a:r>
            <a:r>
              <a:rPr lang="en-GB" sz="2400" dirty="0">
                <a:highlight>
                  <a:srgbClr val="00FF00"/>
                </a:highlight>
                <a:latin typeface="Gill Sans MT"/>
              </a:rPr>
              <a:t>same</a:t>
            </a:r>
            <a:r>
              <a:rPr lang="en-GB" sz="2400" dirty="0">
                <a:latin typeface="Gill Sans MT"/>
              </a:rPr>
              <a:t> network (e.g., Ethernet, Wi-Fi).</a:t>
            </a:r>
          </a:p>
          <a:p>
            <a:pPr>
              <a:buNone/>
            </a:pPr>
            <a:r>
              <a:rPr lang="en-GB" sz="2400" dirty="0">
                <a:latin typeface="Gill Sans MT"/>
              </a:rPr>
              <a:t>1- </a:t>
            </a:r>
            <a:r>
              <a:rPr lang="en-GB" sz="2400" dirty="0">
                <a:highlight>
                  <a:srgbClr val="FFFF00"/>
                </a:highlight>
                <a:latin typeface="Gill Sans MT"/>
              </a:rPr>
              <a:t>Infrastructure like switches, cables </a:t>
            </a:r>
            <a:r>
              <a:rPr lang="en-GB" sz="2400" dirty="0">
                <a:latin typeface="Gill Sans MT"/>
              </a:rPr>
              <a:t>and other hardware that </a:t>
            </a:r>
            <a:r>
              <a:rPr lang="en-GB" sz="2400" dirty="0">
                <a:highlight>
                  <a:srgbClr val="FFFF00"/>
                </a:highlight>
                <a:latin typeface="Gill Sans MT"/>
              </a:rPr>
              <a:t>supports data transfer. </a:t>
            </a:r>
            <a:endParaRPr lang="en-GB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7550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799-0336-88DA-165B-33E6CAB9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 dirty="0">
                <a:latin typeface="Gill Sans MT"/>
              </a:rPr>
              <a:t>THE TCP/IP MODEL</a:t>
            </a:r>
          </a:p>
        </p:txBody>
      </p:sp>
      <p:pic>
        <p:nvPicPr>
          <p:cNvPr id="5" name="Content Placeholder 3" descr="A table with text on it&#10;&#10;Description automatically generated">
            <a:extLst>
              <a:ext uri="{FF2B5EF4-FFF2-40B4-BE49-F238E27FC236}">
                <a16:creationId xmlns:a16="http://schemas.microsoft.com/office/drawing/2014/main" id="{A2D7864F-2B7B-641F-4577-17751DBF9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710"/>
          <a:stretch/>
        </p:blipFill>
        <p:spPr>
          <a:xfrm>
            <a:off x="702002" y="1396652"/>
            <a:ext cx="3659426" cy="506579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E05F9C-0867-898D-6345-1CADF8CD9DF1}"/>
              </a:ext>
            </a:extLst>
          </p:cNvPr>
          <p:cNvSpPr txBox="1">
            <a:spLocks/>
          </p:cNvSpPr>
          <p:nvPr/>
        </p:nvSpPr>
        <p:spPr>
          <a:xfrm>
            <a:off x="4559458" y="2164242"/>
            <a:ext cx="7232180" cy="4694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2400" dirty="0">
                <a:latin typeface="Gill Sans MT"/>
              </a:rPr>
              <a:t>4 - The application layer in TCP/IP model </a:t>
            </a:r>
            <a:br>
              <a:rPr lang="en-GB" sz="2400" dirty="0">
                <a:latin typeface="Gill Sans MT"/>
              </a:rPr>
            </a:br>
            <a:r>
              <a:rPr lang="en-GB" sz="2400" dirty="0">
                <a:latin typeface="Gill Sans MT"/>
              </a:rPr>
              <a:t> = </a:t>
            </a:r>
            <a:r>
              <a:rPr lang="en-GB" sz="2400" dirty="0">
                <a:highlight>
                  <a:srgbClr val="00FF00"/>
                </a:highlight>
                <a:latin typeface="Gill Sans MT"/>
              </a:rPr>
              <a:t>layers 5, 6 and 7 in the OSI model</a:t>
            </a:r>
            <a:r>
              <a:rPr lang="en-GB" sz="2400" dirty="0">
                <a:latin typeface="Gill Sans MT"/>
              </a:rPr>
              <a:t>.</a:t>
            </a:r>
            <a:endParaRPr lang="en-US" dirty="0"/>
          </a:p>
          <a:p>
            <a:pPr>
              <a:buNone/>
            </a:pPr>
            <a:r>
              <a:rPr lang="en-GB" sz="2400" dirty="0">
                <a:latin typeface="Gill Sans MT"/>
              </a:rPr>
              <a:t>  </a:t>
            </a:r>
            <a:endParaRPr lang="en-US" dirty="0"/>
          </a:p>
          <a:p>
            <a:pPr>
              <a:buNone/>
            </a:pPr>
            <a:r>
              <a:rPr lang="en-GB" sz="2400" dirty="0">
                <a:latin typeface="Gill Sans MT"/>
              </a:rPr>
              <a:t>3 - The transport layer in TCP/IP model corresponds with </a:t>
            </a:r>
            <a:r>
              <a:rPr lang="en-GB" sz="2400" dirty="0">
                <a:highlight>
                  <a:srgbClr val="FFFF00"/>
                </a:highlight>
                <a:latin typeface="Gill Sans MT"/>
              </a:rPr>
              <a:t>layer 4 from the OSI model. </a:t>
            </a:r>
            <a:endParaRPr lang="en-GB" sz="2400" dirty="0">
              <a:highlight>
                <a:srgbClr val="FFFF00"/>
              </a:highlight>
            </a:endParaRPr>
          </a:p>
          <a:p>
            <a:pPr>
              <a:buNone/>
            </a:pPr>
            <a:endParaRPr lang="en-GB" sz="2400" dirty="0">
              <a:latin typeface="Gill Sans MT"/>
            </a:endParaRPr>
          </a:p>
          <a:p>
            <a:pPr>
              <a:buNone/>
            </a:pPr>
            <a:r>
              <a:rPr lang="en-GB" sz="2400" dirty="0">
                <a:latin typeface="Gill Sans MT"/>
              </a:rPr>
              <a:t>2 - The internet layer from the TCP/IP model corresponds with </a:t>
            </a:r>
            <a:r>
              <a:rPr lang="en-GB" sz="2400" dirty="0">
                <a:highlight>
                  <a:srgbClr val="00FF00"/>
                </a:highlight>
                <a:latin typeface="Gill Sans MT"/>
              </a:rPr>
              <a:t>layer 3 from the OSI model. </a:t>
            </a:r>
            <a:endParaRPr lang="en-GB" sz="2400" dirty="0">
              <a:highlight>
                <a:srgbClr val="00FF00"/>
              </a:highlight>
            </a:endParaRPr>
          </a:p>
          <a:p>
            <a:pPr>
              <a:buNone/>
            </a:pPr>
            <a:endParaRPr lang="en-GB" sz="2400" dirty="0">
              <a:latin typeface="Gill Sans MT"/>
            </a:endParaRPr>
          </a:p>
          <a:p>
            <a:pPr>
              <a:buNone/>
            </a:pPr>
            <a:r>
              <a:rPr lang="en-GB" sz="2400" dirty="0">
                <a:latin typeface="Gill Sans MT"/>
              </a:rPr>
              <a:t>1 - The physical network/access layer from the TCP/IP model encompasses </a:t>
            </a:r>
            <a:r>
              <a:rPr lang="en-GB" sz="2400" dirty="0">
                <a:highlight>
                  <a:srgbClr val="FFFF00"/>
                </a:highlight>
                <a:latin typeface="Gill Sans MT"/>
              </a:rPr>
              <a:t>layers 1 and 2 from the OSI model. </a:t>
            </a:r>
            <a:endParaRPr lang="en-GB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1393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799-0336-88DA-165B-33E6CAB9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HOW DO THE MODELS CORRESPOND WITH ONE ANOTHER</a:t>
            </a:r>
            <a:endParaRPr lang="en-US"/>
          </a:p>
        </p:txBody>
      </p:sp>
      <p:pic>
        <p:nvPicPr>
          <p:cNvPr id="4" name="Content Placeholder 3" descr="A table with text on it&#10;&#10;Description automatically generated">
            <a:extLst>
              <a:ext uri="{FF2B5EF4-FFF2-40B4-BE49-F238E27FC236}">
                <a16:creationId xmlns:a16="http://schemas.microsoft.com/office/drawing/2014/main" id="{463FBB46-88F4-E80F-6563-B21C9E50D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8547" y="1232388"/>
            <a:ext cx="10020071" cy="5033857"/>
          </a:xfrm>
        </p:spPr>
      </p:pic>
    </p:spTree>
    <p:extLst>
      <p:ext uri="{BB962C8B-B14F-4D97-AF65-F5344CB8AC3E}">
        <p14:creationId xmlns:p14="http://schemas.microsoft.com/office/powerpoint/2010/main" val="275978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799-0336-88DA-165B-33E6CAB9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AT WHICH LAYERS IS NET NEUTRALITY APPLICABLE?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02EA-509E-2DD1-5CBE-F6BC9E1F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646" y="1516114"/>
            <a:ext cx="11437467" cy="4375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n-GB">
                <a:latin typeface="Gill Sans MT"/>
              </a:rPr>
              <a:t>With regards to net-neutrality, we will define the structure of the Internet as comprising four main layers:</a:t>
            </a:r>
            <a:endParaRPr lang="en-US"/>
          </a:p>
          <a:p>
            <a:pPr algn="just">
              <a:buNone/>
            </a:pPr>
            <a:endParaRPr lang="en-GB">
              <a:latin typeface="Gill Sans MT"/>
            </a:endParaRPr>
          </a:p>
          <a:p>
            <a:pPr algn="just">
              <a:buFont typeface="Arial"/>
              <a:buChar char="•"/>
            </a:pPr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D253EC-BD4F-AE46-BFAF-FB9B7E281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37773"/>
              </p:ext>
            </p:extLst>
          </p:nvPr>
        </p:nvGraphicFramePr>
        <p:xfrm>
          <a:off x="4236673" y="2891639"/>
          <a:ext cx="3660012" cy="26661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01660">
                  <a:extLst>
                    <a:ext uri="{9D8B030D-6E8A-4147-A177-3AD203B41FA5}">
                      <a16:colId xmlns:a16="http://schemas.microsoft.com/office/drawing/2014/main" val="864399568"/>
                    </a:ext>
                  </a:extLst>
                </a:gridCol>
                <a:gridCol w="2958352">
                  <a:extLst>
                    <a:ext uri="{9D8B030D-6E8A-4147-A177-3AD203B41FA5}">
                      <a16:colId xmlns:a16="http://schemas.microsoft.com/office/drawing/2014/main" val="1434626559"/>
                    </a:ext>
                  </a:extLst>
                </a:gridCol>
              </a:tblGrid>
              <a:tr h="533220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b="0">
                          <a:solidFill>
                            <a:schemeClr val="bg1"/>
                          </a:solidFill>
                          <a:latin typeface="futura"/>
                        </a:rPr>
                        <a:t>Net Neutrality Model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340468834"/>
                  </a:ext>
                </a:extLst>
              </a:tr>
              <a:tr h="53322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futura"/>
                        </a:rPr>
                        <a:t>4</a:t>
                      </a:r>
                      <a:endParaRPr lang="en-US" sz="2000">
                        <a:latin typeface="futur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noProof="0">
                          <a:solidFill>
                            <a:srgbClr val="000000"/>
                          </a:solidFill>
                          <a:latin typeface="futura"/>
                        </a:rPr>
                        <a:t>End users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815067"/>
                  </a:ext>
                </a:extLst>
              </a:tr>
              <a:tr h="53322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futur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000" u="none" strike="noStrike" noProof="0">
                          <a:solidFill>
                            <a:srgbClr val="000000"/>
                          </a:solidFill>
                          <a:latin typeface="futura"/>
                        </a:rPr>
                        <a:t>Logical layer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926597"/>
                  </a:ext>
                </a:extLst>
              </a:tr>
              <a:tr h="53322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futura"/>
                        </a:rPr>
                        <a:t>2</a:t>
                      </a:r>
                      <a:endParaRPr lang="en-US" sz="2000">
                        <a:latin typeface="futur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noProof="0">
                          <a:solidFill>
                            <a:srgbClr val="000000"/>
                          </a:solidFill>
                          <a:latin typeface="futura"/>
                        </a:rPr>
                        <a:t>Service layer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17524"/>
                  </a:ext>
                </a:extLst>
              </a:tr>
              <a:tr h="53322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futura"/>
                        </a:rPr>
                        <a:t>1</a:t>
                      </a:r>
                      <a:endParaRPr lang="en-US" sz="2000">
                        <a:latin typeface="futur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noProof="0">
                          <a:solidFill>
                            <a:srgbClr val="000000"/>
                          </a:solidFill>
                          <a:latin typeface="futura"/>
                        </a:rPr>
                        <a:t>Physical infrastructure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510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42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799-0336-88DA-165B-33E6CAB9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AT WHICH LAYERS IS NET NEUTRALITY APPLICABLE?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D253EC-BD4F-AE46-BFAF-FB9B7E281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984337"/>
              </p:ext>
            </p:extLst>
          </p:nvPr>
        </p:nvGraphicFramePr>
        <p:xfrm>
          <a:off x="296586" y="2564335"/>
          <a:ext cx="11534582" cy="41148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17175">
                  <a:extLst>
                    <a:ext uri="{9D8B030D-6E8A-4147-A177-3AD203B41FA5}">
                      <a16:colId xmlns:a16="http://schemas.microsoft.com/office/drawing/2014/main" val="864399568"/>
                    </a:ext>
                  </a:extLst>
                </a:gridCol>
                <a:gridCol w="10817407">
                  <a:extLst>
                    <a:ext uri="{9D8B030D-6E8A-4147-A177-3AD203B41FA5}">
                      <a16:colId xmlns:a16="http://schemas.microsoft.com/office/drawing/2014/main" val="1434626559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 b="0">
                          <a:solidFill>
                            <a:schemeClr val="bg1"/>
                          </a:solidFill>
                          <a:latin typeface="futura"/>
                        </a:rPr>
                        <a:t>Net Neutrality Model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34046883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futura"/>
                        </a:rPr>
                        <a:t>4</a:t>
                      </a:r>
                      <a:endParaRPr lang="en-US" sz="2400">
                        <a:latin typeface="futur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u="none" strike="noStrike" noProof="0" dirty="0">
                          <a:solidFill>
                            <a:srgbClr val="000000"/>
                          </a:solidFill>
                          <a:latin typeface="futura"/>
                        </a:rPr>
                        <a:t>Occupied by </a:t>
                      </a:r>
                      <a:r>
                        <a:rPr lang="en-GB" sz="2400" i="1" u="sng" strike="noStrike" noProof="0" dirty="0">
                          <a:solidFill>
                            <a:srgbClr val="000000"/>
                          </a:solidFill>
                          <a:latin typeface="futura"/>
                        </a:rPr>
                        <a:t>end users</a:t>
                      </a:r>
                      <a:r>
                        <a:rPr lang="en-GB" sz="2400" u="none" strike="noStrike" noProof="0" dirty="0">
                          <a:solidFill>
                            <a:srgbClr val="000000"/>
                          </a:solidFill>
                          <a:latin typeface="futura"/>
                        </a:rPr>
                        <a:t> who are recipients of the </a:t>
                      </a:r>
                      <a:r>
                        <a:rPr lang="en-GB" sz="2400" u="none" strike="noStrike" noProof="0" dirty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futura"/>
                        </a:rPr>
                        <a:t>content that is stored and disseminated via the Internet.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81506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futur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400" i="1" u="sng" strike="noStrike" noProof="0" dirty="0">
                          <a:solidFill>
                            <a:srgbClr val="000000"/>
                          </a:solidFill>
                          <a:latin typeface="futura"/>
                        </a:rPr>
                        <a:t>Logical layer</a:t>
                      </a:r>
                      <a:r>
                        <a:rPr lang="en-GB" sz="2400" u="none" strike="noStrike" noProof="0" dirty="0">
                          <a:solidFill>
                            <a:srgbClr val="000000"/>
                          </a:solidFill>
                          <a:latin typeface="futura"/>
                        </a:rPr>
                        <a:t> focused on </a:t>
                      </a:r>
                      <a:r>
                        <a:rPr lang="en-GB" sz="240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futura"/>
                        </a:rPr>
                        <a:t>content providers</a:t>
                      </a:r>
                      <a:r>
                        <a:rPr lang="en-GB" sz="2400" u="none" strike="noStrike" noProof="0" dirty="0">
                          <a:solidFill>
                            <a:srgbClr val="000000"/>
                          </a:solidFill>
                          <a:latin typeface="futura"/>
                        </a:rPr>
                        <a:t>, which are generally large organisations such as multimedia industries and news organisations.</a:t>
                      </a:r>
                      <a:endParaRPr lang="en-US" sz="2400" dirty="0">
                        <a:latin typeface="futur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92659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futura"/>
                        </a:rPr>
                        <a:t>2</a:t>
                      </a:r>
                      <a:endParaRPr lang="en-US" sz="2400">
                        <a:latin typeface="futur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i="1" u="sng" strike="noStrike" noProof="0" dirty="0">
                          <a:solidFill>
                            <a:srgbClr val="000000"/>
                          </a:solidFill>
                          <a:latin typeface="futura"/>
                        </a:rPr>
                        <a:t>Service layer</a:t>
                      </a:r>
                      <a:r>
                        <a:rPr lang="en-GB" sz="2400" u="none" strike="noStrike" noProof="0" dirty="0">
                          <a:solidFill>
                            <a:srgbClr val="000000"/>
                          </a:solidFill>
                          <a:latin typeface="futura"/>
                        </a:rPr>
                        <a:t> devoted to the </a:t>
                      </a:r>
                      <a:r>
                        <a:rPr lang="en-GB" sz="2400" u="none" strike="noStrike" noProof="0" dirty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futura"/>
                        </a:rPr>
                        <a:t>delivery of usable services</a:t>
                      </a:r>
                      <a:r>
                        <a:rPr lang="en-GB" sz="2400" u="none" strike="noStrike" noProof="0" dirty="0">
                          <a:solidFill>
                            <a:srgbClr val="000000"/>
                          </a:solidFill>
                          <a:latin typeface="futura"/>
                        </a:rPr>
                        <a:t>, which is generally the domain of software companies, developers and </a:t>
                      </a:r>
                      <a:r>
                        <a:rPr lang="en-GB" sz="2400" u="none" strike="noStrike" noProof="0" dirty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futura"/>
                        </a:rPr>
                        <a:t>web architects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175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GB" sz="2400">
                          <a:latin typeface="futura"/>
                        </a:rPr>
                        <a:t>1</a:t>
                      </a:r>
                      <a:endParaRPr lang="en-US" sz="2400">
                        <a:latin typeface="futur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i="1" u="sng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futura"/>
                        </a:rPr>
                        <a:t>Physical infrastructure</a:t>
                      </a:r>
                      <a:r>
                        <a:rPr lang="en-GB" sz="2400" u="none" strike="noStrike" noProof="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futura"/>
                        </a:rPr>
                        <a:t> of the network</a:t>
                      </a:r>
                      <a:r>
                        <a:rPr lang="en-GB" sz="2400" u="none" strike="noStrike" noProof="0" dirty="0">
                          <a:solidFill>
                            <a:srgbClr val="000000"/>
                          </a:solidFill>
                          <a:latin typeface="futura"/>
                        </a:rPr>
                        <a:t>, which is generally maintained by large telecommunications corporations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510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39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799-0336-88DA-165B-33E6CAB9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GB">
                <a:latin typeface="Gill Sans MT"/>
              </a:rPr>
              <a:t>MAPPING OF NET NEUTRALITY MODEL TO TCP/IP AND OSI MODELS</a:t>
            </a:r>
            <a:endParaRPr lang="en-US"/>
          </a:p>
        </p:txBody>
      </p:sp>
      <p:pic>
        <p:nvPicPr>
          <p:cNvPr id="6" name="Content Placeholder 3" descr="A table with text on it&#10;&#10;Description automatically generated">
            <a:extLst>
              <a:ext uri="{FF2B5EF4-FFF2-40B4-BE49-F238E27FC236}">
                <a16:creationId xmlns:a16="http://schemas.microsoft.com/office/drawing/2014/main" id="{2123DA92-73ED-0B08-CB0F-41C590066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22" r="26573" b="1624"/>
          <a:stretch/>
        </p:blipFill>
        <p:spPr>
          <a:xfrm>
            <a:off x="4041887" y="1640447"/>
            <a:ext cx="3325967" cy="427129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621273-64F7-88E0-740C-DB9689068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716431"/>
              </p:ext>
            </p:extLst>
          </p:nvPr>
        </p:nvGraphicFramePr>
        <p:xfrm>
          <a:off x="7605058" y="1643528"/>
          <a:ext cx="3609612" cy="298879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90711">
                  <a:extLst>
                    <a:ext uri="{9D8B030D-6E8A-4147-A177-3AD203B41FA5}">
                      <a16:colId xmlns:a16="http://schemas.microsoft.com/office/drawing/2014/main" val="864399568"/>
                    </a:ext>
                  </a:extLst>
                </a:gridCol>
                <a:gridCol w="2818901">
                  <a:extLst>
                    <a:ext uri="{9D8B030D-6E8A-4147-A177-3AD203B41FA5}">
                      <a16:colId xmlns:a16="http://schemas.microsoft.com/office/drawing/2014/main" val="1434626559"/>
                    </a:ext>
                  </a:extLst>
                </a:gridCol>
              </a:tblGrid>
              <a:tr h="571938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b="0">
                          <a:solidFill>
                            <a:schemeClr val="bg1"/>
                          </a:solidFill>
                          <a:latin typeface="futura"/>
                        </a:rPr>
                        <a:t>Net Neutrality Model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340468834"/>
                  </a:ext>
                </a:extLst>
              </a:tr>
              <a:tr h="571938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futura"/>
                        </a:rPr>
                        <a:t>4</a:t>
                      </a:r>
                      <a:endParaRPr lang="en-US" sz="2000">
                        <a:latin typeface="futur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noProof="0">
                          <a:solidFill>
                            <a:srgbClr val="000000"/>
                          </a:solidFill>
                          <a:latin typeface="futura"/>
                        </a:rPr>
                        <a:t>End users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815067"/>
                  </a:ext>
                </a:extLst>
              </a:tr>
              <a:tr h="571938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futur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000" u="none" strike="noStrike" noProof="0">
                          <a:solidFill>
                            <a:srgbClr val="000000"/>
                          </a:solidFill>
                          <a:latin typeface="futura"/>
                        </a:rPr>
                        <a:t>Logical layer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926597"/>
                  </a:ext>
                </a:extLst>
              </a:tr>
              <a:tr h="571938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futura"/>
                        </a:rPr>
                        <a:t>2</a:t>
                      </a:r>
                      <a:endParaRPr lang="en-US" sz="2000">
                        <a:latin typeface="futur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noProof="0">
                          <a:solidFill>
                            <a:srgbClr val="000000"/>
                          </a:solidFill>
                          <a:latin typeface="futura"/>
                        </a:rPr>
                        <a:t>Service layer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17524"/>
                  </a:ext>
                </a:extLst>
              </a:tr>
              <a:tr h="571938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futura"/>
                        </a:rPr>
                        <a:t>1</a:t>
                      </a:r>
                      <a:endParaRPr lang="en-US" sz="2000">
                        <a:latin typeface="futur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noProof="0">
                          <a:solidFill>
                            <a:srgbClr val="000000"/>
                          </a:solidFill>
                          <a:latin typeface="futura"/>
                        </a:rPr>
                        <a:t>Physical infrastructure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510679"/>
                  </a:ext>
                </a:extLst>
              </a:tr>
            </a:tbl>
          </a:graphicData>
        </a:graphic>
      </p:graphicFrame>
      <p:pic>
        <p:nvPicPr>
          <p:cNvPr id="11" name="Content Placeholder 3" descr="A table with text on it&#10;&#10;Description automatically generated">
            <a:extLst>
              <a:ext uri="{FF2B5EF4-FFF2-40B4-BE49-F238E27FC236}">
                <a16:creationId xmlns:a16="http://schemas.microsoft.com/office/drawing/2014/main" id="{E8EE744E-43D0-74BA-7EC1-D9C090C0A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64" t="78" r="64437" b="1546"/>
          <a:stretch/>
        </p:blipFill>
        <p:spPr>
          <a:xfrm>
            <a:off x="883488" y="1641112"/>
            <a:ext cx="3154233" cy="42762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C23D53-D9E9-0783-35DE-C00C1293ECFF}"/>
              </a:ext>
            </a:extLst>
          </p:cNvPr>
          <p:cNvSpPr/>
          <p:nvPr/>
        </p:nvSpPr>
        <p:spPr>
          <a:xfrm>
            <a:off x="946273" y="2271058"/>
            <a:ext cx="2988235" cy="2500156"/>
          </a:xfrm>
          <a:prstGeom prst="rect">
            <a:avLst/>
          </a:prstGeom>
          <a:solidFill>
            <a:srgbClr val="AFDD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0934D9-92DB-F72F-5BF4-7ACAF2AB60E1}"/>
              </a:ext>
            </a:extLst>
          </p:cNvPr>
          <p:cNvSpPr/>
          <p:nvPr/>
        </p:nvSpPr>
        <p:spPr>
          <a:xfrm>
            <a:off x="4198469" y="2271058"/>
            <a:ext cx="3077882" cy="2002117"/>
          </a:xfrm>
          <a:prstGeom prst="rect">
            <a:avLst/>
          </a:prstGeom>
          <a:solidFill>
            <a:srgbClr val="AC9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609F5-E5D0-791A-34AA-CF4AE6DAF7F4}"/>
              </a:ext>
            </a:extLst>
          </p:cNvPr>
          <p:cNvSpPr/>
          <p:nvPr/>
        </p:nvSpPr>
        <p:spPr>
          <a:xfrm>
            <a:off x="7605057" y="2186391"/>
            <a:ext cx="3615764" cy="1733176"/>
          </a:xfrm>
          <a:prstGeom prst="rect">
            <a:avLst/>
          </a:prstGeom>
          <a:solidFill>
            <a:srgbClr val="E3EE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01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799-0336-88DA-165B-33E6CAB9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GB">
                <a:latin typeface="Gill Sans MT"/>
              </a:rPr>
              <a:t>MAPPING OF NET NEUTRALITY MODEL TO TCP/IP AND OSI MODELS</a:t>
            </a:r>
            <a:endParaRPr lang="en-US"/>
          </a:p>
        </p:txBody>
      </p:sp>
      <p:pic>
        <p:nvPicPr>
          <p:cNvPr id="6" name="Content Placeholder 3" descr="A table with text on it&#10;&#10;Description automatically generated">
            <a:extLst>
              <a:ext uri="{FF2B5EF4-FFF2-40B4-BE49-F238E27FC236}">
                <a16:creationId xmlns:a16="http://schemas.microsoft.com/office/drawing/2014/main" id="{2123DA92-73ED-0B08-CB0F-41C590066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22" r="26573" b="1624"/>
          <a:stretch/>
        </p:blipFill>
        <p:spPr>
          <a:xfrm>
            <a:off x="4041887" y="1859584"/>
            <a:ext cx="3325967" cy="427129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621273-64F7-88E0-740C-DB9689068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36676"/>
              </p:ext>
            </p:extLst>
          </p:nvPr>
        </p:nvGraphicFramePr>
        <p:xfrm>
          <a:off x="7605058" y="1862665"/>
          <a:ext cx="3609612" cy="298879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90711">
                  <a:extLst>
                    <a:ext uri="{9D8B030D-6E8A-4147-A177-3AD203B41FA5}">
                      <a16:colId xmlns:a16="http://schemas.microsoft.com/office/drawing/2014/main" val="864399568"/>
                    </a:ext>
                  </a:extLst>
                </a:gridCol>
                <a:gridCol w="2818901">
                  <a:extLst>
                    <a:ext uri="{9D8B030D-6E8A-4147-A177-3AD203B41FA5}">
                      <a16:colId xmlns:a16="http://schemas.microsoft.com/office/drawing/2014/main" val="1434626559"/>
                    </a:ext>
                  </a:extLst>
                </a:gridCol>
              </a:tblGrid>
              <a:tr h="571938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b="0">
                          <a:solidFill>
                            <a:schemeClr val="bg1"/>
                          </a:solidFill>
                          <a:latin typeface="futura"/>
                        </a:rPr>
                        <a:t>Net Neutrality Model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340468834"/>
                  </a:ext>
                </a:extLst>
              </a:tr>
              <a:tr h="571938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futura"/>
                        </a:rPr>
                        <a:t>4</a:t>
                      </a:r>
                      <a:endParaRPr lang="en-US" sz="2000">
                        <a:latin typeface="futur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noProof="0">
                          <a:solidFill>
                            <a:srgbClr val="000000"/>
                          </a:solidFill>
                          <a:latin typeface="futura"/>
                        </a:rPr>
                        <a:t>End users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815067"/>
                  </a:ext>
                </a:extLst>
              </a:tr>
              <a:tr h="571938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futur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2000" u="none" strike="noStrike" noProof="0">
                          <a:solidFill>
                            <a:srgbClr val="000000"/>
                          </a:solidFill>
                          <a:latin typeface="futura"/>
                        </a:rPr>
                        <a:t>Logical layer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926597"/>
                  </a:ext>
                </a:extLst>
              </a:tr>
              <a:tr h="571938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futura"/>
                        </a:rPr>
                        <a:t>2</a:t>
                      </a:r>
                      <a:endParaRPr lang="en-US" sz="2000">
                        <a:latin typeface="futur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noProof="0">
                          <a:solidFill>
                            <a:srgbClr val="000000"/>
                          </a:solidFill>
                          <a:latin typeface="futura"/>
                        </a:rPr>
                        <a:t>Service layer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17524"/>
                  </a:ext>
                </a:extLst>
              </a:tr>
              <a:tr h="571938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futura"/>
                        </a:rPr>
                        <a:t>1</a:t>
                      </a:r>
                      <a:endParaRPr lang="en-US" sz="2000">
                        <a:latin typeface="futur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noProof="0">
                          <a:solidFill>
                            <a:srgbClr val="000000"/>
                          </a:solidFill>
                          <a:latin typeface="futura"/>
                        </a:rPr>
                        <a:t>Physical infrastructure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510679"/>
                  </a:ext>
                </a:extLst>
              </a:tr>
            </a:tbl>
          </a:graphicData>
        </a:graphic>
      </p:graphicFrame>
      <p:pic>
        <p:nvPicPr>
          <p:cNvPr id="11" name="Content Placeholder 3" descr="A table with text on it&#10;&#10;Description automatically generated">
            <a:extLst>
              <a:ext uri="{FF2B5EF4-FFF2-40B4-BE49-F238E27FC236}">
                <a16:creationId xmlns:a16="http://schemas.microsoft.com/office/drawing/2014/main" id="{E8EE744E-43D0-74BA-7EC1-D9C090C0AC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64" t="78" r="64437" b="1546"/>
          <a:stretch/>
        </p:blipFill>
        <p:spPr>
          <a:xfrm>
            <a:off x="883488" y="1860249"/>
            <a:ext cx="3154233" cy="42762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E9EE70-B23C-530E-E0A1-463BCD2DB3E6}"/>
              </a:ext>
            </a:extLst>
          </p:cNvPr>
          <p:cNvSpPr/>
          <p:nvPr/>
        </p:nvSpPr>
        <p:spPr>
          <a:xfrm>
            <a:off x="966195" y="5000313"/>
            <a:ext cx="2988235" cy="1025960"/>
          </a:xfrm>
          <a:prstGeom prst="rect">
            <a:avLst/>
          </a:prstGeom>
          <a:solidFill>
            <a:srgbClr val="AFDD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41725-3BEC-1AA4-965D-C254E557A061}"/>
              </a:ext>
            </a:extLst>
          </p:cNvPr>
          <p:cNvSpPr/>
          <p:nvPr/>
        </p:nvSpPr>
        <p:spPr>
          <a:xfrm>
            <a:off x="4163606" y="4452469"/>
            <a:ext cx="3077882" cy="1573803"/>
          </a:xfrm>
          <a:prstGeom prst="rect">
            <a:avLst/>
          </a:prstGeom>
          <a:solidFill>
            <a:srgbClr val="AC93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5434A-2A6F-B224-D04B-9D3D706F3FF1}"/>
              </a:ext>
            </a:extLst>
          </p:cNvPr>
          <p:cNvSpPr/>
          <p:nvPr/>
        </p:nvSpPr>
        <p:spPr>
          <a:xfrm>
            <a:off x="7605057" y="2405528"/>
            <a:ext cx="3615764" cy="1160431"/>
          </a:xfrm>
          <a:prstGeom prst="rect">
            <a:avLst/>
          </a:prstGeom>
          <a:solidFill>
            <a:srgbClr val="E3EE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A0CC27-75D5-38F5-97C3-83700FB2722D}"/>
              </a:ext>
            </a:extLst>
          </p:cNvPr>
          <p:cNvSpPr/>
          <p:nvPr/>
        </p:nvSpPr>
        <p:spPr>
          <a:xfrm>
            <a:off x="7605057" y="4153645"/>
            <a:ext cx="3610120" cy="769638"/>
          </a:xfrm>
          <a:prstGeom prst="rect">
            <a:avLst/>
          </a:prstGeom>
          <a:solidFill>
            <a:srgbClr val="E3EE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540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Wte7FFFa"/>
  <p:tag name="ARTICULATE_PROJECT_OPEN" val="0"/>
  <p:tag name="ARTICULATE_DESIGN_ID_WHITE VIDEO BOX" val="5d6qpBLd"/>
  <p:tag name="ARTICULATE_SLIDE_THUMBNAIL_REFRESH" val="1"/>
  <p:tag name="ARTICULATE_SLIDE_COUNT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Video 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 template for recordings 22-05-20" id="{921E9A64-9EE8-41E5-B16D-75918ADC9A75}" vid="{93481CF0-EFEC-407E-B05B-10CF0C39B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45D3D289A6AA4A916B83A0E0727C46" ma:contentTypeVersion="16" ma:contentTypeDescription="Create a new document." ma:contentTypeScope="" ma:versionID="4d3a4c6c841c22ff61c0a8c0410f543e">
  <xsd:schema xmlns:xsd="http://www.w3.org/2001/XMLSchema" xmlns:xs="http://www.w3.org/2001/XMLSchema" xmlns:p="http://schemas.microsoft.com/office/2006/metadata/properties" xmlns:ns2="1acd542e-fec4-464b-a0b9-883f33ef757b" xmlns:ns3="0b29e309-5067-420f-889f-e44dba4a11cd" targetNamespace="http://schemas.microsoft.com/office/2006/metadata/properties" ma:root="true" ma:fieldsID="1b3df838a530ff639b26d5a9ee956b3c" ns2:_="" ns3:_="">
    <xsd:import namespace="1acd542e-fec4-464b-a0b9-883f33ef757b"/>
    <xsd:import namespace="0b29e309-5067-420f-889f-e44dba4a11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d542e-fec4-464b-a0b9-883f33ef7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038f4db-6faf-4b53-8a05-2b4e7a76ec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9e309-5067-420f-889f-e44dba4a11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0ba2019-a0a6-437f-ae6b-c9df9d15834b}" ma:internalName="TaxCatchAll" ma:showField="CatchAllData" ma:web="0b29e309-5067-420f-889f-e44dba4a11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29e309-5067-420f-889f-e44dba4a11cd" xsi:nil="true"/>
    <lcf76f155ced4ddcb4097134ff3c332f xmlns="1acd542e-fec4-464b-a0b9-883f33ef757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41772E0-71CB-4AD1-8A1E-0A2D4994D8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91E551-DA3E-44BC-A9BC-E55A2B4CA78F}">
  <ds:schemaRefs>
    <ds:schemaRef ds:uri="0b29e309-5067-420f-889f-e44dba4a11cd"/>
    <ds:schemaRef ds:uri="1acd542e-fec4-464b-a0b9-883f33ef7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C986F34-7329-4872-A908-12C8DF925BF4}">
  <ds:schemaRefs>
    <ds:schemaRef ds:uri="0b29e309-5067-420f-889f-e44dba4a11cd"/>
    <ds:schemaRef ds:uri="1acd542e-fec4-464b-a0b9-883f33ef757b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810</Words>
  <Application>Microsoft Office PowerPoint</Application>
  <PresentationFormat>Widescreen</PresentationFormat>
  <Paragraphs>109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futura</vt:lpstr>
      <vt:lpstr>Gill Sans MT</vt:lpstr>
      <vt:lpstr>White Video box</vt:lpstr>
      <vt:lpstr>TAS152</vt:lpstr>
      <vt:lpstr>WHAT IS NET NEUTRALITY?</vt:lpstr>
      <vt:lpstr>THE OSI MODEL</vt:lpstr>
      <vt:lpstr>THE TCP/IP MODEL</vt:lpstr>
      <vt:lpstr>HOW DO THE MODELS CORRESPOND WITH ONE ANOTHER</vt:lpstr>
      <vt:lpstr>AT WHICH LAYERS IS NET NEUTRALITY APPLICABLE?</vt:lpstr>
      <vt:lpstr>AT WHICH LAYERS IS NET NEUTRALITY APPLICABLE?</vt:lpstr>
      <vt:lpstr>MAPPING OF NET NEUTRALITY MODEL TO TCP/IP AND OSI MODELS</vt:lpstr>
      <vt:lpstr>MAPPING OF NET NEUTRALITY MODEL TO TCP/IP AND OSI MODELS</vt:lpstr>
      <vt:lpstr>MAPPING OF NET NEUTRALITY MODEL TO TCP/IP AND OSI MODELS</vt:lpstr>
      <vt:lpstr>5 IAP (Internet Access Providers) CHALLENGES  W.R.T.   NET NEUTRALITY </vt:lpstr>
      <vt:lpstr>BALANCING COMPETING CHALLENGES</vt:lpstr>
      <vt:lpstr>EQUALITY  VERSUS  EQUITY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Debbie (Ms) - Delta</dc:creator>
  <cp:lastModifiedBy>Daniella Bettoni</cp:lastModifiedBy>
  <cp:revision>145</cp:revision>
  <dcterms:created xsi:type="dcterms:W3CDTF">2021-02-17T07:10:33Z</dcterms:created>
  <dcterms:modified xsi:type="dcterms:W3CDTF">2024-10-09T10:41:58Z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C5361F15-C82A-40D1-A4E6-5713AE67191D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0x010100CA45D3D289A6AA4A916B83A0E0727C46</vt:lpwstr>
  </property>
</Properties>
</file>