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8" r:id="rId2"/>
    <p:sldId id="266" r:id="rId3"/>
    <p:sldId id="269" r:id="rId4"/>
    <p:sldId id="307" r:id="rId5"/>
    <p:sldId id="313" r:id="rId6"/>
    <p:sldId id="308" r:id="rId7"/>
    <p:sldId id="309" r:id="rId8"/>
    <p:sldId id="306" r:id="rId9"/>
    <p:sldId id="310" r:id="rId10"/>
    <p:sldId id="311" r:id="rId11"/>
    <p:sldId id="312" r:id="rId12"/>
  </p:sldIdLst>
  <p:sldSz cx="12192000" cy="6858000"/>
  <p:notesSz cx="7104063" cy="10234613"/>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863" autoAdjust="0"/>
  </p:normalViewPr>
  <p:slideViewPr>
    <p:cSldViewPr snapToGrid="0" showGuides="1">
      <p:cViewPr varScale="1">
        <p:scale>
          <a:sx n="64" d="100"/>
          <a:sy n="64" d="100"/>
        </p:scale>
        <p:origin x="13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en-ZA"/>
          </a:p>
        </p:txBody>
      </p:sp>
      <p:sp>
        <p:nvSpPr>
          <p:cNvPr id="3" name="Date Placeholder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0C2DC71D-7255-4E81-ACA7-3018D6210D59}" type="datetimeFigureOut">
              <a:rPr lang="en-ZA" smtClean="0"/>
              <a:t>2025/03/04</a:t>
            </a:fld>
            <a:endParaRPr lang="en-ZA"/>
          </a:p>
        </p:txBody>
      </p:sp>
      <p:sp>
        <p:nvSpPr>
          <p:cNvPr id="4" name="Slide Image Placeholder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en-ZA"/>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en-ZA"/>
          </a:p>
        </p:txBody>
      </p:sp>
      <p:sp>
        <p:nvSpPr>
          <p:cNvPr id="7" name="Slide Number Placeholder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9BF6734F-560B-46E1-86BC-65162B135AC4}" type="slidenum">
              <a:rPr lang="en-ZA" smtClean="0"/>
              <a:t>‹#›</a:t>
            </a:fld>
            <a:endParaRPr lang="en-ZA"/>
          </a:p>
        </p:txBody>
      </p:sp>
    </p:spTree>
    <p:extLst>
      <p:ext uri="{BB962C8B-B14F-4D97-AF65-F5344CB8AC3E}">
        <p14:creationId xmlns:p14="http://schemas.microsoft.com/office/powerpoint/2010/main" val="26538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9BF6734F-560B-46E1-86BC-65162B135AC4}" type="slidenum">
              <a:rPr lang="en-ZA" smtClean="0"/>
              <a:t>1</a:t>
            </a:fld>
            <a:endParaRPr lang="en-ZA"/>
          </a:p>
        </p:txBody>
      </p:sp>
    </p:spTree>
    <p:extLst>
      <p:ext uri="{BB962C8B-B14F-4D97-AF65-F5344CB8AC3E}">
        <p14:creationId xmlns:p14="http://schemas.microsoft.com/office/powerpoint/2010/main" val="2076684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9BF6734F-560B-46E1-86BC-65162B135AC4}" type="slidenum">
              <a:rPr lang="en-ZA" smtClean="0"/>
              <a:t>2</a:t>
            </a:fld>
            <a:endParaRPr lang="en-ZA"/>
          </a:p>
        </p:txBody>
      </p:sp>
    </p:spTree>
    <p:extLst>
      <p:ext uri="{BB962C8B-B14F-4D97-AF65-F5344CB8AC3E}">
        <p14:creationId xmlns:p14="http://schemas.microsoft.com/office/powerpoint/2010/main" val="49107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9BF6734F-560B-46E1-86BC-65162B135AC4}" type="slidenum">
              <a:rPr lang="en-ZA" smtClean="0"/>
              <a:t>3</a:t>
            </a:fld>
            <a:endParaRPr lang="en-ZA"/>
          </a:p>
        </p:txBody>
      </p:sp>
    </p:spTree>
    <p:extLst>
      <p:ext uri="{BB962C8B-B14F-4D97-AF65-F5344CB8AC3E}">
        <p14:creationId xmlns:p14="http://schemas.microsoft.com/office/powerpoint/2010/main" val="157219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5</a:t>
            </a:fld>
            <a:endParaRPr lang="en-ZA"/>
          </a:p>
        </p:txBody>
      </p:sp>
    </p:spTree>
    <p:extLst>
      <p:ext uri="{BB962C8B-B14F-4D97-AF65-F5344CB8AC3E}">
        <p14:creationId xmlns:p14="http://schemas.microsoft.com/office/powerpoint/2010/main" val="2831809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dirty="0"/>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dirty="0"/>
              <a:t>Click to edit Master title style</a:t>
            </a:r>
            <a:endParaRPr lang="en-ZA" dirty="0"/>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dirty="0"/>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custDataLst>
      <p:tags r:id="rId7"/>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62" r:id="rId3"/>
    <p:sldLayoutId id="2147483664" r:id="rId4"/>
    <p:sldLayoutId id="2147483661" r:id="rId5"/>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8A9-DE71-729F-983D-C79DCF0D2F3E}"/>
              </a:ext>
            </a:extLst>
          </p:cNvPr>
          <p:cNvSpPr>
            <a:spLocks noGrp="1"/>
          </p:cNvSpPr>
          <p:nvPr>
            <p:ph type="title"/>
          </p:nvPr>
        </p:nvSpPr>
        <p:spPr/>
        <p:txBody>
          <a:bodyPr/>
          <a:lstStyle/>
          <a:p>
            <a:pPr algn="l"/>
            <a:r>
              <a:rPr lang="en-GB" b="1" i="0" dirty="0">
                <a:solidFill>
                  <a:srgbClr val="0D0D0D"/>
                </a:solidFill>
                <a:effectLst/>
                <a:highlight>
                  <a:srgbClr val="FFFFFF"/>
                </a:highlight>
                <a:latin typeface="Söhne"/>
              </a:rPr>
              <a:t>Case Study: Digital Transformation at a Brick-and-Mortar Retailer</a:t>
            </a:r>
            <a:endParaRPr lang="en-GB"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8DE5041F-9244-928D-34D5-20CAE05C0C1D}"/>
              </a:ext>
            </a:extLst>
          </p:cNvPr>
          <p:cNvSpPr>
            <a:spLocks noGrp="1"/>
          </p:cNvSpPr>
          <p:nvPr>
            <p:ph idx="1"/>
          </p:nvPr>
        </p:nvSpPr>
        <p:spPr>
          <a:xfrm>
            <a:off x="703234" y="1397478"/>
            <a:ext cx="10650566" cy="4779485"/>
          </a:xfrm>
        </p:spPr>
        <p:txBody>
          <a:bodyPr>
            <a:normAutofit/>
          </a:bodyPr>
          <a:lstStyle/>
          <a:p>
            <a:pPr algn="l"/>
            <a:r>
              <a:rPr lang="en-GB" b="1" i="0" dirty="0">
                <a:solidFill>
                  <a:srgbClr val="0D0D0D"/>
                </a:solidFill>
                <a:effectLst/>
                <a:highlight>
                  <a:srgbClr val="FFFFFF"/>
                </a:highlight>
                <a:latin typeface="Söhne"/>
              </a:rPr>
              <a:t>Background:</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A traditional brick-and-mortar retailer faced challenges competing with online e-commerce giants and meeting changing customer expectations.</a:t>
            </a:r>
          </a:p>
          <a:p>
            <a:pPr lvl="1"/>
            <a:r>
              <a:rPr lang="en-GB" b="0" i="0" dirty="0">
                <a:solidFill>
                  <a:srgbClr val="0D0D0D"/>
                </a:solidFill>
                <a:effectLst/>
                <a:highlight>
                  <a:srgbClr val="FFFFFF"/>
                </a:highlight>
                <a:latin typeface="Söhne"/>
              </a:rPr>
              <a:t>To remain competitive and enhance the customer experience, the retailer embarked on a digital transformation journey.</a:t>
            </a:r>
          </a:p>
          <a:p>
            <a:pPr algn="l"/>
            <a:r>
              <a:rPr lang="en-GB" b="1" i="0" dirty="0">
                <a:solidFill>
                  <a:srgbClr val="0D0D0D"/>
                </a:solidFill>
                <a:effectLst/>
                <a:highlight>
                  <a:srgbClr val="FFFFFF"/>
                </a:highlight>
                <a:latin typeface="Söhne"/>
              </a:rPr>
              <a:t>Digital Transformation Initiative:</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Omnichannel Strategy: The retailer implemented an omnichannel approach, integrating its physical stores with online channels to provide a seamless shopping experience across multiple touchpoints.</a:t>
            </a:r>
          </a:p>
          <a:p>
            <a:pPr lvl="1"/>
            <a:r>
              <a:rPr lang="en-GB" b="0" i="0" dirty="0">
                <a:solidFill>
                  <a:srgbClr val="0D0D0D"/>
                </a:solidFill>
                <a:effectLst/>
                <a:highlight>
                  <a:srgbClr val="FFFFFF"/>
                </a:highlight>
                <a:latin typeface="Söhne"/>
              </a:rPr>
              <a:t>Digital Payment Solutions: Introduced digital payment options such as mobile wallets and contactless payments to offer customers more convenience and flexibility at checkout.</a:t>
            </a:r>
          </a:p>
          <a:p>
            <a:pPr lvl="1"/>
            <a:r>
              <a:rPr lang="en-GB" b="0" i="0" dirty="0">
                <a:solidFill>
                  <a:srgbClr val="0D0D0D"/>
                </a:solidFill>
                <a:effectLst/>
                <a:highlight>
                  <a:srgbClr val="FFFFFF"/>
                </a:highlight>
                <a:latin typeface="Söhne"/>
              </a:rPr>
              <a:t>Personalised Marketing: Leveraged data analytics and customer insights to deliver personalised marketing campaigns, product recommendations, and promotions tailored to individual preferences.</a:t>
            </a:r>
          </a:p>
          <a:p>
            <a:pPr lvl="1"/>
            <a:r>
              <a:rPr lang="en-GB" b="0" i="0" dirty="0">
                <a:solidFill>
                  <a:srgbClr val="0D0D0D"/>
                </a:solidFill>
                <a:effectLst/>
                <a:highlight>
                  <a:srgbClr val="FFFFFF"/>
                </a:highlight>
                <a:latin typeface="Söhne"/>
              </a:rPr>
              <a:t>In-Store Technology: Deployed interactive kiosks, digital signage, and augmented reality (AR) experiences in-store to engage customers and enhance their shopping experience.</a:t>
            </a:r>
          </a:p>
          <a:p>
            <a:pPr lvl="1"/>
            <a:endParaRPr lang="en-GB" dirty="0">
              <a:solidFill>
                <a:srgbClr val="0D0D0D"/>
              </a:solidFill>
              <a:highlight>
                <a:srgbClr val="FFFFFF"/>
              </a:highlight>
              <a:latin typeface="Söhne"/>
            </a:endParaRPr>
          </a:p>
          <a:p>
            <a:r>
              <a:rPr lang="en-GB" b="0" i="0" dirty="0">
                <a:solidFill>
                  <a:srgbClr val="FF0000"/>
                </a:solidFill>
                <a:effectLst/>
                <a:highlight>
                  <a:srgbClr val="FFFFFF"/>
                </a:highlight>
                <a:latin typeface="Söhne"/>
              </a:rPr>
              <a:t>What are the challenges of this digital transformation?</a:t>
            </a:r>
          </a:p>
          <a:p>
            <a:endParaRPr lang="en-ZA" dirty="0"/>
          </a:p>
        </p:txBody>
      </p:sp>
    </p:spTree>
    <p:extLst>
      <p:ext uri="{BB962C8B-B14F-4D97-AF65-F5344CB8AC3E}">
        <p14:creationId xmlns:p14="http://schemas.microsoft.com/office/powerpoint/2010/main" val="121203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8A9-DE71-729F-983D-C79DCF0D2F3E}"/>
              </a:ext>
            </a:extLst>
          </p:cNvPr>
          <p:cNvSpPr>
            <a:spLocks noGrp="1"/>
          </p:cNvSpPr>
          <p:nvPr>
            <p:ph type="title"/>
          </p:nvPr>
        </p:nvSpPr>
        <p:spPr/>
        <p:txBody>
          <a:bodyPr/>
          <a:lstStyle/>
          <a:p>
            <a:pPr algn="l"/>
            <a:r>
              <a:rPr lang="en-GB" b="1" i="0" dirty="0">
                <a:solidFill>
                  <a:srgbClr val="0D0D0D"/>
                </a:solidFill>
                <a:effectLst/>
                <a:highlight>
                  <a:srgbClr val="FFFFFF"/>
                </a:highlight>
                <a:latin typeface="Söhne"/>
              </a:rPr>
              <a:t>Case Study: Digital Transformation at a Brick-and-Mortar Retailer</a:t>
            </a:r>
            <a:endParaRPr lang="en-GB"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8DE5041F-9244-928D-34D5-20CAE05C0C1D}"/>
              </a:ext>
            </a:extLst>
          </p:cNvPr>
          <p:cNvSpPr>
            <a:spLocks noGrp="1"/>
          </p:cNvSpPr>
          <p:nvPr>
            <p:ph idx="1"/>
          </p:nvPr>
        </p:nvSpPr>
        <p:spPr/>
        <p:txBody>
          <a:bodyPr>
            <a:normAutofit/>
          </a:bodyPr>
          <a:lstStyle/>
          <a:p>
            <a:pPr algn="l"/>
            <a:r>
              <a:rPr lang="en-GB" b="1" i="0" dirty="0">
                <a:solidFill>
                  <a:srgbClr val="0D0D0D"/>
                </a:solidFill>
                <a:effectLst/>
                <a:highlight>
                  <a:srgbClr val="FFFFFF"/>
                </a:highlight>
                <a:latin typeface="Söhne"/>
              </a:rPr>
              <a:t>Challenges:</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Legacy Systems Integration: Integrating digital technologies with existing legacy systems and infrastructure required significant investment and effort.</a:t>
            </a:r>
          </a:p>
          <a:p>
            <a:pPr lvl="1"/>
            <a:r>
              <a:rPr lang="en-GB" b="0" i="0" dirty="0">
                <a:solidFill>
                  <a:srgbClr val="0D0D0D"/>
                </a:solidFill>
                <a:effectLst/>
                <a:highlight>
                  <a:srgbClr val="FFFFFF"/>
                </a:highlight>
                <a:latin typeface="Söhne"/>
              </a:rPr>
              <a:t>Data Privacy Concerns: Collecting and utilising customer data for personalisation raised concerns about data privacy and security, requiring robust data governance practices.</a:t>
            </a:r>
          </a:p>
          <a:p>
            <a:pPr lvl="1"/>
            <a:r>
              <a:rPr lang="en-GB" b="0" i="0" dirty="0">
                <a:solidFill>
                  <a:srgbClr val="0D0D0D"/>
                </a:solidFill>
                <a:effectLst/>
                <a:highlight>
                  <a:srgbClr val="FFFFFF"/>
                </a:highlight>
                <a:latin typeface="Söhne"/>
              </a:rPr>
              <a:t>Change Management: Adopting digital technologies required cultural and organisational changes, including employee training and buy-in from stakeholders at all levels.</a:t>
            </a:r>
          </a:p>
          <a:p>
            <a:endParaRPr lang="en-ZA" dirty="0"/>
          </a:p>
        </p:txBody>
      </p:sp>
    </p:spTree>
    <p:extLst>
      <p:ext uri="{BB962C8B-B14F-4D97-AF65-F5344CB8AC3E}">
        <p14:creationId xmlns:p14="http://schemas.microsoft.com/office/powerpoint/2010/main" val="18958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a:normAutofit fontScale="90000"/>
          </a:bodyPr>
          <a:lstStyle/>
          <a:p>
            <a:r>
              <a:rPr lang="en-ZA" dirty="0"/>
              <a:t>FIT 152</a:t>
            </a:r>
            <a:br>
              <a:rPr lang="en-ZA" dirty="0"/>
            </a:br>
            <a:br>
              <a:rPr lang="en-ZA" dirty="0"/>
            </a:br>
            <a:r>
              <a:rPr lang="en-ZA" dirty="0"/>
              <a:t>Fundamentals of Information Technology</a:t>
            </a: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p:txBody>
          <a:bodyPr/>
          <a:lstStyle/>
          <a:p>
            <a:r>
              <a:rPr lang="en-ZA" b="1" dirty="0"/>
              <a:t>Lecture 11</a:t>
            </a:r>
          </a:p>
          <a:p>
            <a:r>
              <a:rPr lang="en-ZA" dirty="0"/>
              <a:t>Topic 5:  Application domains</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4924-FACE-7322-63F1-559F3767E8CA}"/>
              </a:ext>
            </a:extLst>
          </p:cNvPr>
          <p:cNvSpPr>
            <a:spLocks noGrp="1"/>
          </p:cNvSpPr>
          <p:nvPr>
            <p:ph type="title"/>
          </p:nvPr>
        </p:nvSpPr>
        <p:spPr/>
        <p:txBody>
          <a:bodyPr/>
          <a:lstStyle/>
          <a:p>
            <a:r>
              <a:rPr lang="en-ZA" dirty="0"/>
              <a:t>FIT 152: Module outcomes</a:t>
            </a:r>
          </a:p>
        </p:txBody>
      </p:sp>
      <p:sp>
        <p:nvSpPr>
          <p:cNvPr id="3" name="Content Placeholder 2">
            <a:extLst>
              <a:ext uri="{FF2B5EF4-FFF2-40B4-BE49-F238E27FC236}">
                <a16:creationId xmlns:a16="http://schemas.microsoft.com/office/drawing/2014/main" id="{64C00626-049B-ECBA-1DEB-B435755C76CD}"/>
              </a:ext>
            </a:extLst>
          </p:cNvPr>
          <p:cNvSpPr>
            <a:spLocks noGrp="1"/>
          </p:cNvSpPr>
          <p:nvPr>
            <p:ph idx="1"/>
          </p:nvPr>
        </p:nvSpPr>
        <p:spPr>
          <a:xfrm>
            <a:off x="703234" y="1397478"/>
            <a:ext cx="10650566" cy="4779485"/>
          </a:xfrm>
        </p:spPr>
        <p:txBody>
          <a:bodyPr>
            <a:normAutofit/>
          </a:bodyPr>
          <a:lstStyle/>
          <a:p>
            <a:pPr marL="0" indent="0">
              <a:lnSpc>
                <a:spcPct val="130000"/>
              </a:lnSpc>
              <a:spcAft>
                <a:spcPts val="1000"/>
              </a:spcAft>
              <a:buNone/>
            </a:pPr>
            <a:r>
              <a:rPr lang="en-US" sz="18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Upon successful completion of this course, the student will be able to:</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the relationship between IT and related and informing disciplines.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insight in the history of computing technology, and an understanding of the Internet, and the World-Wide Web, as well as the components of an IT system and how they interrelate.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complexity in an information technology environment and how and why it occurs.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why life-long learning and continued professional development is critical for an IT professional.</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Illustrate the use of information and communication technologies to solve problems.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b="1" dirty="0">
                <a:solidFill>
                  <a:srgbClr val="FF0000"/>
                </a:solidFill>
                <a:effectLst/>
                <a:latin typeface="Calibri" panose="020F0502020204030204" pitchFamily="34" charset="0"/>
                <a:ea typeface="Calibri" panose="020F0502020204030204" pitchFamily="34" charset="0"/>
                <a:cs typeface="Cambria" panose="02040503050406030204" pitchFamily="18" charset="0"/>
              </a:rPr>
              <a:t>Demonstrate an understanding of how and to what extent IT has changed various application domains.</a:t>
            </a:r>
            <a:endParaRPr lang="en-ZA" sz="1800" b="1"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p>
            <a:endParaRPr lang="en-ZA" dirty="0"/>
          </a:p>
        </p:txBody>
      </p:sp>
    </p:spTree>
    <p:extLst>
      <p:ext uri="{BB962C8B-B14F-4D97-AF65-F5344CB8AC3E}">
        <p14:creationId xmlns:p14="http://schemas.microsoft.com/office/powerpoint/2010/main" val="17031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F301-1BAB-E0B4-9187-B070A2917F86}"/>
              </a:ext>
            </a:extLst>
          </p:cNvPr>
          <p:cNvSpPr>
            <a:spLocks noGrp="1"/>
          </p:cNvSpPr>
          <p:nvPr>
            <p:ph type="title"/>
          </p:nvPr>
        </p:nvSpPr>
        <p:spPr/>
        <p:txBody>
          <a:bodyPr/>
          <a:lstStyle/>
          <a:p>
            <a:r>
              <a:rPr lang="en-ZA" dirty="0"/>
              <a:t>Application Domains</a:t>
            </a:r>
          </a:p>
        </p:txBody>
      </p:sp>
      <p:sp>
        <p:nvSpPr>
          <p:cNvPr id="3" name="Content Placeholder 2">
            <a:extLst>
              <a:ext uri="{FF2B5EF4-FFF2-40B4-BE49-F238E27FC236}">
                <a16:creationId xmlns:a16="http://schemas.microsoft.com/office/drawing/2014/main" id="{A2A3B28C-E894-8C82-3A46-67838A2ED7EE}"/>
              </a:ext>
            </a:extLst>
          </p:cNvPr>
          <p:cNvSpPr>
            <a:spLocks noGrp="1"/>
          </p:cNvSpPr>
          <p:nvPr>
            <p:ph idx="1"/>
          </p:nvPr>
        </p:nvSpPr>
        <p:spPr/>
        <p:txBody>
          <a:bodyPr/>
          <a:lstStyle/>
          <a:p>
            <a:r>
              <a:rPr lang="en-ZA" dirty="0"/>
              <a:t>Digital transformation</a:t>
            </a:r>
          </a:p>
          <a:p>
            <a:pPr lvl="1"/>
            <a:r>
              <a:rPr lang="en-GB" b="0" i="0" dirty="0">
                <a:solidFill>
                  <a:srgbClr val="0D0D0D"/>
                </a:solidFill>
                <a:effectLst/>
                <a:highlight>
                  <a:srgbClr val="FFFFFF"/>
                </a:highlight>
                <a:latin typeface="Söhne"/>
              </a:rPr>
              <a:t>Digital transformation refers to the integration of digital technology into all aspects of an organisation's operations, fundamentally changing how it operates and delivers value to customers. It involves leveraging digital technologies to create new or modify existing business processes, culture, and customer experiences to meet changing business and market requirements.</a:t>
            </a:r>
            <a:endParaRPr lang="en-ZA" b="0" i="0" dirty="0">
              <a:solidFill>
                <a:srgbClr val="0D0D0D"/>
              </a:solidFill>
              <a:effectLst/>
              <a:highlight>
                <a:srgbClr val="FFFFFF"/>
              </a:highlight>
              <a:latin typeface="Söhne"/>
            </a:endParaRPr>
          </a:p>
          <a:p>
            <a:pPr lvl="1"/>
            <a:endParaRPr lang="en-ZA" dirty="0">
              <a:solidFill>
                <a:srgbClr val="0D0D0D"/>
              </a:solidFill>
              <a:highlight>
                <a:srgbClr val="FFFFFF"/>
              </a:highlight>
              <a:latin typeface="Söhne"/>
            </a:endParaRPr>
          </a:p>
          <a:p>
            <a:pPr algn="l">
              <a:buFont typeface="Arial" panose="020B0604020202020204" pitchFamily="34" charset="0"/>
              <a:buChar char="•"/>
            </a:pPr>
            <a:r>
              <a:rPr lang="en-GB" b="1" i="0" dirty="0">
                <a:solidFill>
                  <a:srgbClr val="0D0D0D"/>
                </a:solidFill>
                <a:effectLst/>
                <a:highlight>
                  <a:srgbClr val="FFFFFF"/>
                </a:highlight>
                <a:latin typeface="Söhne"/>
              </a:rPr>
              <a:t>Key Aspects</a:t>
            </a:r>
            <a:r>
              <a:rPr lang="en-GB"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It is not just about adopting new technologies but also about transforming business models, processes, and organisational culture.</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It aims to improve efficiency, agility, innovation, and customer experiences.</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It is an ongoing process that requires continuous adaptation to technological advancements and market dynamics.</a:t>
            </a:r>
          </a:p>
          <a:p>
            <a:endParaRPr lang="en-ZA"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6999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0FA7-26FD-BF2E-7ECB-B249C964D99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F626788F-35DD-8B69-F480-9926E3ED5F6B}"/>
              </a:ext>
            </a:extLst>
          </p:cNvPr>
          <p:cNvSpPr>
            <a:spLocks noGrp="1"/>
          </p:cNvSpPr>
          <p:nvPr>
            <p:ph idx="1"/>
          </p:nvPr>
        </p:nvSpPr>
        <p:spPr/>
        <p:txBody>
          <a:bodyPr/>
          <a:lstStyle/>
          <a:p>
            <a:endParaRPr lang="en-ZA"/>
          </a:p>
        </p:txBody>
      </p:sp>
      <p:pic>
        <p:nvPicPr>
          <p:cNvPr id="4" name="Picture 3">
            <a:extLst>
              <a:ext uri="{FF2B5EF4-FFF2-40B4-BE49-F238E27FC236}">
                <a16:creationId xmlns:a16="http://schemas.microsoft.com/office/drawing/2014/main" id="{A4265E61-C596-8B20-FE89-178EE01E8C9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59677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3ED2-85BC-FDF8-5E40-E64B1FD3A2A2}"/>
              </a:ext>
            </a:extLst>
          </p:cNvPr>
          <p:cNvSpPr>
            <a:spLocks noGrp="1"/>
          </p:cNvSpPr>
          <p:nvPr>
            <p:ph type="title"/>
          </p:nvPr>
        </p:nvSpPr>
        <p:spPr/>
        <p:txBody>
          <a:bodyPr/>
          <a:lstStyle/>
          <a:p>
            <a:r>
              <a:rPr lang="en-ZA" dirty="0"/>
              <a:t>Application domains</a:t>
            </a:r>
          </a:p>
        </p:txBody>
      </p:sp>
      <p:sp>
        <p:nvSpPr>
          <p:cNvPr id="3" name="Content Placeholder 2">
            <a:extLst>
              <a:ext uri="{FF2B5EF4-FFF2-40B4-BE49-F238E27FC236}">
                <a16:creationId xmlns:a16="http://schemas.microsoft.com/office/drawing/2014/main" id="{53FB7001-67EB-1195-D93B-E638A0859C41}"/>
              </a:ext>
            </a:extLst>
          </p:cNvPr>
          <p:cNvSpPr>
            <a:spLocks noGrp="1"/>
          </p:cNvSpPr>
          <p:nvPr>
            <p:ph idx="1"/>
          </p:nvPr>
        </p:nvSpPr>
        <p:spPr>
          <a:xfrm>
            <a:off x="703234" y="1397479"/>
            <a:ext cx="10650566" cy="4630788"/>
          </a:xfrm>
        </p:spPr>
        <p:txBody>
          <a:bodyPr/>
          <a:lstStyle/>
          <a:p>
            <a:pPr algn="l"/>
            <a:r>
              <a:rPr lang="en-GB" b="1" i="0" dirty="0">
                <a:solidFill>
                  <a:srgbClr val="0D0D0D"/>
                </a:solidFill>
                <a:effectLst/>
                <a:highlight>
                  <a:srgbClr val="FFFFFF"/>
                </a:highlight>
                <a:latin typeface="Söhne"/>
              </a:rPr>
              <a:t>Significance of Digital Transformation:</a:t>
            </a:r>
            <a:endParaRPr lang="en-GB" b="0" i="0" dirty="0">
              <a:solidFill>
                <a:srgbClr val="0D0D0D"/>
              </a:solidFill>
              <a:effectLst/>
              <a:highlight>
                <a:srgbClr val="FFFFFF"/>
              </a:highlight>
              <a:latin typeface="Söhne"/>
            </a:endParaRPr>
          </a:p>
          <a:p>
            <a:pPr lvl="1"/>
            <a:r>
              <a:rPr lang="en-GB" b="1" i="0" dirty="0">
                <a:solidFill>
                  <a:srgbClr val="0D0D0D"/>
                </a:solidFill>
                <a:effectLst/>
                <a:highlight>
                  <a:srgbClr val="FFFFFF"/>
                </a:highlight>
                <a:latin typeface="Söhne"/>
              </a:rPr>
              <a:t>Competitive Advantage</a:t>
            </a:r>
            <a:r>
              <a:rPr lang="en-GB" b="0" i="0" dirty="0">
                <a:solidFill>
                  <a:srgbClr val="0D0D0D"/>
                </a:solidFill>
                <a:effectLst/>
                <a:highlight>
                  <a:srgbClr val="FFFFFF"/>
                </a:highlight>
                <a:latin typeface="Söhne"/>
              </a:rPr>
              <a:t>: Digital transformation enables organisations to gain a competitive edge by optimising operations, improving customer experiences, and fostering innovation.</a:t>
            </a:r>
          </a:p>
          <a:p>
            <a:pPr lvl="1"/>
            <a:r>
              <a:rPr lang="en-GB" b="1" i="0" dirty="0">
                <a:solidFill>
                  <a:srgbClr val="0D0D0D"/>
                </a:solidFill>
                <a:effectLst/>
                <a:highlight>
                  <a:srgbClr val="FFFFFF"/>
                </a:highlight>
                <a:latin typeface="Söhne"/>
              </a:rPr>
              <a:t>Market Relevance</a:t>
            </a:r>
            <a:r>
              <a:rPr lang="en-GB" b="0" i="0" dirty="0">
                <a:solidFill>
                  <a:srgbClr val="0D0D0D"/>
                </a:solidFill>
                <a:effectLst/>
                <a:highlight>
                  <a:srgbClr val="FFFFFF"/>
                </a:highlight>
                <a:latin typeface="Söhne"/>
              </a:rPr>
              <a:t>: In today's digital age, organisations that fail to adapt risk becoming obsolete as customers increasingly expect seamless digital interactions and experiences.</a:t>
            </a:r>
          </a:p>
          <a:p>
            <a:pPr lvl="1"/>
            <a:r>
              <a:rPr lang="en-GB" b="1" i="0" dirty="0">
                <a:solidFill>
                  <a:srgbClr val="0D0D0D"/>
                </a:solidFill>
                <a:effectLst/>
                <a:highlight>
                  <a:srgbClr val="FFFFFF"/>
                </a:highlight>
                <a:latin typeface="Söhne"/>
              </a:rPr>
              <a:t>Business Growth</a:t>
            </a:r>
            <a:r>
              <a:rPr lang="en-GB" b="0" i="0" dirty="0">
                <a:solidFill>
                  <a:srgbClr val="0D0D0D"/>
                </a:solidFill>
                <a:effectLst/>
                <a:highlight>
                  <a:srgbClr val="FFFFFF"/>
                </a:highlight>
                <a:latin typeface="Söhne"/>
              </a:rPr>
              <a:t>: Digital transformation opens up new opportunities for revenue growth by tapping into emerging markets, expanding product/service offerings, and reaching a broader customer base.</a:t>
            </a:r>
          </a:p>
          <a:p>
            <a:pPr lvl="1"/>
            <a:r>
              <a:rPr lang="en-GB" b="1" i="0" dirty="0">
                <a:solidFill>
                  <a:srgbClr val="0D0D0D"/>
                </a:solidFill>
                <a:effectLst/>
                <a:highlight>
                  <a:srgbClr val="FFFFFF"/>
                </a:highlight>
                <a:latin typeface="Söhne"/>
              </a:rPr>
              <a:t>Adaptability</a:t>
            </a:r>
            <a:r>
              <a:rPr lang="en-GB" b="0" i="0" dirty="0">
                <a:solidFill>
                  <a:srgbClr val="0D0D0D"/>
                </a:solidFill>
                <a:effectLst/>
                <a:highlight>
                  <a:srgbClr val="FFFFFF"/>
                </a:highlight>
                <a:latin typeface="Söhne"/>
              </a:rPr>
              <a:t>: In a rapidly changing business environment, digital transformation allows organisations to respond more effectively to market shifts, regulatory changes, and customer demands.</a:t>
            </a:r>
          </a:p>
          <a:p>
            <a:pPr lvl="1"/>
            <a:r>
              <a:rPr lang="en-GB" b="1" i="0" dirty="0">
                <a:solidFill>
                  <a:srgbClr val="0D0D0D"/>
                </a:solidFill>
                <a:effectLst/>
                <a:highlight>
                  <a:srgbClr val="FFFFFF"/>
                </a:highlight>
                <a:latin typeface="Söhne"/>
              </a:rPr>
              <a:t>Future-proofing</a:t>
            </a:r>
            <a:r>
              <a:rPr lang="en-GB" b="0" i="0" dirty="0">
                <a:solidFill>
                  <a:srgbClr val="0D0D0D"/>
                </a:solidFill>
                <a:effectLst/>
                <a:highlight>
                  <a:srgbClr val="FFFFFF"/>
                </a:highlight>
                <a:latin typeface="Söhne"/>
              </a:rPr>
              <a:t>: By embracing digital transformation, organisations position themselves to better navigate future disruptions and stay ahead of the curve in an ever-evolving digital landscape.</a:t>
            </a:r>
          </a:p>
          <a:p>
            <a:endParaRPr lang="en-ZA" dirty="0"/>
          </a:p>
        </p:txBody>
      </p:sp>
      <p:pic>
        <p:nvPicPr>
          <p:cNvPr id="4" name="Picture 3">
            <a:extLst>
              <a:ext uri="{FF2B5EF4-FFF2-40B4-BE49-F238E27FC236}">
                <a16:creationId xmlns:a16="http://schemas.microsoft.com/office/drawing/2014/main" id="{52BE4A56-3824-24E1-A062-FB36107861C0}"/>
              </a:ext>
            </a:extLst>
          </p:cNvPr>
          <p:cNvPicPr>
            <a:picLocks noChangeAspect="1"/>
          </p:cNvPicPr>
          <p:nvPr/>
        </p:nvPicPr>
        <p:blipFill>
          <a:blip r:embed="rId2"/>
          <a:stretch>
            <a:fillRect/>
          </a:stretch>
        </p:blipFill>
        <p:spPr>
          <a:xfrm>
            <a:off x="2816352" y="4662456"/>
            <a:ext cx="6327648" cy="1941797"/>
          </a:xfrm>
          <a:prstGeom prst="rect">
            <a:avLst/>
          </a:prstGeom>
        </p:spPr>
      </p:pic>
    </p:spTree>
    <p:extLst>
      <p:ext uri="{BB962C8B-B14F-4D97-AF65-F5344CB8AC3E}">
        <p14:creationId xmlns:p14="http://schemas.microsoft.com/office/powerpoint/2010/main" val="124750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FE7D-D580-CBD0-8721-55B36523472C}"/>
              </a:ext>
            </a:extLst>
          </p:cNvPr>
          <p:cNvSpPr>
            <a:spLocks noGrp="1"/>
          </p:cNvSpPr>
          <p:nvPr>
            <p:ph type="title"/>
          </p:nvPr>
        </p:nvSpPr>
        <p:spPr/>
        <p:txBody>
          <a:bodyPr/>
          <a:lstStyle/>
          <a:p>
            <a:r>
              <a:rPr lang="en-ZA" dirty="0"/>
              <a:t>Application domains</a:t>
            </a:r>
          </a:p>
        </p:txBody>
      </p:sp>
      <p:sp>
        <p:nvSpPr>
          <p:cNvPr id="3" name="Content Placeholder 2">
            <a:extLst>
              <a:ext uri="{FF2B5EF4-FFF2-40B4-BE49-F238E27FC236}">
                <a16:creationId xmlns:a16="http://schemas.microsoft.com/office/drawing/2014/main" id="{DCF023B3-5F4B-A935-373C-52ABDB8073E2}"/>
              </a:ext>
            </a:extLst>
          </p:cNvPr>
          <p:cNvSpPr>
            <a:spLocks noGrp="1"/>
          </p:cNvSpPr>
          <p:nvPr>
            <p:ph idx="1"/>
          </p:nvPr>
        </p:nvSpPr>
        <p:spPr>
          <a:xfrm>
            <a:off x="703234" y="1397478"/>
            <a:ext cx="10650566" cy="4779485"/>
          </a:xfrm>
        </p:spPr>
        <p:txBody>
          <a:bodyPr>
            <a:normAutofit/>
          </a:bodyPr>
          <a:lstStyle/>
          <a:p>
            <a:pPr algn="l"/>
            <a:r>
              <a:rPr lang="en-GB" b="1" i="0" dirty="0">
                <a:solidFill>
                  <a:srgbClr val="0D0D0D"/>
                </a:solidFill>
                <a:effectLst/>
                <a:highlight>
                  <a:srgbClr val="FFFFFF"/>
                </a:highlight>
                <a:latin typeface="Söhne"/>
              </a:rPr>
              <a:t>Examples of Organisations Embracing Digital Transformation:</a:t>
            </a:r>
            <a:endParaRPr lang="en-GB" b="0" i="0" dirty="0">
              <a:solidFill>
                <a:srgbClr val="0D0D0D"/>
              </a:solidFill>
              <a:effectLst/>
              <a:highlight>
                <a:srgbClr val="FFFFFF"/>
              </a:highlight>
              <a:latin typeface="Söhne"/>
            </a:endParaRPr>
          </a:p>
          <a:p>
            <a:pPr lvl="1"/>
            <a:r>
              <a:rPr lang="en-GB" b="1" i="0" dirty="0">
                <a:solidFill>
                  <a:srgbClr val="0D0D0D"/>
                </a:solidFill>
                <a:effectLst/>
                <a:highlight>
                  <a:srgbClr val="FFFFFF"/>
                </a:highlight>
                <a:latin typeface="Söhne"/>
              </a:rPr>
              <a:t>Amazon</a:t>
            </a:r>
            <a:r>
              <a:rPr lang="en-GB" b="0" i="0" dirty="0">
                <a:solidFill>
                  <a:srgbClr val="0D0D0D"/>
                </a:solidFill>
                <a:effectLst/>
                <a:highlight>
                  <a:srgbClr val="FFFFFF"/>
                </a:highlight>
                <a:latin typeface="Söhne"/>
              </a:rPr>
              <a:t>: Transformed the retail industry through its e-commerce platform, data-driven recommendations, and innovations such as Amazon Go stores and Prime membership.</a:t>
            </a:r>
          </a:p>
          <a:p>
            <a:pPr lvl="1"/>
            <a:r>
              <a:rPr lang="en-GB" b="1" i="0" dirty="0">
                <a:solidFill>
                  <a:srgbClr val="0D0D0D"/>
                </a:solidFill>
                <a:effectLst/>
                <a:highlight>
                  <a:srgbClr val="FFFFFF"/>
                </a:highlight>
                <a:latin typeface="Söhne"/>
              </a:rPr>
              <a:t>Netflix</a:t>
            </a:r>
            <a:r>
              <a:rPr lang="en-GB" b="0" i="0" dirty="0">
                <a:solidFill>
                  <a:srgbClr val="0D0D0D"/>
                </a:solidFill>
                <a:effectLst/>
                <a:highlight>
                  <a:srgbClr val="FFFFFF"/>
                </a:highlight>
                <a:latin typeface="Söhne"/>
              </a:rPr>
              <a:t>: Disrupted the entertainment industry with its streaming service, personalised content recommendations, and original programming, fundamentally changing how people consume media.</a:t>
            </a:r>
          </a:p>
          <a:p>
            <a:pPr lvl="1"/>
            <a:r>
              <a:rPr lang="en-GB" b="1" i="0" dirty="0">
                <a:solidFill>
                  <a:srgbClr val="0D0D0D"/>
                </a:solidFill>
                <a:effectLst/>
                <a:highlight>
                  <a:srgbClr val="FFFFFF"/>
                </a:highlight>
                <a:latin typeface="Söhne"/>
              </a:rPr>
              <a:t>Airbnb</a:t>
            </a:r>
            <a:r>
              <a:rPr lang="en-GB" b="0" i="0" dirty="0">
                <a:solidFill>
                  <a:srgbClr val="0D0D0D"/>
                </a:solidFill>
                <a:effectLst/>
                <a:highlight>
                  <a:srgbClr val="FFFFFF"/>
                </a:highlight>
                <a:latin typeface="Söhne"/>
              </a:rPr>
              <a:t>: Revolutionised the hospitality industry by creating a platform for peer-to-peer accommodation rentals, leveraging digital technology to connect travellers with hosts worldwide.</a:t>
            </a:r>
          </a:p>
          <a:p>
            <a:pPr lvl="1"/>
            <a:r>
              <a:rPr lang="en-GB" b="1" i="0" dirty="0">
                <a:solidFill>
                  <a:srgbClr val="0D0D0D"/>
                </a:solidFill>
                <a:effectLst/>
                <a:highlight>
                  <a:srgbClr val="FFFFFF"/>
                </a:highlight>
                <a:latin typeface="Söhne"/>
              </a:rPr>
              <a:t>Tesla</a:t>
            </a:r>
            <a:r>
              <a:rPr lang="en-GB" b="0" i="0" dirty="0">
                <a:solidFill>
                  <a:srgbClr val="0D0D0D"/>
                </a:solidFill>
                <a:effectLst/>
                <a:highlight>
                  <a:srgbClr val="FFFFFF"/>
                </a:highlight>
                <a:latin typeface="Söhne"/>
              </a:rPr>
              <a:t>: Transformed the automotive industry by pioneering electric vehicles (EVs), autonomous driving technology, and over-the-air software updates, redefining the concept of a car as a connected device.</a:t>
            </a:r>
          </a:p>
          <a:p>
            <a:pPr lvl="1"/>
            <a:r>
              <a:rPr lang="en-GB" b="1" i="0" dirty="0">
                <a:solidFill>
                  <a:srgbClr val="0D0D0D"/>
                </a:solidFill>
                <a:effectLst/>
                <a:highlight>
                  <a:srgbClr val="FFFFFF"/>
                </a:highlight>
                <a:latin typeface="Söhne"/>
              </a:rPr>
              <a:t>Alibaba</a:t>
            </a:r>
            <a:r>
              <a:rPr lang="en-GB" b="0" i="0" dirty="0">
                <a:solidFill>
                  <a:srgbClr val="0D0D0D"/>
                </a:solidFill>
                <a:effectLst/>
                <a:highlight>
                  <a:srgbClr val="FFFFFF"/>
                </a:highlight>
                <a:latin typeface="Söhne"/>
              </a:rPr>
              <a:t>: Transformed e-commerce in China and beyond with its digital marketplace, online payment platform (Alipay), cloud computing services, and ecosystem of digital services.</a:t>
            </a:r>
          </a:p>
          <a:p>
            <a:pPr lvl="1"/>
            <a:r>
              <a:rPr lang="en-GB" b="1" i="0" dirty="0">
                <a:solidFill>
                  <a:srgbClr val="0D0D0D"/>
                </a:solidFill>
                <a:effectLst/>
                <a:highlight>
                  <a:srgbClr val="FFFFFF"/>
                </a:highlight>
                <a:latin typeface="Söhne"/>
              </a:rPr>
              <a:t>Zoom</a:t>
            </a:r>
            <a:r>
              <a:rPr lang="en-GB" b="0" i="0" dirty="0">
                <a:solidFill>
                  <a:srgbClr val="0D0D0D"/>
                </a:solidFill>
                <a:effectLst/>
                <a:highlight>
                  <a:srgbClr val="FFFFFF"/>
                </a:highlight>
                <a:latin typeface="Söhne"/>
              </a:rPr>
              <a:t>: Transformed the way people communicate and collaborate with its video conferencing platform, experiencing explosive growth during the COVID-19 pandemic and becoming synonymous with remote work and virtual meetings.</a:t>
            </a:r>
          </a:p>
          <a:p>
            <a:pPr lvl="1"/>
            <a:endParaRPr lang="en-GB" dirty="0">
              <a:solidFill>
                <a:srgbClr val="0D0D0D"/>
              </a:solidFill>
              <a:highlight>
                <a:srgbClr val="FFFFFF"/>
              </a:highlight>
              <a:latin typeface="Söhne"/>
            </a:endParaRPr>
          </a:p>
          <a:p>
            <a:r>
              <a:rPr lang="en-GB" b="1" i="0" dirty="0">
                <a:solidFill>
                  <a:srgbClr val="FF0000"/>
                </a:solidFill>
                <a:effectLst/>
                <a:highlight>
                  <a:srgbClr val="FFFFFF"/>
                </a:highlight>
                <a:latin typeface="Söhne"/>
              </a:rPr>
              <a:t>South Africa?</a:t>
            </a:r>
          </a:p>
          <a:p>
            <a:endParaRPr lang="en-ZA" dirty="0"/>
          </a:p>
        </p:txBody>
      </p:sp>
    </p:spTree>
    <p:extLst>
      <p:ext uri="{BB962C8B-B14F-4D97-AF65-F5344CB8AC3E}">
        <p14:creationId xmlns:p14="http://schemas.microsoft.com/office/powerpoint/2010/main" val="264837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8A9-DE71-729F-983D-C79DCF0D2F3E}"/>
              </a:ext>
            </a:extLst>
          </p:cNvPr>
          <p:cNvSpPr>
            <a:spLocks noGrp="1"/>
          </p:cNvSpPr>
          <p:nvPr>
            <p:ph type="title"/>
          </p:nvPr>
        </p:nvSpPr>
        <p:spPr/>
        <p:txBody>
          <a:bodyPr/>
          <a:lstStyle/>
          <a:p>
            <a:pPr algn="l"/>
            <a:r>
              <a:rPr lang="en-GB" b="1" i="0" dirty="0">
                <a:solidFill>
                  <a:srgbClr val="0D0D0D"/>
                </a:solidFill>
                <a:effectLst/>
                <a:highlight>
                  <a:srgbClr val="FFFFFF"/>
                </a:highlight>
                <a:latin typeface="Söhne"/>
              </a:rPr>
              <a:t>Case Study: Digital Transformation at a Brick-and-Mortar Retailer</a:t>
            </a:r>
            <a:endParaRPr lang="en-GB"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8DE5041F-9244-928D-34D5-20CAE05C0C1D}"/>
              </a:ext>
            </a:extLst>
          </p:cNvPr>
          <p:cNvSpPr>
            <a:spLocks noGrp="1"/>
          </p:cNvSpPr>
          <p:nvPr>
            <p:ph idx="1"/>
          </p:nvPr>
        </p:nvSpPr>
        <p:spPr/>
        <p:txBody>
          <a:bodyPr>
            <a:normAutofit lnSpcReduction="10000"/>
          </a:bodyPr>
          <a:lstStyle/>
          <a:p>
            <a:pPr algn="l"/>
            <a:r>
              <a:rPr lang="en-GB" b="1" i="0" dirty="0">
                <a:solidFill>
                  <a:srgbClr val="0D0D0D"/>
                </a:solidFill>
                <a:effectLst/>
                <a:highlight>
                  <a:srgbClr val="FFFFFF"/>
                </a:highlight>
                <a:latin typeface="Söhne"/>
              </a:rPr>
              <a:t>Background:</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A traditional brick-and-mortar retailer faced challenges competing with online e-commerce giants and meeting changing customer expectations.</a:t>
            </a:r>
          </a:p>
          <a:p>
            <a:pPr lvl="1"/>
            <a:r>
              <a:rPr lang="en-GB" b="0" i="0" dirty="0">
                <a:solidFill>
                  <a:srgbClr val="0D0D0D"/>
                </a:solidFill>
                <a:effectLst/>
                <a:highlight>
                  <a:srgbClr val="FFFFFF"/>
                </a:highlight>
                <a:latin typeface="Söhne"/>
              </a:rPr>
              <a:t>To remain competitive and enhance the customer experience, the retailer embarked on a digital transformation journey.</a:t>
            </a:r>
          </a:p>
          <a:p>
            <a:pPr algn="l"/>
            <a:r>
              <a:rPr lang="en-GB" b="1" i="0" dirty="0">
                <a:solidFill>
                  <a:srgbClr val="0D0D0D"/>
                </a:solidFill>
                <a:effectLst/>
                <a:highlight>
                  <a:srgbClr val="FFFFFF"/>
                </a:highlight>
                <a:latin typeface="Söhne"/>
              </a:rPr>
              <a:t>Digital Transformation Initiative:</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Omnichannel Strategy: The retailer implemented an omnichannel approach, integrating its physical stores with online channels to provide a seamless shopping experience across multiple touchpoints.</a:t>
            </a:r>
          </a:p>
          <a:p>
            <a:pPr lvl="1"/>
            <a:r>
              <a:rPr lang="en-GB" b="0" i="0" dirty="0">
                <a:solidFill>
                  <a:srgbClr val="0D0D0D"/>
                </a:solidFill>
                <a:effectLst/>
                <a:highlight>
                  <a:srgbClr val="FFFFFF"/>
                </a:highlight>
                <a:latin typeface="Söhne"/>
              </a:rPr>
              <a:t>Digital Payment Solutions: Introduced digital payment options such as mobile wallets and contactless payments to offer customers more convenience and flexibility at checkout.</a:t>
            </a:r>
          </a:p>
          <a:p>
            <a:pPr lvl="1"/>
            <a:r>
              <a:rPr lang="en-GB" b="0" i="0" dirty="0">
                <a:solidFill>
                  <a:srgbClr val="0D0D0D"/>
                </a:solidFill>
                <a:effectLst/>
                <a:highlight>
                  <a:srgbClr val="FFFFFF"/>
                </a:highlight>
                <a:latin typeface="Söhne"/>
              </a:rPr>
              <a:t>Personalised Marketing: Leveraged data analytics and customer insights to deliver personalised marketing campaigns, product recommendations, and promotions tailored to individual preferences.</a:t>
            </a:r>
          </a:p>
          <a:p>
            <a:pPr lvl="1"/>
            <a:r>
              <a:rPr lang="en-GB" b="0" i="0" dirty="0">
                <a:solidFill>
                  <a:srgbClr val="0D0D0D"/>
                </a:solidFill>
                <a:effectLst/>
                <a:highlight>
                  <a:srgbClr val="FFFFFF"/>
                </a:highlight>
                <a:latin typeface="Söhne"/>
              </a:rPr>
              <a:t>In-Store Technology: Deployed interactive kiosks, digital signage, and augmented reality (AR) experiences in-store to engage customers and enhance their shopping experience.</a:t>
            </a:r>
          </a:p>
          <a:p>
            <a:endParaRPr lang="en-ZA" dirty="0"/>
          </a:p>
          <a:p>
            <a:r>
              <a:rPr lang="en-ZA" dirty="0">
                <a:solidFill>
                  <a:srgbClr val="FF0000"/>
                </a:solidFill>
              </a:rPr>
              <a:t>What is the impact of this digital transformation?</a:t>
            </a:r>
          </a:p>
        </p:txBody>
      </p:sp>
    </p:spTree>
    <p:extLst>
      <p:ext uri="{BB962C8B-B14F-4D97-AF65-F5344CB8AC3E}">
        <p14:creationId xmlns:p14="http://schemas.microsoft.com/office/powerpoint/2010/main" val="55350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E8A9-DE71-729F-983D-C79DCF0D2F3E}"/>
              </a:ext>
            </a:extLst>
          </p:cNvPr>
          <p:cNvSpPr>
            <a:spLocks noGrp="1"/>
          </p:cNvSpPr>
          <p:nvPr>
            <p:ph type="title"/>
          </p:nvPr>
        </p:nvSpPr>
        <p:spPr/>
        <p:txBody>
          <a:bodyPr/>
          <a:lstStyle/>
          <a:p>
            <a:pPr algn="l"/>
            <a:r>
              <a:rPr lang="en-GB" b="1" i="0" dirty="0">
                <a:solidFill>
                  <a:srgbClr val="0D0D0D"/>
                </a:solidFill>
                <a:effectLst/>
                <a:highlight>
                  <a:srgbClr val="FFFFFF"/>
                </a:highlight>
                <a:latin typeface="Söhne"/>
              </a:rPr>
              <a:t>Case Study: Digital Transformation at a Brick-and-Mortar Retailer</a:t>
            </a:r>
            <a:endParaRPr lang="en-GB" b="0" i="0" dirty="0">
              <a:solidFill>
                <a:srgbClr val="0D0D0D"/>
              </a:solidFill>
              <a:effectLst/>
              <a:highlight>
                <a:srgbClr val="FFFFFF"/>
              </a:highlight>
              <a:latin typeface="Söhne"/>
            </a:endParaRPr>
          </a:p>
        </p:txBody>
      </p:sp>
      <p:sp>
        <p:nvSpPr>
          <p:cNvPr id="3" name="Content Placeholder 2">
            <a:extLst>
              <a:ext uri="{FF2B5EF4-FFF2-40B4-BE49-F238E27FC236}">
                <a16:creationId xmlns:a16="http://schemas.microsoft.com/office/drawing/2014/main" id="{8DE5041F-9244-928D-34D5-20CAE05C0C1D}"/>
              </a:ext>
            </a:extLst>
          </p:cNvPr>
          <p:cNvSpPr>
            <a:spLocks noGrp="1"/>
          </p:cNvSpPr>
          <p:nvPr>
            <p:ph idx="1"/>
          </p:nvPr>
        </p:nvSpPr>
        <p:spPr/>
        <p:txBody>
          <a:bodyPr>
            <a:normAutofit/>
          </a:bodyPr>
          <a:lstStyle/>
          <a:p>
            <a:pPr algn="l"/>
            <a:r>
              <a:rPr lang="en-GB" b="1" i="0" dirty="0">
                <a:solidFill>
                  <a:srgbClr val="0D0D0D"/>
                </a:solidFill>
                <a:effectLst/>
                <a:highlight>
                  <a:srgbClr val="FFFFFF"/>
                </a:highlight>
                <a:latin typeface="Söhne"/>
              </a:rPr>
              <a:t>Impact:</a:t>
            </a:r>
            <a:endParaRPr lang="en-GB" b="0" i="0" dirty="0">
              <a:solidFill>
                <a:srgbClr val="0D0D0D"/>
              </a:solidFill>
              <a:effectLst/>
              <a:highlight>
                <a:srgbClr val="FFFFFF"/>
              </a:highlight>
              <a:latin typeface="Söhne"/>
            </a:endParaRPr>
          </a:p>
          <a:p>
            <a:pPr lvl="1"/>
            <a:r>
              <a:rPr lang="en-GB" b="0" i="0" dirty="0">
                <a:solidFill>
                  <a:srgbClr val="0D0D0D"/>
                </a:solidFill>
                <a:effectLst/>
                <a:highlight>
                  <a:srgbClr val="FFFFFF"/>
                </a:highlight>
                <a:latin typeface="Söhne"/>
              </a:rPr>
              <a:t>Increased Customer Engagement: The omnichannel approach allowed customers to research products online, make purchases in-store or online, and access personalised recommendations across channels.</a:t>
            </a:r>
          </a:p>
          <a:p>
            <a:pPr lvl="1"/>
            <a:r>
              <a:rPr lang="en-GB" b="0" i="0" dirty="0">
                <a:solidFill>
                  <a:srgbClr val="0D0D0D"/>
                </a:solidFill>
                <a:effectLst/>
                <a:highlight>
                  <a:srgbClr val="FFFFFF"/>
                </a:highlight>
                <a:latin typeface="Söhne"/>
              </a:rPr>
              <a:t>Improved Inventory Management: Real-time inventory visibility enabled better inventory management and fulfilment, reducing out-of-stock situations and improving order accuracy.</a:t>
            </a:r>
          </a:p>
          <a:p>
            <a:pPr lvl="1"/>
            <a:r>
              <a:rPr lang="en-GB" b="0" i="0" dirty="0">
                <a:solidFill>
                  <a:srgbClr val="0D0D0D"/>
                </a:solidFill>
                <a:effectLst/>
                <a:highlight>
                  <a:srgbClr val="FFFFFF"/>
                </a:highlight>
                <a:latin typeface="Söhne"/>
              </a:rPr>
              <a:t>Enhanced Customer Loyalty: Personalised offers and rewards incentivised repeat purchases and fostered customer loyalty.</a:t>
            </a:r>
          </a:p>
          <a:p>
            <a:pPr lvl="1"/>
            <a:r>
              <a:rPr lang="en-GB" b="0" i="0" dirty="0">
                <a:solidFill>
                  <a:srgbClr val="0D0D0D"/>
                </a:solidFill>
                <a:effectLst/>
                <a:highlight>
                  <a:srgbClr val="FFFFFF"/>
                </a:highlight>
                <a:latin typeface="Söhne"/>
              </a:rPr>
              <a:t>Competitive Advantage: By embracing digital transformation, the retailer differentiated itself from competitors and positioned itself for long-term success in a rapidly evolving retail landscape.</a:t>
            </a:r>
          </a:p>
          <a:p>
            <a:pPr marL="0" indent="0">
              <a:buNone/>
            </a:pPr>
            <a:endParaRPr lang="en-ZA" dirty="0"/>
          </a:p>
        </p:txBody>
      </p:sp>
    </p:spTree>
    <p:extLst>
      <p:ext uri="{BB962C8B-B14F-4D97-AF65-F5344CB8AC3E}">
        <p14:creationId xmlns:p14="http://schemas.microsoft.com/office/powerpoint/2010/main" val="3500467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12287</TotalTime>
  <Words>1095</Words>
  <Application>Microsoft Office PowerPoint</Application>
  <PresentationFormat>Widescreen</PresentationFormat>
  <Paragraphs>73</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Cambria</vt:lpstr>
      <vt:lpstr>Gill Sans MT</vt:lpstr>
      <vt:lpstr>Söhne</vt:lpstr>
      <vt:lpstr>White Video box</vt:lpstr>
      <vt:lpstr>PowerPoint Presentation</vt:lpstr>
      <vt:lpstr>FIT 152  Fundamentals of Information Technology</vt:lpstr>
      <vt:lpstr>FIT 152: Module outcomes</vt:lpstr>
      <vt:lpstr>Application Domains</vt:lpstr>
      <vt:lpstr>PowerPoint Presentation</vt:lpstr>
      <vt:lpstr>Application domains</vt:lpstr>
      <vt:lpstr>Application domains</vt:lpstr>
      <vt:lpstr>Case Study: Digital Transformation at a Brick-and-Mortar Retailer</vt:lpstr>
      <vt:lpstr>Case Study: Digital Transformation at a Brick-and-Mortar Retailer</vt:lpstr>
      <vt:lpstr>Case Study: Digital Transformation at a Brick-and-Mortar Retailer</vt:lpstr>
      <vt:lpstr>Case Study: Digital Transformation at a Brick-and-Mortar Retailer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Daniella Bettoni</cp:lastModifiedBy>
  <cp:revision>115</cp:revision>
  <cp:lastPrinted>2024-05-04T02:19:37Z</cp:lastPrinted>
  <dcterms:created xsi:type="dcterms:W3CDTF">2021-02-17T07:10:33Z</dcterms:created>
  <dcterms:modified xsi:type="dcterms:W3CDTF">2025-03-04T09:29:52Z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ies>
</file>