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8" r:id="rId2"/>
    <p:sldId id="266" r:id="rId3"/>
    <p:sldId id="269" r:id="rId4"/>
    <p:sldId id="287" r:id="rId5"/>
    <p:sldId id="288" r:id="rId6"/>
    <p:sldId id="286" r:id="rId7"/>
    <p:sldId id="289" r:id="rId8"/>
    <p:sldId id="290" r:id="rId9"/>
    <p:sldId id="291" r:id="rId10"/>
    <p:sldId id="292" r:id="rId11"/>
    <p:sldId id="294" r:id="rId12"/>
    <p:sldId id="295" r:id="rId13"/>
    <p:sldId id="293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63A9"/>
    <a:srgbClr val="F6921F"/>
    <a:srgbClr val="237DA0"/>
    <a:srgbClr val="BF4856"/>
    <a:srgbClr val="E77AAE"/>
    <a:srgbClr val="53575B"/>
    <a:srgbClr val="3AB2E6"/>
    <a:srgbClr val="F8D902"/>
    <a:srgbClr val="50BEA2"/>
    <a:srgbClr val="F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863" autoAdjust="0"/>
  </p:normalViewPr>
  <p:slideViewPr>
    <p:cSldViewPr snapToGrid="0" showGuides="1">
      <p:cViewPr varScale="1">
        <p:scale>
          <a:sx n="64" d="100"/>
          <a:sy n="64" d="100"/>
        </p:scale>
        <p:origin x="13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DC71D-7255-4E81-ACA7-3018D6210D59}" type="datetimeFigureOut">
              <a:rPr lang="en-ZA" smtClean="0"/>
              <a:t>2025/03/04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6734F-560B-46E1-86BC-65162B135A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38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Internet communications encompass various methods of transmitting data, information, and messages over the Internet. Here are some of the different types:</a:t>
            </a:r>
          </a:p>
          <a:p>
            <a:pPr>
              <a:buFont typeface="+mj-lt"/>
              <a:buAutoNum type="arabicPeriod"/>
            </a:pPr>
            <a:r>
              <a:rPr lang="en-GB" b="1" dirty="0">
                <a:effectLst/>
              </a:rPr>
              <a:t>Email</a:t>
            </a:r>
            <a:r>
              <a:rPr lang="en-GB" dirty="0">
                <a:effectLst/>
              </a:rPr>
              <a:t>: Electronic mail allows users to send messages, files, and documents to other users via the Internet. It's one of the oldest and most widely used forms of Internet communication.</a:t>
            </a:r>
          </a:p>
          <a:p>
            <a:pPr>
              <a:buFont typeface="+mj-lt"/>
              <a:buAutoNum type="arabicPeriod"/>
            </a:pPr>
            <a:r>
              <a:rPr lang="en-GB" b="1" dirty="0">
                <a:effectLst/>
              </a:rPr>
              <a:t>Instant Messaging (IM)</a:t>
            </a:r>
            <a:r>
              <a:rPr lang="en-GB" dirty="0">
                <a:effectLst/>
              </a:rPr>
              <a:t>: IM allows real-time text-based communication between users over the Internet. Popular IM platforms include WhatsApp, Facebook Messenger, and Slack.</a:t>
            </a:r>
          </a:p>
          <a:p>
            <a:pPr>
              <a:buFont typeface="+mj-lt"/>
              <a:buAutoNum type="arabicPeriod"/>
            </a:pPr>
            <a:r>
              <a:rPr lang="en-GB" b="1" dirty="0">
                <a:effectLst/>
              </a:rPr>
              <a:t>Voice over Internet Protocol (VoIP)</a:t>
            </a:r>
            <a:r>
              <a:rPr lang="en-GB" dirty="0">
                <a:effectLst/>
              </a:rPr>
              <a:t>: VoIP technology enables voice communication over the Internet. Services like Skype, Zoom, and Google Meet allow users to make voice calls, video calls, and conference calls over the Internet.</a:t>
            </a:r>
          </a:p>
          <a:p>
            <a:pPr>
              <a:buFont typeface="+mj-lt"/>
              <a:buAutoNum type="arabicPeriod"/>
            </a:pPr>
            <a:r>
              <a:rPr lang="en-GB" b="1" dirty="0">
                <a:effectLst/>
              </a:rPr>
              <a:t>Video Conferencing</a:t>
            </a:r>
            <a:r>
              <a:rPr lang="en-GB" dirty="0">
                <a:effectLst/>
              </a:rPr>
              <a:t>: This is an extension of VoIP that allows users to conduct face-to-face meetings over the Internet. Platforms like Zoom, Microsoft Teams, and Cisco Webex provide video conferencing capabilities.</a:t>
            </a:r>
          </a:p>
          <a:p>
            <a:pPr>
              <a:buFont typeface="+mj-lt"/>
              <a:buAutoNum type="arabicPeriod"/>
            </a:pPr>
            <a:r>
              <a:rPr lang="en-GB" b="1" dirty="0">
                <a:effectLst/>
              </a:rPr>
              <a:t>Social Media</a:t>
            </a:r>
            <a:r>
              <a:rPr lang="en-GB" dirty="0">
                <a:effectLst/>
              </a:rPr>
              <a:t>: Social media platforms facilitate communication and interaction between users through text, images, videos, and other multimedia content. Examples include Facebook, Twitter, Instagram, and LinkedIn.</a:t>
            </a:r>
          </a:p>
          <a:p>
            <a:pPr>
              <a:buFont typeface="+mj-lt"/>
              <a:buAutoNum type="arabicPeriod"/>
            </a:pPr>
            <a:r>
              <a:rPr lang="en-GB" b="1" dirty="0">
                <a:effectLst/>
              </a:rPr>
              <a:t>Discussion Forums and Message Boards</a:t>
            </a:r>
            <a:r>
              <a:rPr lang="en-GB" dirty="0">
                <a:effectLst/>
              </a:rPr>
              <a:t>: These platforms allow users to post messages and engage in discussions on various topics. Examples include Reddit, Quora, and Stack Exchange.</a:t>
            </a:r>
          </a:p>
          <a:p>
            <a:pPr>
              <a:buFont typeface="+mj-lt"/>
              <a:buAutoNum type="arabicPeriod"/>
            </a:pPr>
            <a:r>
              <a:rPr lang="en-GB" b="1" dirty="0">
                <a:effectLst/>
              </a:rPr>
              <a:t>Blogging and Microblogging</a:t>
            </a:r>
            <a:r>
              <a:rPr lang="en-GB" dirty="0">
                <a:effectLst/>
              </a:rPr>
              <a:t>: Blogging platforms like WordPress and Blogger enable users to publish long-form content, while microblogging platforms like Twitter allow users to share short messages and updates.</a:t>
            </a:r>
          </a:p>
          <a:p>
            <a:pPr>
              <a:buFont typeface="+mj-lt"/>
              <a:buAutoNum type="arabicPeriod"/>
            </a:pPr>
            <a:r>
              <a:rPr lang="en-GB" b="1" dirty="0">
                <a:effectLst/>
              </a:rPr>
              <a:t>File Transfer</a:t>
            </a:r>
            <a:r>
              <a:rPr lang="en-GB" dirty="0">
                <a:effectLst/>
              </a:rPr>
              <a:t>: File transfer protocols like FTP (File Transfer Protocol) and SFTP (Secure File Transfer Protocol) enable users to upload and download files over the Internet.</a:t>
            </a:r>
          </a:p>
          <a:p>
            <a:pPr>
              <a:buFont typeface="+mj-lt"/>
              <a:buAutoNum type="arabicPeriod"/>
            </a:pPr>
            <a:r>
              <a:rPr lang="en-GB" b="1" dirty="0">
                <a:effectLst/>
              </a:rPr>
              <a:t>Virtual Private Networks (VPNs)</a:t>
            </a:r>
            <a:r>
              <a:rPr lang="en-GB" dirty="0">
                <a:effectLst/>
              </a:rPr>
              <a:t>: VPNs provide secure communication over the Internet by creating a private network connection over a public network. They're commonly used for remote access to corporate networks and for ensuring privacy and security online.</a:t>
            </a:r>
          </a:p>
          <a:p>
            <a:pPr>
              <a:buFont typeface="+mj-lt"/>
              <a:buAutoNum type="arabicPeriod"/>
            </a:pPr>
            <a:r>
              <a:rPr lang="en-GB" b="1" dirty="0">
                <a:effectLst/>
              </a:rPr>
              <a:t>Web-based Communication Tools</a:t>
            </a:r>
            <a:r>
              <a:rPr lang="en-GB" dirty="0">
                <a:effectLst/>
              </a:rPr>
              <a:t>: These include webmail services like Gmail, collaborative document editing tools like Google Docs, and project management platforms like Trello, which enable real-time collaboration and communication over the Internet.</a:t>
            </a:r>
          </a:p>
          <a:p>
            <a:r>
              <a:rPr lang="en-GB" dirty="0">
                <a:effectLst/>
              </a:rPr>
              <a:t>These are just a few examples of the diverse range of Internet communications available today, each serving different purposes and catering to various communication needs.</a:t>
            </a:r>
          </a:p>
          <a:p>
            <a:br>
              <a:rPr lang="en-GB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574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3552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358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62" r:id="rId3"/>
    <p:sldLayoutId id="2147483664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2368-69BB-A859-C1AA-9650EA1C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Development of 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BE8F-0297-C096-F1D6-61A85F95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60902"/>
            <a:ext cx="10650566" cy="5052089"/>
          </a:xfrm>
        </p:spPr>
        <p:txBody>
          <a:bodyPr>
            <a:normAutofit fontScale="92500" lnSpcReduction="20000"/>
          </a:bodyPr>
          <a:lstStyle/>
          <a:p>
            <a:r>
              <a:rPr lang="en-ZA" dirty="0"/>
              <a:t>Three generations of human-computer interaction (HCI):</a:t>
            </a:r>
          </a:p>
          <a:p>
            <a:pPr lvl="1"/>
            <a:r>
              <a:rPr lang="en-ZA" dirty="0"/>
              <a:t>First generation – green screens and keyboards</a:t>
            </a:r>
          </a:p>
          <a:p>
            <a:pPr lvl="1"/>
            <a:r>
              <a:rPr lang="en-ZA" dirty="0"/>
              <a:t>Second generation – Screen technologies, pointing devices, graphical user interfaces (GUI)</a:t>
            </a:r>
          </a:p>
          <a:p>
            <a:pPr lvl="1"/>
            <a:r>
              <a:rPr lang="en-ZA" dirty="0"/>
              <a:t>Third generation – wireless, cloud, virtual reality, augmented reality, location services</a:t>
            </a:r>
          </a:p>
          <a:p>
            <a:pPr lvl="1"/>
            <a:endParaRPr lang="en-ZA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1. Early Interfaces (1940s-1960s): Characterized by punch cards and command-line interfaces, primarily used by experts in scientific and military fields.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2. Graphical User Interfaces (1970s-1980s): The advent of GUIs, pioneered by Xerox PARC and popularized by Apple and Microsoft, introduced icons, windows, and menus for easier interaction.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3. Web Interfaces (1990s-Present): The rise of the internet brought about web browsers and hypertext, enabling access to vast amounts of information and facilitating communication.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4. Mobile and Touch Interfaces (2000s-Present): Smartphones and tablets popularized touchscreens, gestures, and mobile apps, leading to more intuitive and portable interaction.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5. Natural User Interfaces (NUI) and AI (2010s-Present): Technologies like voice recognition, gesture control, and augmented reality aim to make interaction more seamless and intuitive, while AI-driven interfaces personalize experiences and anticipate user needs.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9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36B9-8EF8-C412-485F-7BD7D578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0C3E-EB2E-610F-40DC-6D06AB010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FC928-4AD8-8BD0-50FC-5B1DA0434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8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C710-639B-4A5E-208A-0F2D780A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90B7-AE44-6D83-82AF-A6831EF6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4800A-DC35-2637-6B2A-2C73101ED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0"/>
            <a:ext cx="11375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8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9F33-A905-025C-BD89-3E3805BC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WWW and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F7BF-8468-F7A4-F35D-906A98DA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F2696-04B2-B149-0C84-3FC6D9FE3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9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FIT 152</a:t>
            </a:r>
            <a:br>
              <a:rPr lang="en-ZA" dirty="0"/>
            </a:br>
            <a:br>
              <a:rPr lang="en-ZA" dirty="0"/>
            </a:br>
            <a:r>
              <a:rPr lang="en-ZA" dirty="0"/>
              <a:t>Fundamentals of Information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/>
              <a:t>Lecture 3</a:t>
            </a:r>
          </a:p>
          <a:p>
            <a:r>
              <a:rPr lang="en-ZA" dirty="0"/>
              <a:t>Topic 2: History of Information Technology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4924-FACE-7322-63F1-559F3767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FIT 152: Module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0626-049B-ECBA-1DEB-B435755C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8"/>
            <a:ext cx="10650566" cy="4779485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Upon successful completion of this course, the student will be able to: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an understanding of the relationship between IT and related and informing disciplines.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insight in the history of computing technology, and an understanding of the Internet, and the World-Wide Web, as well as the components of an IT system and how they interrelate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. 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an understanding of complexity in an information technology environment and how and why it occurs. 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an understanding of why life-long learning and continued professional development is critical for an IT professional.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Illustrate the use of information and communication technologies to solve problems.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an understanding of how and to what extent IT has changed various application domains.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0310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F66B-9004-7612-2303-BF810767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Introducing technology 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4BAE-6EB6-86C6-EAA0-09719AE59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8"/>
            <a:ext cx="10650566" cy="4938007"/>
          </a:xfrm>
        </p:spPr>
        <p:txBody>
          <a:bodyPr>
            <a:normAutofit/>
          </a:bodyPr>
          <a:lstStyle/>
          <a:p>
            <a:r>
              <a:rPr lang="en-ZA" dirty="0"/>
              <a:t>A </a:t>
            </a:r>
            <a:r>
              <a:rPr lang="en-ZA" dirty="0">
                <a:solidFill>
                  <a:schemeClr val="accent1">
                    <a:lumMod val="75000"/>
                  </a:schemeClr>
                </a:solidFill>
              </a:rPr>
              <a:t>computer</a:t>
            </a:r>
            <a:r>
              <a:rPr lang="en-ZA" dirty="0"/>
              <a:t> is an electronic device, operating under the control of instructions stored in its own memory, that can accept data (</a:t>
            </a:r>
            <a:r>
              <a:rPr lang="en-ZA" i="1" dirty="0"/>
              <a:t>input</a:t>
            </a:r>
            <a:r>
              <a:rPr lang="en-ZA" dirty="0"/>
              <a:t>), </a:t>
            </a:r>
            <a:r>
              <a:rPr lang="en-ZA" i="1" dirty="0"/>
              <a:t>process </a:t>
            </a:r>
            <a:r>
              <a:rPr lang="en-ZA" dirty="0"/>
              <a:t>the data according to specified rules, produce information (</a:t>
            </a:r>
            <a:r>
              <a:rPr lang="en-ZA" i="1" dirty="0"/>
              <a:t>output</a:t>
            </a:r>
            <a:r>
              <a:rPr lang="en-ZA" dirty="0"/>
              <a:t>) and store the information for future use.</a:t>
            </a:r>
          </a:p>
          <a:p>
            <a:r>
              <a:rPr lang="en-ZA" dirty="0">
                <a:solidFill>
                  <a:schemeClr val="accent1">
                    <a:lumMod val="75000"/>
                  </a:schemeClr>
                </a:solidFill>
              </a:rPr>
              <a:t>Hardware</a:t>
            </a:r>
            <a:r>
              <a:rPr lang="en-ZA" dirty="0"/>
              <a:t>: Electric, electronic and mechanical components</a:t>
            </a:r>
          </a:p>
          <a:p>
            <a:r>
              <a:rPr lang="en-ZA" dirty="0">
                <a:solidFill>
                  <a:schemeClr val="accent1">
                    <a:lumMod val="75000"/>
                  </a:schemeClr>
                </a:solidFill>
              </a:rPr>
              <a:t>Software</a:t>
            </a:r>
            <a:r>
              <a:rPr lang="en-ZA" dirty="0"/>
              <a:t>: Collection of related instructions organised for a common purpose</a:t>
            </a:r>
          </a:p>
          <a:p>
            <a:r>
              <a:rPr lang="en-ZA" dirty="0"/>
              <a:t>Categories of computers</a:t>
            </a:r>
          </a:p>
          <a:p>
            <a:pPr lvl="1"/>
            <a:r>
              <a:rPr lang="en-ZA" dirty="0"/>
              <a:t>Personal computer – laptops, tablets, desktops</a:t>
            </a:r>
          </a:p>
          <a:p>
            <a:pPr lvl="1"/>
            <a:r>
              <a:rPr lang="en-ZA" dirty="0"/>
              <a:t>Servers</a:t>
            </a:r>
          </a:p>
          <a:p>
            <a:pPr lvl="1"/>
            <a:r>
              <a:rPr lang="en-ZA" dirty="0"/>
              <a:t>Mobile and game devices – smart phones, digital cameras, portable and digital media players, e-book readers, wearable devices, game devices</a:t>
            </a:r>
          </a:p>
          <a:p>
            <a:r>
              <a:rPr lang="en-ZA" dirty="0"/>
              <a:t>Data and Information</a:t>
            </a:r>
          </a:p>
          <a:p>
            <a:pPr lvl="1"/>
            <a:r>
              <a:rPr lang="en-ZA" dirty="0"/>
              <a:t>Input devices – keyboard, pointing devices (mouse, touchpad), voice and video input, scanners</a:t>
            </a:r>
          </a:p>
          <a:p>
            <a:pPr lvl="1"/>
            <a:r>
              <a:rPr lang="en-ZA" dirty="0"/>
              <a:t>Output devices – printers, displays, speakers, earbuds, headphones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95DF8-286F-C818-2081-37735AF09E93}"/>
              </a:ext>
            </a:extLst>
          </p:cNvPr>
          <p:cNvSpPr txBox="1"/>
          <p:nvPr/>
        </p:nvSpPr>
        <p:spPr>
          <a:xfrm>
            <a:off x="6096000" y="233265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  <a:effectLst/>
                <a:latin typeface="MS Reference Sans Serif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 module 1, (pages 1-1 to 1-31), of this book (up to just before “Technology Uses”): Vermaat2018</a:t>
            </a:r>
            <a:endParaRPr lang="en-Z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3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2449F5-09DD-37D0-8822-DC1DD452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6" y="276829"/>
            <a:ext cx="10963468" cy="658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4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F66B-9004-7612-2303-BF810767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Introducing technology 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4BAE-6EB6-86C6-EAA0-09719AE59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8"/>
            <a:ext cx="10650566" cy="4938007"/>
          </a:xfrm>
        </p:spPr>
        <p:txBody>
          <a:bodyPr>
            <a:normAutofit/>
          </a:bodyPr>
          <a:lstStyle/>
          <a:p>
            <a:r>
              <a:rPr lang="en-ZA" dirty="0"/>
              <a:t>Memory and Storage</a:t>
            </a:r>
          </a:p>
          <a:p>
            <a:pPr lvl="1"/>
            <a:r>
              <a:rPr lang="en-ZA" dirty="0"/>
              <a:t>Hard disks, USB flash drives, memory cards, optical disk, cloud storage</a:t>
            </a:r>
          </a:p>
          <a:p>
            <a:r>
              <a:rPr lang="en-ZA" dirty="0"/>
              <a:t>The Web</a:t>
            </a:r>
          </a:p>
          <a:p>
            <a:pPr lvl="1"/>
            <a:r>
              <a:rPr lang="en-ZA" dirty="0"/>
              <a:t>World Wide Web vs Internet</a:t>
            </a:r>
          </a:p>
          <a:p>
            <a:pPr lvl="1"/>
            <a:r>
              <a:rPr lang="en-ZA" dirty="0"/>
              <a:t>Browsing the Web – Chrome, Edge, Firefox, Safari</a:t>
            </a:r>
          </a:p>
          <a:p>
            <a:pPr lvl="1"/>
            <a:r>
              <a:rPr lang="en-ZA" dirty="0"/>
              <a:t>Searching the Web -  Google</a:t>
            </a:r>
          </a:p>
          <a:p>
            <a:r>
              <a:rPr lang="en-ZA" dirty="0"/>
              <a:t>Online social networks</a:t>
            </a:r>
          </a:p>
          <a:p>
            <a:pPr lvl="1"/>
            <a:r>
              <a:rPr lang="en-ZA" dirty="0"/>
              <a:t>Facebook, X, LinkedIn, Instagram</a:t>
            </a:r>
          </a:p>
          <a:p>
            <a:r>
              <a:rPr lang="en-ZA" dirty="0"/>
              <a:t>Internet communications</a:t>
            </a:r>
          </a:p>
          <a:p>
            <a:pPr lvl="1"/>
            <a:r>
              <a:rPr lang="en-ZA" dirty="0"/>
              <a:t>Email, VoIP, File Transfer Protocol (FTP), Video conferencing, social media, discussion forums…..</a:t>
            </a:r>
          </a:p>
          <a:p>
            <a:r>
              <a:rPr lang="en-ZA" dirty="0"/>
              <a:t>Digital security and privacy</a:t>
            </a:r>
          </a:p>
          <a:p>
            <a:pPr lvl="1"/>
            <a:r>
              <a:rPr lang="en-ZA" dirty="0"/>
              <a:t>Viruses and other malware</a:t>
            </a:r>
          </a:p>
          <a:p>
            <a:pPr lvl="1"/>
            <a:r>
              <a:rPr lang="en-ZA" dirty="0"/>
              <a:t>Passwords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95DF8-286F-C818-2081-37735AF09E93}"/>
              </a:ext>
            </a:extLst>
          </p:cNvPr>
          <p:cNvSpPr txBox="1"/>
          <p:nvPr/>
        </p:nvSpPr>
        <p:spPr>
          <a:xfrm>
            <a:off x="6096000" y="233265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  <a:effectLst/>
                <a:latin typeface="MS Reference Sans Serif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 module 1, (pages 1-1 to 1-31), of this book (up to just before “Technology Uses”): Vermaat2018</a:t>
            </a:r>
            <a:endParaRPr lang="en-Z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8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F66B-9004-7612-2303-BF810767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Introducing technology 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4BAE-6EB6-86C6-EAA0-09719AE59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8"/>
            <a:ext cx="10650566" cy="4938007"/>
          </a:xfrm>
        </p:spPr>
        <p:txBody>
          <a:bodyPr>
            <a:normAutofit/>
          </a:bodyPr>
          <a:lstStyle/>
          <a:p>
            <a:r>
              <a:rPr lang="en-ZA" dirty="0"/>
              <a:t>Programs and Apps</a:t>
            </a:r>
          </a:p>
          <a:p>
            <a:pPr lvl="1"/>
            <a:r>
              <a:rPr lang="en-ZA" dirty="0"/>
              <a:t>Software, also called a program – systems software and application software</a:t>
            </a:r>
          </a:p>
          <a:p>
            <a:pPr lvl="1"/>
            <a:r>
              <a:rPr lang="en-ZA" dirty="0"/>
              <a:t>Systems software – operating system (Windows, iOS,  Android)</a:t>
            </a:r>
          </a:p>
          <a:p>
            <a:pPr lvl="1"/>
            <a:r>
              <a:rPr lang="en-ZA" dirty="0"/>
              <a:t>Applications – categories:</a:t>
            </a:r>
          </a:p>
          <a:p>
            <a:pPr lvl="2"/>
            <a:r>
              <a:rPr lang="en-ZA" dirty="0"/>
              <a:t>Productivity, graphics and media, personal interest, communications, security</a:t>
            </a:r>
          </a:p>
          <a:p>
            <a:r>
              <a:rPr lang="en-ZA" dirty="0"/>
              <a:t>Communications and networks</a:t>
            </a:r>
          </a:p>
          <a:p>
            <a:pPr lvl="1"/>
            <a:r>
              <a:rPr lang="en-ZA" dirty="0"/>
              <a:t>Wired and wireless communications – modems, wireless access points, routers</a:t>
            </a:r>
          </a:p>
          <a:p>
            <a:pPr lvl="1"/>
            <a:r>
              <a:rPr lang="en-ZA" dirty="0"/>
              <a:t>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95DF8-286F-C818-2081-37735AF09E93}"/>
              </a:ext>
            </a:extLst>
          </p:cNvPr>
          <p:cNvSpPr txBox="1"/>
          <p:nvPr/>
        </p:nvSpPr>
        <p:spPr>
          <a:xfrm>
            <a:off x="6096000" y="233265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  <a:effectLst/>
                <a:latin typeface="MS Reference Sans Serif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 module 1, (pages 1-1 to 1-31), of this book (up to just before “Technology Uses”): Vermaat2018</a:t>
            </a:r>
            <a:endParaRPr lang="en-ZA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481D9-CAA6-048B-E8DC-945C97BA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832" y="3639623"/>
            <a:ext cx="7645293" cy="321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3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EC3A-D0E0-9D0B-B589-22BADB15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Social impact of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6028-F393-EE88-FA13-B7D157CC2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Cybercrime</a:t>
            </a:r>
          </a:p>
          <a:p>
            <a:r>
              <a:rPr lang="en-ZA" dirty="0"/>
              <a:t>Need for Information Security</a:t>
            </a:r>
          </a:p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2F6A4-9881-3477-D869-F2C397830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72" y="2197232"/>
            <a:ext cx="8497824" cy="4375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FB7BF0-86B2-96EC-FAC6-C14D6ED246A9}"/>
              </a:ext>
            </a:extLst>
          </p:cNvPr>
          <p:cNvSpPr txBox="1"/>
          <p:nvPr/>
        </p:nvSpPr>
        <p:spPr>
          <a:xfrm>
            <a:off x="6096000" y="377952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  <a:effectLst/>
                <a:latin typeface="MS Reference Sans Serif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Read this book: Gupta2020, pages 18 to 23, up to just before “1.8 Information Assurance”.</a:t>
            </a:r>
            <a:endParaRPr lang="en-ZA" sz="1800" dirty="0">
              <a:solidFill>
                <a:schemeClr val="accent1">
                  <a:lumMod val="75000"/>
                </a:schemeClr>
              </a:solidFill>
              <a:effectLst/>
              <a:latin typeface="MS Reference Sans Serif" panose="020B060403050404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endParaRPr lang="en-Z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13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EC3A-D0E0-9D0B-B589-22BADB15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Social impact of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6028-F393-EE88-FA13-B7D157CC2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Threats to Information Systems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B6A76-185E-D9DD-FE28-509604F43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4" y="1791780"/>
            <a:ext cx="10354910" cy="5066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1FD587-171C-3926-426B-BFDCC11FB5CA}"/>
              </a:ext>
            </a:extLst>
          </p:cNvPr>
          <p:cNvSpPr txBox="1"/>
          <p:nvPr/>
        </p:nvSpPr>
        <p:spPr>
          <a:xfrm>
            <a:off x="6096000" y="377952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  <a:effectLst/>
                <a:latin typeface="MS Reference Sans Serif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Read this book: Gupta2020, pages 18 to 23, up to just before “1.8 Information Assurance”.</a:t>
            </a:r>
            <a:endParaRPr lang="en-ZA" sz="1800" dirty="0">
              <a:solidFill>
                <a:schemeClr val="accent1">
                  <a:lumMod val="75000"/>
                </a:schemeClr>
              </a:solidFill>
              <a:effectLst/>
              <a:latin typeface="MS Reference Sans Serif" panose="020B060403050404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endParaRPr lang="en-ZA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504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2845</TotalTime>
  <Words>1188</Words>
  <Application>Microsoft Office PowerPoint</Application>
  <PresentationFormat>Widescreen</PresentationFormat>
  <Paragraphs>88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Calibri</vt:lpstr>
      <vt:lpstr>Cambria</vt:lpstr>
      <vt:lpstr>Gill Sans MT</vt:lpstr>
      <vt:lpstr>MS Reference Sans Serif</vt:lpstr>
      <vt:lpstr>Söhne</vt:lpstr>
      <vt:lpstr>White Video box</vt:lpstr>
      <vt:lpstr>PowerPoint Presentation</vt:lpstr>
      <vt:lpstr>FIT 152  Fundamentals of Information Technology</vt:lpstr>
      <vt:lpstr>FIT 152: Module outcomes</vt:lpstr>
      <vt:lpstr>Introducing technology (1 of 3)</vt:lpstr>
      <vt:lpstr>PowerPoint Presentation</vt:lpstr>
      <vt:lpstr>Introducing technology (2 of 3)</vt:lpstr>
      <vt:lpstr>Introducing technology (3 of 3)</vt:lpstr>
      <vt:lpstr>Social impact of computers</vt:lpstr>
      <vt:lpstr>Social impact of computers</vt:lpstr>
      <vt:lpstr>Development of user interaction</vt:lpstr>
      <vt:lpstr>PowerPoint Presentation</vt:lpstr>
      <vt:lpstr>PowerPoint Presentation</vt:lpstr>
      <vt:lpstr>WWW and Internet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lastModifiedBy>Daniella Bettoni</cp:lastModifiedBy>
  <cp:revision>61</cp:revision>
  <dcterms:created xsi:type="dcterms:W3CDTF">2021-02-17T07:10:33Z</dcterms:created>
  <dcterms:modified xsi:type="dcterms:W3CDTF">2025-03-04T09:01:12Z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</Properties>
</file>