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68" r:id="rId2"/>
    <p:sldId id="266" r:id="rId3"/>
    <p:sldId id="269" r:id="rId4"/>
    <p:sldId id="287" r:id="rId5"/>
    <p:sldId id="297" r:id="rId6"/>
    <p:sldId id="298" r:id="rId7"/>
    <p:sldId id="299" r:id="rId8"/>
    <p:sldId id="296" r:id="rId9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63A9"/>
    <a:srgbClr val="F6921F"/>
    <a:srgbClr val="237DA0"/>
    <a:srgbClr val="BF4856"/>
    <a:srgbClr val="E77AAE"/>
    <a:srgbClr val="53575B"/>
    <a:srgbClr val="3AB2E6"/>
    <a:srgbClr val="F8D902"/>
    <a:srgbClr val="50BEA2"/>
    <a:srgbClr val="F146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76863" autoAdjust="0"/>
  </p:normalViewPr>
  <p:slideViewPr>
    <p:cSldViewPr snapToGrid="0" showGuides="1">
      <p:cViewPr varScale="1">
        <p:scale>
          <a:sx n="64" d="100"/>
          <a:sy n="64" d="100"/>
        </p:scale>
        <p:origin x="143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DC71D-7255-4E81-ACA7-3018D6210D59}" type="datetimeFigureOut">
              <a:rPr lang="en-ZA" smtClean="0"/>
              <a:t>2025/03/04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6734F-560B-46E1-86BC-65162B135AC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5386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6734F-560B-46E1-86BC-65162B135AC4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15298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None/>
            </a:pPr>
            <a:endParaRPr lang="en-US" b="0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6734F-560B-46E1-86BC-65162B135AC4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85722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6734F-560B-46E1-86BC-65162B135AC4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88078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6734F-560B-46E1-86BC-65162B135AC4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73914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6734F-560B-46E1-86BC-65162B135AC4}" type="slidenum">
              <a:rPr lang="en-ZA" smtClean="0"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24040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6734F-560B-46E1-86BC-65162B135AC4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95302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: Title Slide">
    <p:bg>
      <p:bgPr>
        <a:solidFill>
          <a:srgbClr val="5357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73001D11-C790-4427-B645-3EAEBE005D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839068EB-DBA6-4F95-AEC3-4952503FC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0697" y="1939009"/>
            <a:ext cx="6076416" cy="4497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2ABAC3B-3408-4F8C-926E-26D63A50D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7792" y="2608141"/>
            <a:ext cx="6076416" cy="1520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pic>
        <p:nvPicPr>
          <p:cNvPr id="13" name="Picture 12" descr="Text, logo&#10;&#10;Description automatically generated">
            <a:extLst>
              <a:ext uri="{FF2B5EF4-FFF2-40B4-BE49-F238E27FC236}">
                <a16:creationId xmlns:a16="http://schemas.microsoft.com/office/drawing/2014/main" id="{9D4FBD47-0477-3A56-F02A-B059996E0A4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393" y="5443673"/>
            <a:ext cx="2400986" cy="13982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479840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: Blank Slide">
    <p:bg>
      <p:bgPr>
        <a:solidFill>
          <a:srgbClr val="5357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87F7-D9E1-4723-B576-14BFE5BB6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884" y="691822"/>
            <a:ext cx="10515600" cy="429612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D1A43DD-04BA-4B09-BDFA-053208495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0650566" cy="4537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086D7942-54A5-42C5-B3A0-4AB2595C89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4477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: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F8EF11C3-EF55-4851-986A-9B68ED5EC7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848B9169-C820-4354-8B1C-84B111A10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0697" y="1939009"/>
            <a:ext cx="6076416" cy="4497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996F498-6688-41D0-9753-8EFF1952D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7792" y="2608141"/>
            <a:ext cx="6076416" cy="1520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224219C9-174C-79DA-3685-10FA082F4B8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825" y="5470531"/>
            <a:ext cx="2398529" cy="1396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70625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: Blank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6C65CE8-12A8-415E-B009-D596112B9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34" y="681036"/>
            <a:ext cx="10650566" cy="44974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lvl="0"/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8F5B697-1FC5-4799-AB1D-81CE99D2D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0650566" cy="4375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  <a:lvl2pPr>
              <a:lnSpc>
                <a:spcPct val="100000"/>
              </a:lnSpc>
              <a:spcBef>
                <a:spcPts val="0"/>
              </a:spcBef>
              <a:defRPr/>
            </a:lvl2pPr>
            <a:lvl3pPr>
              <a:lnSpc>
                <a:spcPct val="100000"/>
              </a:lnSpc>
              <a:spcBef>
                <a:spcPts val="0"/>
              </a:spcBef>
              <a:defRPr/>
            </a:lvl3pPr>
            <a:lvl4pPr>
              <a:lnSpc>
                <a:spcPct val="100000"/>
              </a:lnSpc>
              <a:spcBef>
                <a:spcPts val="0"/>
              </a:spcBef>
              <a:defRPr/>
            </a:lvl4pPr>
            <a:lvl5pPr>
              <a:lnSpc>
                <a:spcPct val="10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43492F7-8CF0-4078-A35E-AE50B65CC7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1805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: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96664B24-D8D6-4E41-8C3B-908D138A6C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4D901A9A-A6A2-969A-44BF-4B5EAE1988D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43" y="576000"/>
            <a:ext cx="9798115" cy="5706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73737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ACC294-C736-445D-A9D4-8BA9849DF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34" y="681036"/>
            <a:ext cx="10650566" cy="44974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lvl="0"/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362C7-782E-4A16-B4C1-17C85B600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3234" y="1397479"/>
            <a:ext cx="10650566" cy="4375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</p:spTree>
    <p:custDataLst>
      <p:tags r:id="rId7"/>
    </p:custDataLst>
    <p:extLst>
      <p:ext uri="{BB962C8B-B14F-4D97-AF65-F5344CB8AC3E}">
        <p14:creationId xmlns:p14="http://schemas.microsoft.com/office/powerpoint/2010/main" val="277232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9" r:id="rId2"/>
    <p:sldLayoutId id="2147483662" r:id="rId3"/>
    <p:sldLayoutId id="2147483664" r:id="rId4"/>
    <p:sldLayoutId id="214748366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ZA" sz="2400" b="1" kern="1200" dirty="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en.wikipedia.org/wiki/Switched-mode_power_supply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jzUEhFvtsg" TargetMode="External"/><Relationship Id="rId2" Type="http://schemas.openxmlformats.org/officeDocument/2006/relationships/hyperlink" Target="https://www.youtube.com/watch?v=-sfiReUu3o0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747552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8E935-76E5-4600-88F1-8D1D7D7AF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FIT 152</a:t>
            </a:r>
            <a:br>
              <a:rPr lang="en-ZA" dirty="0"/>
            </a:br>
            <a:br>
              <a:rPr lang="en-ZA" dirty="0"/>
            </a:br>
            <a:r>
              <a:rPr lang="en-ZA" dirty="0"/>
              <a:t>Fundamentals of Information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21499-796C-4B48-A8CD-070B8346C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b="1" dirty="0"/>
              <a:t>Lecture 4</a:t>
            </a:r>
          </a:p>
          <a:p>
            <a:r>
              <a:rPr lang="en-ZA" dirty="0"/>
              <a:t>Topic 3: Characteristics of an IT system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6451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24924-FACE-7322-63F1-559F3767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FIT 152: Module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00626-049B-ECBA-1DEB-B435755C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8"/>
            <a:ext cx="10650566" cy="4779485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Aft>
                <a:spcPts val="10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mbria" panose="02040503050406030204" pitchFamily="18" charset="0"/>
              </a:rPr>
              <a:t>Upon successful completion of this course, the student will be able to:</a:t>
            </a:r>
            <a:endParaRPr lang="en-ZA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mbria" panose="02040503050406030204" pitchFamily="18" charset="0"/>
              </a:rPr>
              <a:t>Demonstrate an understanding of the relationship between IT and related and informing disciplines.</a:t>
            </a:r>
            <a:endParaRPr lang="en-ZA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mbria" panose="02040503050406030204" pitchFamily="18" charset="0"/>
              </a:rPr>
              <a:t>Demonstrate insight in the history of computing technology, and an understanding of the Internet, and the World-Wide Web, as well </a:t>
            </a:r>
            <a:r>
              <a:rPr lang="en-US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mbria" panose="02040503050406030204" pitchFamily="18" charset="0"/>
              </a:rPr>
              <a:t>as the components of an IT system and how they interrelate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mbria" panose="02040503050406030204" pitchFamily="18" charset="0"/>
              </a:rPr>
              <a:t>. </a:t>
            </a:r>
            <a:endParaRPr lang="en-ZA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mbria" panose="02040503050406030204" pitchFamily="18" charset="0"/>
              </a:rPr>
              <a:t>Demonstrate an understanding of complexity in an information technology environment and how and why it occurs. </a:t>
            </a:r>
            <a:endParaRPr lang="en-ZA" sz="1800" b="1" dirty="0">
              <a:solidFill>
                <a:srgbClr val="FF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mbria" panose="02040503050406030204" pitchFamily="18" charset="0"/>
              </a:rPr>
              <a:t>Demonstrate an understanding of why life-long learning and continued professional development is critical for an IT professional.</a:t>
            </a:r>
            <a:endParaRPr lang="en-ZA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mbria" panose="02040503050406030204" pitchFamily="18" charset="0"/>
              </a:rPr>
              <a:t>Illustrate the use of information and communication technologies to solve problems.</a:t>
            </a:r>
            <a:endParaRPr lang="en-ZA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mbria" panose="02040503050406030204" pitchFamily="18" charset="0"/>
              </a:rPr>
              <a:t>Demonstrate an understanding of how and to what extent IT has changed various application domains.</a:t>
            </a:r>
            <a:endParaRPr lang="en-ZA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03102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EF66B-9004-7612-2303-BF810767E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34" y="913665"/>
            <a:ext cx="10650566" cy="449743"/>
          </a:xfrm>
        </p:spPr>
        <p:txBody>
          <a:bodyPr/>
          <a:lstStyle/>
          <a:p>
            <a:r>
              <a:rPr lang="en-ZA" dirty="0"/>
              <a:t>The components of an IT system and how they inter-relate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A4BAE-6EB6-86C6-EAA0-09719AE59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8"/>
            <a:ext cx="10650566" cy="4938007"/>
          </a:xfrm>
        </p:spPr>
        <p:txBody>
          <a:bodyPr>
            <a:normAutofit/>
          </a:bodyPr>
          <a:lstStyle/>
          <a:p>
            <a:r>
              <a:rPr lang="en-ZA" dirty="0"/>
              <a:t>A </a:t>
            </a:r>
            <a:r>
              <a:rPr lang="en-ZA" dirty="0">
                <a:solidFill>
                  <a:schemeClr val="accent1">
                    <a:lumMod val="75000"/>
                  </a:schemeClr>
                </a:solidFill>
              </a:rPr>
              <a:t>computer</a:t>
            </a:r>
            <a:r>
              <a:rPr lang="en-ZA" dirty="0"/>
              <a:t> is an electronic device, operating under the control of instructions stored in its own memory, that can accept data (</a:t>
            </a:r>
            <a:r>
              <a:rPr lang="en-ZA" i="1" dirty="0"/>
              <a:t>input</a:t>
            </a:r>
            <a:r>
              <a:rPr lang="en-ZA" dirty="0"/>
              <a:t>), </a:t>
            </a:r>
            <a:r>
              <a:rPr lang="en-ZA" i="1" dirty="0"/>
              <a:t>process </a:t>
            </a:r>
            <a:r>
              <a:rPr lang="en-ZA" dirty="0"/>
              <a:t>the data according to specified rules, produce information (</a:t>
            </a:r>
            <a:r>
              <a:rPr lang="en-ZA" i="1" dirty="0"/>
              <a:t>output</a:t>
            </a:r>
            <a:r>
              <a:rPr lang="en-ZA" dirty="0"/>
              <a:t>) and store the information for future use.</a:t>
            </a:r>
          </a:p>
          <a:p>
            <a:endParaRPr lang="en-ZA" dirty="0"/>
          </a:p>
          <a:p>
            <a:r>
              <a:rPr lang="en-ZA" dirty="0"/>
              <a:t>What is a system?</a:t>
            </a:r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r>
              <a:rPr lang="en-ZA" dirty="0"/>
              <a:t>Characteristics of IT Systems</a:t>
            </a:r>
          </a:p>
          <a:p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495DF8-286F-C818-2081-37735AF09E93}"/>
              </a:ext>
            </a:extLst>
          </p:cNvPr>
          <p:cNvSpPr txBox="1"/>
          <p:nvPr/>
        </p:nvSpPr>
        <p:spPr>
          <a:xfrm>
            <a:off x="8095488" y="410947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chemeClr val="accent1">
                    <a:lumMod val="75000"/>
                  </a:schemeClr>
                </a:solidFill>
                <a:effectLst/>
                <a:latin typeface="MS Reference Sans Serif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 Gupta2020, pages 1 – 7</a:t>
            </a:r>
          </a:p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MS Reference Sans Serif" panose="020B0604030504040204" pitchFamily="34" charset="0"/>
                <a:cs typeface="Times New Roman" panose="02020603050405020304" pitchFamily="18" charset="0"/>
              </a:rPr>
              <a:t>Read Pham2021, Chapter 2</a:t>
            </a:r>
            <a:endParaRPr lang="en-ZA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E8ABDD-3E00-D1B4-C487-5007031EE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8635" y="2331693"/>
            <a:ext cx="5249254" cy="13502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308876-73F8-AAD1-9654-291F3BD9F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2544" y="4164298"/>
            <a:ext cx="4840224" cy="217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232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038CB-9CDF-C6D9-920A-7F0D4FB11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D5111-1894-9FCB-8408-847FCCC11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Digital devices</a:t>
            </a:r>
          </a:p>
          <a:p>
            <a:pPr lvl="1"/>
            <a:r>
              <a:rPr lang="en-GB" dirty="0"/>
              <a:t>A digital device is any equipment containing a computer or microcontroller; included in these devices are smartphones, watches, and tablets.  A digital device processes electronic signals that represent either a one (“on”) or a zero (“off”). The presence of an electronic signal represents the “ on ” state; the absence of an electronic signal represents the “ off ” state. Each one or zero is referred to as a bit (a contraction of binary digit); a group of eight bits is a byte.</a:t>
            </a:r>
          </a:p>
          <a:p>
            <a:r>
              <a:rPr lang="en-GB" dirty="0"/>
              <a:t>Components of a digital device</a:t>
            </a:r>
          </a:p>
          <a:p>
            <a:pPr lvl="1"/>
            <a:r>
              <a:rPr lang="en-ZA" dirty="0"/>
              <a:t>Motherboard (circuit board) </a:t>
            </a:r>
          </a:p>
          <a:p>
            <a:pPr lvl="1"/>
            <a:r>
              <a:rPr lang="en-ZA" dirty="0"/>
              <a:t>Central Processing Unit ( CPU)  -  Graphical Processing Unit (GPU)</a:t>
            </a:r>
          </a:p>
          <a:p>
            <a:pPr lvl="1"/>
            <a:r>
              <a:rPr lang="en-ZA" dirty="0"/>
              <a:t>Random Access Memory (RAM) </a:t>
            </a:r>
          </a:p>
          <a:p>
            <a:pPr lvl="1"/>
            <a:r>
              <a:rPr lang="en-ZA" dirty="0"/>
              <a:t>Video Card Power Supply Hard Drive (HDD) </a:t>
            </a:r>
          </a:p>
          <a:p>
            <a:pPr lvl="1"/>
            <a:r>
              <a:rPr lang="en-ZA" dirty="0"/>
              <a:t>Solid-State Drive (SSD) </a:t>
            </a:r>
          </a:p>
          <a:p>
            <a:pPr lvl="1"/>
            <a:r>
              <a:rPr lang="en-ZA" dirty="0"/>
              <a:t>Optical Drive (DVD/CD drive) </a:t>
            </a:r>
          </a:p>
          <a:p>
            <a:pPr lvl="1"/>
            <a:r>
              <a:rPr lang="en-ZA" dirty="0"/>
              <a:t>Card Reader (SD/SDHC, CF, etc.)</a:t>
            </a:r>
          </a:p>
          <a:p>
            <a:pPr lvl="1"/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9DE24E-5841-263F-B950-4E3A1A87EC83}"/>
              </a:ext>
            </a:extLst>
          </p:cNvPr>
          <p:cNvSpPr txBox="1"/>
          <p:nvPr/>
        </p:nvSpPr>
        <p:spPr>
          <a:xfrm>
            <a:off x="6400800" y="390144"/>
            <a:ext cx="424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Read Pham2021 Chapter 2</a:t>
            </a:r>
            <a:endParaRPr lang="en-ZA" dirty="0">
              <a:solidFill>
                <a:schemeClr val="accent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4134CA-B60E-6028-3FC1-6E8C0D14D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944" y="4041640"/>
            <a:ext cx="5155822" cy="257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358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038CB-9CDF-C6D9-920A-7F0D4FB11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076" y="228601"/>
            <a:ext cx="10650566" cy="449743"/>
          </a:xfrm>
        </p:spPr>
        <p:txBody>
          <a:bodyPr/>
          <a:lstStyle/>
          <a:p>
            <a:pPr algn="ctr"/>
            <a:r>
              <a:rPr lang="en-ZA" dirty="0"/>
              <a:t>Match the device with the 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B2512C-2498-017A-CBA9-EE012CB36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77" y="770398"/>
            <a:ext cx="8452798" cy="597493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BD361AA-1E37-D00F-B32E-E5E4778C0618}"/>
              </a:ext>
            </a:extLst>
          </p:cNvPr>
          <p:cNvSpPr txBox="1">
            <a:spLocks/>
          </p:cNvSpPr>
          <p:nvPr/>
        </p:nvSpPr>
        <p:spPr>
          <a:xfrm>
            <a:off x="9276350" y="1199148"/>
            <a:ext cx="2827420" cy="4780546"/>
          </a:xfrm>
          <a:prstGeom prst="rect">
            <a:avLst/>
          </a:prstGeom>
        </p:spPr>
        <p:txBody>
          <a:bodyPr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2400" b="1" kern="12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+mj-cs"/>
              </a:defRPr>
            </a:lvl1pPr>
          </a:lstStyle>
          <a:p>
            <a:r>
              <a:rPr lang="en-US" sz="1800" dirty="0"/>
              <a:t>Optical drive </a:t>
            </a:r>
          </a:p>
          <a:p>
            <a:endParaRPr lang="en-US" sz="1800" dirty="0"/>
          </a:p>
          <a:p>
            <a:r>
              <a:rPr lang="en-US" sz="1800" dirty="0"/>
              <a:t>SMPS (Switched-mode power supply) </a:t>
            </a:r>
          </a:p>
          <a:p>
            <a:endParaRPr lang="en-ZA" sz="1400" b="0" i="0" u="none" strike="noStrike" dirty="0">
              <a:effectLst/>
              <a:latin typeface="Arial" panose="020B0604020202020204" pitchFamily="34" charset="0"/>
              <a:hlinkClick r:id="rId4"/>
            </a:endParaRPr>
          </a:p>
          <a:p>
            <a:r>
              <a:rPr lang="en-US" sz="1800" dirty="0"/>
              <a:t>Mouse</a:t>
            </a:r>
          </a:p>
          <a:p>
            <a:r>
              <a:rPr lang="en-US" sz="1800" dirty="0"/>
              <a:t> </a:t>
            </a:r>
          </a:p>
          <a:p>
            <a:r>
              <a:rPr lang="en-US" sz="1800" dirty="0"/>
              <a:t>Printer</a:t>
            </a:r>
          </a:p>
          <a:p>
            <a:endParaRPr lang="en-US" sz="1800" dirty="0"/>
          </a:p>
          <a:p>
            <a:r>
              <a:rPr lang="en-US" sz="1800" dirty="0"/>
              <a:t>Monitor </a:t>
            </a:r>
          </a:p>
          <a:p>
            <a:endParaRPr lang="en-US" sz="1800" dirty="0"/>
          </a:p>
          <a:p>
            <a:r>
              <a:rPr lang="en-US" sz="1800" dirty="0"/>
              <a:t>Hard disk</a:t>
            </a:r>
          </a:p>
          <a:p>
            <a:endParaRPr lang="en-US" sz="1800" dirty="0"/>
          </a:p>
          <a:p>
            <a:r>
              <a:rPr lang="en-US" sz="1800" dirty="0"/>
              <a:t>Motherboard </a:t>
            </a:r>
          </a:p>
          <a:p>
            <a:endParaRPr lang="en-US" sz="1800" dirty="0"/>
          </a:p>
          <a:p>
            <a:r>
              <a:rPr lang="en-US" sz="1800" dirty="0"/>
              <a:t>Processor</a:t>
            </a:r>
          </a:p>
          <a:p>
            <a:endParaRPr lang="en-US" sz="1800" dirty="0"/>
          </a:p>
          <a:p>
            <a:r>
              <a:rPr lang="en-US" sz="1800" dirty="0"/>
              <a:t>Keyboard</a:t>
            </a:r>
          </a:p>
          <a:p>
            <a:endParaRPr lang="en-US" sz="1800" dirty="0"/>
          </a:p>
          <a:p>
            <a:r>
              <a:rPr lang="en-US" sz="1800" dirty="0"/>
              <a:t>RAM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54ADA1-64B2-0005-00E9-1DE5EF5C4BEA}"/>
              </a:ext>
            </a:extLst>
          </p:cNvPr>
          <p:cNvSpPr/>
          <p:nvPr/>
        </p:nvSpPr>
        <p:spPr>
          <a:xfrm>
            <a:off x="1612232" y="1106905"/>
            <a:ext cx="1275347" cy="336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Z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4725D5-CABB-448C-AB0C-50818BFFD7C7}"/>
              </a:ext>
            </a:extLst>
          </p:cNvPr>
          <p:cNvSpPr/>
          <p:nvPr/>
        </p:nvSpPr>
        <p:spPr>
          <a:xfrm>
            <a:off x="1487906" y="2450431"/>
            <a:ext cx="1275347" cy="336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Z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6E5738-0802-DDA7-B04F-B514481E9884}"/>
              </a:ext>
            </a:extLst>
          </p:cNvPr>
          <p:cNvSpPr/>
          <p:nvPr/>
        </p:nvSpPr>
        <p:spPr>
          <a:xfrm>
            <a:off x="3336758" y="1736557"/>
            <a:ext cx="1275347" cy="336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2B0D1A-766F-E00B-E2AB-8920053DAF4C}"/>
              </a:ext>
            </a:extLst>
          </p:cNvPr>
          <p:cNvSpPr/>
          <p:nvPr/>
        </p:nvSpPr>
        <p:spPr>
          <a:xfrm>
            <a:off x="6220327" y="2117556"/>
            <a:ext cx="1275347" cy="336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Z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077327-C5D8-D25F-E70C-B4FC61A4FE79}"/>
              </a:ext>
            </a:extLst>
          </p:cNvPr>
          <p:cNvSpPr/>
          <p:nvPr/>
        </p:nvSpPr>
        <p:spPr>
          <a:xfrm>
            <a:off x="7178843" y="3136042"/>
            <a:ext cx="1275347" cy="336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endParaRPr lang="en-Z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C78BC3-0BE3-75AA-4338-40833B35C8E9}"/>
              </a:ext>
            </a:extLst>
          </p:cNvPr>
          <p:cNvSpPr/>
          <p:nvPr/>
        </p:nvSpPr>
        <p:spPr>
          <a:xfrm>
            <a:off x="7134728" y="4651642"/>
            <a:ext cx="1528009" cy="336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endParaRPr lang="en-Z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7D1513-DE0D-5D75-06B9-094D9A092339}"/>
              </a:ext>
            </a:extLst>
          </p:cNvPr>
          <p:cNvSpPr/>
          <p:nvPr/>
        </p:nvSpPr>
        <p:spPr>
          <a:xfrm>
            <a:off x="6589297" y="6051506"/>
            <a:ext cx="1528009" cy="336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  <a:endParaRPr lang="en-Z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4A7058-9D73-0018-061F-3D4A4B8B9116}"/>
              </a:ext>
            </a:extLst>
          </p:cNvPr>
          <p:cNvSpPr/>
          <p:nvPr/>
        </p:nvSpPr>
        <p:spPr>
          <a:xfrm>
            <a:off x="3972428" y="5811252"/>
            <a:ext cx="1528009" cy="336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en-Z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AD42E5-C822-AA1C-0FF7-F715EE423114}"/>
              </a:ext>
            </a:extLst>
          </p:cNvPr>
          <p:cNvSpPr/>
          <p:nvPr/>
        </p:nvSpPr>
        <p:spPr>
          <a:xfrm>
            <a:off x="3084096" y="5438273"/>
            <a:ext cx="1528009" cy="336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Z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62EA39-B116-FDC6-3CE7-1F9F7BFD74C2}"/>
              </a:ext>
            </a:extLst>
          </p:cNvPr>
          <p:cNvSpPr/>
          <p:nvPr/>
        </p:nvSpPr>
        <p:spPr>
          <a:xfrm>
            <a:off x="1361574" y="5606715"/>
            <a:ext cx="1528009" cy="336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47985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038CB-9CDF-C6D9-920A-7F0D4FB11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076" y="228601"/>
            <a:ext cx="10650566" cy="449743"/>
          </a:xfrm>
        </p:spPr>
        <p:txBody>
          <a:bodyPr/>
          <a:lstStyle/>
          <a:p>
            <a:pPr algn="ctr"/>
            <a:r>
              <a:rPr lang="en-ZA" dirty="0">
                <a:solidFill>
                  <a:srgbClr val="FF0000"/>
                </a:solidFill>
              </a:rPr>
              <a:t>Answers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B2512C-2498-017A-CBA9-EE012CB36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77" y="770398"/>
            <a:ext cx="8452798" cy="597493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BD361AA-1E37-D00F-B32E-E5E4778C0618}"/>
              </a:ext>
            </a:extLst>
          </p:cNvPr>
          <p:cNvSpPr txBox="1">
            <a:spLocks/>
          </p:cNvSpPr>
          <p:nvPr/>
        </p:nvSpPr>
        <p:spPr>
          <a:xfrm>
            <a:off x="9276350" y="1367591"/>
            <a:ext cx="2827420" cy="4780546"/>
          </a:xfrm>
          <a:prstGeom prst="rect">
            <a:avLst/>
          </a:prstGeom>
        </p:spPr>
        <p:txBody>
          <a:bodyPr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2400" b="1" kern="12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+mj-cs"/>
              </a:defRPr>
            </a:lvl1pPr>
          </a:lstStyle>
          <a:p>
            <a:pPr marL="342900" indent="-342900">
              <a:buAutoNum type="alphaUcPeriod"/>
            </a:pPr>
            <a:r>
              <a:rPr lang="en-US" sz="1800" dirty="0">
                <a:solidFill>
                  <a:srgbClr val="FF0000"/>
                </a:solidFill>
              </a:rPr>
              <a:t>Printer</a:t>
            </a:r>
          </a:p>
          <a:p>
            <a:pPr marL="342900" indent="-342900">
              <a:buAutoNum type="alphaUcPeriod"/>
            </a:pPr>
            <a:endParaRPr lang="en-US" sz="1800" dirty="0">
              <a:solidFill>
                <a:srgbClr val="FF0000"/>
              </a:solidFill>
            </a:endParaRPr>
          </a:p>
          <a:p>
            <a:pPr marL="342900" indent="-342900">
              <a:buAutoNum type="alphaUcPeriod"/>
            </a:pPr>
            <a:r>
              <a:rPr lang="en-US" sz="1800" dirty="0">
                <a:solidFill>
                  <a:srgbClr val="FF0000"/>
                </a:solidFill>
              </a:rPr>
              <a:t>Monitor</a:t>
            </a:r>
          </a:p>
          <a:p>
            <a:pPr marL="342900" indent="-342900">
              <a:buAutoNum type="alphaUcPeriod"/>
            </a:pPr>
            <a:endParaRPr lang="en-US" sz="1800" dirty="0">
              <a:solidFill>
                <a:srgbClr val="FF0000"/>
              </a:solidFill>
            </a:endParaRPr>
          </a:p>
          <a:p>
            <a:pPr marL="342900" indent="-342900">
              <a:buAutoNum type="alphaUcPeriod"/>
            </a:pPr>
            <a:r>
              <a:rPr lang="en-US" sz="1800" dirty="0">
                <a:solidFill>
                  <a:srgbClr val="FF0000"/>
                </a:solidFill>
              </a:rPr>
              <a:t>Keyboard</a:t>
            </a:r>
          </a:p>
          <a:p>
            <a:pPr marL="342900" indent="-342900">
              <a:buAutoNum type="alphaUcPeriod"/>
            </a:pPr>
            <a:endParaRPr lang="en-US" sz="1800" dirty="0">
              <a:solidFill>
                <a:srgbClr val="FF0000"/>
              </a:solidFill>
            </a:endParaRPr>
          </a:p>
          <a:p>
            <a:pPr marL="342900" indent="-342900">
              <a:buAutoNum type="alphaUcPeriod"/>
            </a:pPr>
            <a:r>
              <a:rPr lang="en-US" sz="1800" dirty="0">
                <a:solidFill>
                  <a:srgbClr val="FF0000"/>
                </a:solidFill>
              </a:rPr>
              <a:t>SMPS (Switched-mode power supply) </a:t>
            </a:r>
          </a:p>
          <a:p>
            <a:pPr marL="342900" indent="-342900">
              <a:buAutoNum type="alphaUcPeriod"/>
            </a:pPr>
            <a:endParaRPr lang="en-US" sz="1800" dirty="0">
              <a:solidFill>
                <a:srgbClr val="FF0000"/>
              </a:solidFill>
            </a:endParaRPr>
          </a:p>
          <a:p>
            <a:pPr marL="342900" indent="-342900">
              <a:buAutoNum type="alphaUcPeriod"/>
            </a:pPr>
            <a:r>
              <a:rPr lang="en-US" sz="1800" dirty="0">
                <a:solidFill>
                  <a:srgbClr val="FF0000"/>
                </a:solidFill>
              </a:rPr>
              <a:t>Mouse</a:t>
            </a:r>
          </a:p>
          <a:p>
            <a:pPr marL="342900" indent="-342900">
              <a:buAutoNum type="alphaUcPeriod"/>
            </a:pPr>
            <a:endParaRPr lang="en-US" sz="1800" dirty="0">
              <a:solidFill>
                <a:srgbClr val="FF0000"/>
              </a:solidFill>
            </a:endParaRPr>
          </a:p>
          <a:p>
            <a:pPr marL="342900" indent="-342900">
              <a:buAutoNum type="alphaUcPeriod"/>
            </a:pPr>
            <a:r>
              <a:rPr lang="en-US" sz="1800" dirty="0">
                <a:solidFill>
                  <a:srgbClr val="FF0000"/>
                </a:solidFill>
              </a:rPr>
              <a:t>Hard disk</a:t>
            </a:r>
          </a:p>
          <a:p>
            <a:pPr marL="342900" indent="-342900">
              <a:buAutoNum type="alphaUcPeriod"/>
            </a:pPr>
            <a:endParaRPr lang="en-US" sz="1800" dirty="0">
              <a:solidFill>
                <a:srgbClr val="FF0000"/>
              </a:solidFill>
            </a:endParaRPr>
          </a:p>
          <a:p>
            <a:pPr marL="342900" indent="-342900">
              <a:buAutoNum type="alphaUcPeriod"/>
            </a:pPr>
            <a:r>
              <a:rPr lang="en-US" sz="1800" dirty="0">
                <a:solidFill>
                  <a:srgbClr val="FF0000"/>
                </a:solidFill>
              </a:rPr>
              <a:t>RAM</a:t>
            </a:r>
          </a:p>
          <a:p>
            <a:pPr marL="342900" indent="-342900">
              <a:buAutoNum type="alphaUcPeriod"/>
            </a:pPr>
            <a:endParaRPr lang="en-US" sz="1800" dirty="0">
              <a:solidFill>
                <a:srgbClr val="FF0000"/>
              </a:solidFill>
            </a:endParaRPr>
          </a:p>
          <a:p>
            <a:pPr marL="342900" indent="-342900">
              <a:buAutoNum type="alphaUcPeriod"/>
            </a:pPr>
            <a:r>
              <a:rPr lang="en-US" sz="1800" dirty="0">
                <a:solidFill>
                  <a:srgbClr val="FF0000"/>
                </a:solidFill>
              </a:rPr>
              <a:t>Processor</a:t>
            </a:r>
          </a:p>
          <a:p>
            <a:pPr marL="342900" indent="-342900">
              <a:buAutoNum type="alphaUcPeriod"/>
            </a:pPr>
            <a:endParaRPr lang="en-US" sz="1800" dirty="0">
              <a:solidFill>
                <a:srgbClr val="FF0000"/>
              </a:solidFill>
            </a:endParaRPr>
          </a:p>
          <a:p>
            <a:pPr marL="342900" indent="-342900">
              <a:buAutoNum type="alphaUcPeriod"/>
            </a:pPr>
            <a:r>
              <a:rPr lang="en-US" sz="1800" dirty="0">
                <a:solidFill>
                  <a:srgbClr val="FF0000"/>
                </a:solidFill>
              </a:rPr>
              <a:t>Motherboard</a:t>
            </a:r>
          </a:p>
          <a:p>
            <a:pPr marL="342900" indent="-342900">
              <a:buAutoNum type="alphaUcPeriod"/>
            </a:pPr>
            <a:endParaRPr lang="en-US" sz="1800" dirty="0">
              <a:solidFill>
                <a:srgbClr val="FF0000"/>
              </a:solidFill>
            </a:endParaRPr>
          </a:p>
          <a:p>
            <a:pPr marL="342900" indent="-342900">
              <a:buAutoNum type="alphaUcPeriod"/>
            </a:pPr>
            <a:r>
              <a:rPr lang="en-US" sz="1800" dirty="0">
                <a:solidFill>
                  <a:srgbClr val="FF0000"/>
                </a:solidFill>
              </a:rPr>
              <a:t>Optical drive </a:t>
            </a:r>
          </a:p>
          <a:p>
            <a:pPr marL="342900" indent="-342900">
              <a:buAutoNum type="alphaUcPeriod"/>
            </a:pPr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400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7483B-7652-9F8F-B1E8-37F0CA518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Complexity in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7EB27-69D9-F1E0-69A4-8FA8823E1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A </a:t>
            </a:r>
            <a:r>
              <a:rPr lang="en-ZA" dirty="0">
                <a:solidFill>
                  <a:schemeClr val="accent1"/>
                </a:solidFill>
              </a:rPr>
              <a:t>system</a:t>
            </a:r>
            <a:r>
              <a:rPr lang="en-ZA" dirty="0"/>
              <a:t> is a set of interacting entities</a:t>
            </a:r>
          </a:p>
          <a:p>
            <a:endParaRPr lang="en-ZA" dirty="0"/>
          </a:p>
          <a:p>
            <a:r>
              <a:rPr lang="en-GB" dirty="0">
                <a:hlinkClick r:id="rId2"/>
              </a:rPr>
              <a:t>Systems Thinking: A Little Film About a Big Idea | Introduction to Cabrera Research Lab (youtube.com)</a:t>
            </a:r>
            <a:endParaRPr lang="en-ZA" dirty="0"/>
          </a:p>
          <a:p>
            <a:endParaRPr lang="en-ZA" dirty="0"/>
          </a:p>
          <a:p>
            <a:pPr marL="0" indent="0">
              <a:buNone/>
            </a:pPr>
            <a:endParaRPr lang="en-ZA" dirty="0"/>
          </a:p>
          <a:p>
            <a:r>
              <a:rPr lang="en-GB" sz="1800" dirty="0">
                <a:effectLst/>
                <a:latin typeface="MS Reference Sans Serif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Cybernetics is the science of automatic control systems (such as the human brain, driving a motorcar and our central nervous system) and communications in both living things and in machines.</a:t>
            </a:r>
          </a:p>
          <a:p>
            <a:endParaRPr lang="en-ZA" dirty="0"/>
          </a:p>
          <a:p>
            <a:r>
              <a:rPr lang="en-GB" dirty="0">
                <a:hlinkClick r:id="rId3"/>
              </a:rPr>
              <a:t>(26) What is CYBERNETICS? (2016 ver.) Get it right in under 3 min. – YouTube</a:t>
            </a:r>
            <a:endParaRPr lang="en-GB" dirty="0"/>
          </a:p>
          <a:p>
            <a:endParaRPr lang="en-GB" dirty="0"/>
          </a:p>
          <a:p>
            <a:r>
              <a:rPr lang="en-GB" dirty="0"/>
              <a:t>Next lecture: Management of complexity in IT</a:t>
            </a:r>
            <a:endParaRPr lang="en-Z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0440-B546-388A-0908-1BA25BB98713}"/>
              </a:ext>
            </a:extLst>
          </p:cNvPr>
          <p:cNvSpPr txBox="1"/>
          <p:nvPr/>
        </p:nvSpPr>
        <p:spPr>
          <a:xfrm>
            <a:off x="6778752" y="353568"/>
            <a:ext cx="4710014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accent1"/>
                </a:solidFill>
              </a:rPr>
              <a:t>Read Printz2020, Foreword, pages ix and x</a:t>
            </a:r>
          </a:p>
          <a:p>
            <a:r>
              <a:rPr lang="en-ZA" dirty="0">
                <a:solidFill>
                  <a:schemeClr val="accent1"/>
                </a:solidFill>
              </a:rPr>
              <a:t>Introduction to Part 1, pages 3 and 4</a:t>
            </a:r>
          </a:p>
          <a:p>
            <a:r>
              <a:rPr lang="en-ZA" dirty="0">
                <a:solidFill>
                  <a:schemeClr val="accent1"/>
                </a:solidFill>
              </a:rPr>
              <a:t>Part 1, pages 5 to 31</a:t>
            </a:r>
          </a:p>
        </p:txBody>
      </p:sp>
    </p:spTree>
    <p:extLst>
      <p:ext uri="{BB962C8B-B14F-4D97-AF65-F5344CB8AC3E}">
        <p14:creationId xmlns:p14="http://schemas.microsoft.com/office/powerpoint/2010/main" val="40282526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OFFICE THEME" val="Wte7FFFa"/>
  <p:tag name="ARTICULATE_PROJECT_OPEN" val="0"/>
  <p:tag name="ARTICULATE_DESIGN_ID_WHITE VIDEO BOX" val="5d6qpBLd"/>
  <p:tag name="ARTICULATE_SLIDE_THUMBNAIL_REFRESH" val="1"/>
  <p:tag name="ARTICULATE_SLIDE_COUNT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White Video bo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X template for recordings 22-05-20" id="{921E9A64-9EE8-41E5-B16D-75918ADC9A75}" vid="{93481CF0-EFEC-407E-B05B-10CF0C39BF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5413</TotalTime>
  <Words>570</Words>
  <Application>Microsoft Office PowerPoint</Application>
  <PresentationFormat>Widescreen</PresentationFormat>
  <Paragraphs>104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Aptos</vt:lpstr>
      <vt:lpstr>Arial</vt:lpstr>
      <vt:lpstr>Calibri</vt:lpstr>
      <vt:lpstr>Cambria</vt:lpstr>
      <vt:lpstr>Gill Sans MT</vt:lpstr>
      <vt:lpstr>MS Reference Sans Serif</vt:lpstr>
      <vt:lpstr>Wingdings</vt:lpstr>
      <vt:lpstr>White Video box</vt:lpstr>
      <vt:lpstr>PowerPoint Presentation</vt:lpstr>
      <vt:lpstr>FIT 152  Fundamentals of Information Technology</vt:lpstr>
      <vt:lpstr>FIT 152: Module outcomes</vt:lpstr>
      <vt:lpstr>The components of an IT system and how they inter-relate</vt:lpstr>
      <vt:lpstr>Hardware</vt:lpstr>
      <vt:lpstr>Match the device with the name</vt:lpstr>
      <vt:lpstr>Answers</vt:lpstr>
      <vt:lpstr>Complexity in 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Sykes, Debbie (Ms) - Delta</dc:creator>
  <cp:lastModifiedBy>Daniella Bettoni</cp:lastModifiedBy>
  <cp:revision>86</cp:revision>
  <dcterms:created xsi:type="dcterms:W3CDTF">2021-02-17T07:10:33Z</dcterms:created>
  <dcterms:modified xsi:type="dcterms:W3CDTF">2025-03-04T09:02:21Z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C5361F15-C82A-40D1-A4E6-5713AE67191D</vt:lpwstr>
  </property>
  <property fmtid="{D5CDD505-2E9C-101B-9397-08002B2CF9AE}" pid="3" name="ArticulatePath">
    <vt:lpwstr>Presentation1</vt:lpwstr>
  </property>
</Properties>
</file>