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8" r:id="rId2"/>
    <p:sldId id="266" r:id="rId3"/>
    <p:sldId id="269" r:id="rId4"/>
    <p:sldId id="287" r:id="rId5"/>
    <p:sldId id="303" r:id="rId6"/>
    <p:sldId id="304" r:id="rId7"/>
    <p:sldId id="314" r:id="rId8"/>
    <p:sldId id="315" r:id="rId9"/>
    <p:sldId id="299" r:id="rId10"/>
    <p:sldId id="300" r:id="rId11"/>
    <p:sldId id="301" r:id="rId12"/>
    <p:sldId id="302" r:id="rId13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63A9"/>
    <a:srgbClr val="F6921F"/>
    <a:srgbClr val="237DA0"/>
    <a:srgbClr val="BF4856"/>
    <a:srgbClr val="E77AAE"/>
    <a:srgbClr val="53575B"/>
    <a:srgbClr val="3AB2E6"/>
    <a:srgbClr val="F8D902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79" autoAdjust="0"/>
    <p:restoredTop sz="67484" autoAdjust="0"/>
  </p:normalViewPr>
  <p:slideViewPr>
    <p:cSldViewPr snapToGrid="0" showGuides="1">
      <p:cViewPr varScale="1">
        <p:scale>
          <a:sx n="56" d="100"/>
          <a:sy n="56" d="100"/>
        </p:scale>
        <p:origin x="210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DC71D-7255-4E81-ACA7-3018D6210D59}" type="datetimeFigureOut">
              <a:rPr lang="en-ZA" smtClean="0"/>
              <a:t>2025/03/04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6734F-560B-46E1-86BC-65162B135AC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386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0545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Z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2349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00813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196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3641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0290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2890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6734F-560B-46E1-86BC-65162B135AC4}" type="slidenum">
              <a:rPr lang="en-ZA" smtClean="0"/>
              <a:t>12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468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custDataLst>
      <p:tags r:id="rId7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62" r:id="rId3"/>
    <p:sldLayoutId id="2147483664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F960-25A1-0477-C01B-A19683F4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Managing complexity in an IT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BD289-E8CA-6C14-5231-16C61F69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 Managing Complexity: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Just as you'd organize your Legos into different piles based on colour or shape to make building easier, software developers use strategies to manage complexity.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strategy is to </a:t>
            </a: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break down big tasks into smaller, more manageable pieces</a:t>
            </a: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This is like dividing a big project into smaller, bite-sized tasks that are easier to handle. (Reference: </a:t>
            </a:r>
            <a:r>
              <a:rPr lang="en-Z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Larman</a:t>
            </a: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C., &amp; </a:t>
            </a:r>
            <a:r>
              <a:rPr lang="en-Z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Vodde</a:t>
            </a: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B. (2008). Scaling Lean &amp; Agile Development: Thinking and Organizational Tools for Large-Scale Scrum. Addison-Wesley Professional.)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ZA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Agile methodology is one such strategy.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7BC713-B5D5-3EB7-C318-02599E737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953500" y="3547872"/>
            <a:ext cx="2746058" cy="2929128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91294F3C-24CC-4A96-824D-20DE233A2EBA}"/>
              </a:ext>
            </a:extLst>
          </p:cNvPr>
          <p:cNvSpPr/>
          <p:nvPr/>
        </p:nvSpPr>
        <p:spPr>
          <a:xfrm>
            <a:off x="4718304" y="3547872"/>
            <a:ext cx="219456" cy="6339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0914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591E-9D8B-7D37-8C6A-1977F4EF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Managing complexity in an IT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4E88D-A11E-7429-7E6E-7D4FB3281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1894361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 Agile Methodology: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Agile is like working on a puzzle one piece at a time instead of trying to solve the whole thing at once.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Agile, developers work in </a:t>
            </a: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short bursts called sprints</a:t>
            </a: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focusing on completing small, achievable goals and getting feedback from users along the way. (Reference: Martin, R. C. (2003). Agile Software Development: Principles, Patterns, and Practices. Prentice Hall.)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40CD9-264B-3765-8B03-4B29D8F1D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877" y="4094547"/>
            <a:ext cx="6298883" cy="2356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474E5B-94CA-84DD-A8EF-91DF6CA81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610" y="4708849"/>
            <a:ext cx="2983230" cy="1742115"/>
          </a:xfrm>
          <a:prstGeom prst="rect">
            <a:avLst/>
          </a:prstGeom>
        </p:spPr>
      </p:pic>
      <p:pic>
        <p:nvPicPr>
          <p:cNvPr id="8" name="Graphic 7" descr="Puzzle outline">
            <a:extLst>
              <a:ext uri="{FF2B5EF4-FFF2-40B4-BE49-F238E27FC236}">
                <a16:creationId xmlns:a16="http://schemas.microsoft.com/office/drawing/2014/main" id="{809D3F26-5D9B-1BAF-E9A5-4519BC625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44610" y="3763970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22FE8C-7AC6-9606-68A1-5B38B1DC51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60" y="4223682"/>
            <a:ext cx="2130425" cy="209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4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7094-B967-E39D-1819-C0474CCA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Managing complexity in an IT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3247-6BE0-6F1F-409A-3AA32CD9D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801814"/>
            <a:ext cx="10650566" cy="43751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 Good Communication: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Imagine building a Lego castle with a friend. If you don't talk about your plan and work together, you might end up with mismatched pieces or parts that don't fit.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Similarly, in software development, good communication between team members is crucial for managing complexity. Developers need to </a:t>
            </a: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share ideas, coordinate tasks, and solve problems together</a:t>
            </a: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(Reference: Cockburn, A. (2002). Agile Software Development. Addison-Wesley Professional.)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 Continuous Improvement: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Building complex software is like building a skyscraper—it requires careful planning, constant adjustments, and teamwork.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continuously </a:t>
            </a: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 from their mistakes, adapting to changes, and refining their processes</a:t>
            </a: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developers can better manage complexity and build software that meets users' needs. (Reference: Beck, K. (1999). Extreme Programming Explained: Embrace Change (2nd ed.). Addison-Wesley Professional.)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2353B-8A81-559C-B05E-79E999BCC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742" y="85315"/>
            <a:ext cx="2613660" cy="209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5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FIT 152</a:t>
            </a:r>
            <a:br>
              <a:rPr lang="en-ZA" dirty="0"/>
            </a:br>
            <a:br>
              <a:rPr lang="en-ZA" dirty="0"/>
            </a:br>
            <a:r>
              <a:rPr lang="en-ZA" dirty="0"/>
              <a:t>Fundamentals of Information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/>
              <a:t>Lecture 5</a:t>
            </a:r>
          </a:p>
          <a:p>
            <a:r>
              <a:rPr lang="en-ZA" dirty="0"/>
              <a:t>Topic 3: Managing complexity in an IT environment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4924-FACE-7322-63F1-559F3767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FIT 152: Module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0626-049B-ECBA-1DEB-B435755C7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8"/>
            <a:ext cx="10650566" cy="4779485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Upon successful completion of this course, the student will be able to: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an understanding of the relationship between IT and related and informing disciplines.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insight in the history of computing technology, and an understanding of the Internet, and the World-Wide Web, as well as the components of an IT system and how they interrelate. 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an understanding of complexity in an information technology environment and how and why it occurs. </a:t>
            </a:r>
            <a:endParaRPr lang="en-ZA" sz="1800" b="1" dirty="0">
              <a:solidFill>
                <a:srgbClr val="FF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an understanding of why life-long learning and continued professional development is critical for an IT professional.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Illustrate the use of information and communication technologies to solve problems.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lvl="0" indent="-342900">
              <a:lnSpc>
                <a:spcPct val="13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mbria" panose="02040503050406030204" pitchFamily="18" charset="0"/>
              </a:rPr>
              <a:t>Demonstrate an understanding of how and to what extent IT has changed various application domains.</a:t>
            </a:r>
            <a:endParaRPr lang="en-ZA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0310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F66B-9004-7612-2303-BF810767E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913665"/>
            <a:ext cx="10650566" cy="449743"/>
          </a:xfrm>
        </p:spPr>
        <p:txBody>
          <a:bodyPr/>
          <a:lstStyle/>
          <a:p>
            <a:r>
              <a:rPr lang="en-ZA" dirty="0"/>
              <a:t>Managing complexity in the IT environment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66767-9EEB-8008-49EA-719D3DD68620}"/>
              </a:ext>
            </a:extLst>
          </p:cNvPr>
          <p:cNvSpPr txBox="1"/>
          <p:nvPr/>
        </p:nvSpPr>
        <p:spPr>
          <a:xfrm>
            <a:off x="703234" y="2497151"/>
            <a:ext cx="10293096" cy="3044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Managing complexity in software development can be likened to orchestrating a symphony. Just as a symphony conductor coordinates multiple instruments to create harmonious music, software developers orchestrate various components and functionalities to create a cohesive and efficient system. Each instrument in a symphony represents a different aspect of the software, such as user interface, database management, and algorithmic logic. The conductor's role mirrors that of a project manager or lead developer, ensuring that each part of the software works together seamlessly to achieve the desired outcome. Like a symphony, successful software development requires careful planning, precise coordination, and continuous refinement to produce a masterpiece of functionality and usability.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FB2B9D-3497-53C4-8D3B-01FB127C3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185" y="307848"/>
            <a:ext cx="2257424" cy="19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3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9FA-9443-DB2D-6D94-612D7267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of a complex software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3F48-CEC3-1050-D3AE-E6B311227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Modern e-commerce platform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E9B21-BB66-6E16-30B2-F033B27AE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144" y="336809"/>
            <a:ext cx="5002622" cy="59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5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9FA-9443-DB2D-6D94-612D7267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 of a complex software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3F48-CEC3-1050-D3AE-E6B311227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8"/>
            <a:ext cx="10650566" cy="5332506"/>
          </a:xfrm>
        </p:spPr>
        <p:txBody>
          <a:bodyPr>
            <a:normAutofit fontScale="92500" lnSpcReduction="10000"/>
          </a:bodyPr>
          <a:lstStyle/>
          <a:p>
            <a:r>
              <a:rPr lang="en-ZA" sz="2400" dirty="0"/>
              <a:t>Modern e-commerce platform c</a:t>
            </a:r>
            <a:r>
              <a:rPr lang="en-GB" sz="2400" dirty="0" err="1"/>
              <a:t>onsists</a:t>
            </a:r>
            <a:r>
              <a:rPr lang="en-GB" sz="2400" dirty="0"/>
              <a:t> of three primary components: </a:t>
            </a:r>
          </a:p>
          <a:p>
            <a:pPr lvl="1"/>
            <a:r>
              <a:rPr lang="en-GB" sz="2000" dirty="0"/>
              <a:t>the front-end: </a:t>
            </a:r>
          </a:p>
          <a:p>
            <a:pPr lvl="2"/>
            <a:r>
              <a:rPr lang="en-GB" sz="1800" dirty="0"/>
              <a:t>what users interact with directly</a:t>
            </a:r>
          </a:p>
          <a:p>
            <a:pPr lvl="2"/>
            <a:r>
              <a:rPr lang="en-GB" sz="1800" dirty="0"/>
              <a:t>user interface (UI) components such as web pages, mobile apps, and other graphical elements</a:t>
            </a:r>
          </a:p>
          <a:p>
            <a:pPr lvl="2"/>
            <a:r>
              <a:rPr lang="en-GB" sz="1800" dirty="0"/>
              <a:t>using technologies like HTML, CSS, JavaScript, and various front-end frameworks such as React.js or Angular.</a:t>
            </a:r>
          </a:p>
          <a:p>
            <a:pPr lvl="2"/>
            <a:r>
              <a:rPr lang="en-GB" sz="1800" dirty="0"/>
              <a:t>communicates with the back-end through APIs (Application Programming Interfaces) to fetch data and perform various actions like searching for products, adding items to the cart, and placing orders.</a:t>
            </a:r>
          </a:p>
          <a:p>
            <a:pPr lvl="1"/>
            <a:r>
              <a:rPr lang="en-GB" sz="2000" dirty="0"/>
              <a:t>the back-end</a:t>
            </a:r>
          </a:p>
          <a:p>
            <a:pPr lvl="2"/>
            <a:r>
              <a:rPr lang="en-GB" sz="1800" dirty="0"/>
              <a:t>serves as the engine of the e-commerce platform, handling all the business logic and data processing.</a:t>
            </a:r>
          </a:p>
          <a:p>
            <a:pPr lvl="2"/>
            <a:r>
              <a:rPr lang="en-GB" sz="1800" dirty="0"/>
              <a:t>managing user authentication, product </a:t>
            </a:r>
            <a:r>
              <a:rPr lang="en-GB" sz="1800" dirty="0" err="1"/>
              <a:t>catalog</a:t>
            </a:r>
            <a:r>
              <a:rPr lang="en-GB" sz="1800" dirty="0"/>
              <a:t> management, inventory management, order processing, payment gateway integration, and more.</a:t>
            </a:r>
          </a:p>
          <a:p>
            <a:pPr lvl="2"/>
            <a:r>
              <a:rPr lang="en-GB" sz="1800" dirty="0"/>
              <a:t>built using server-side technologies such as Node.js, Python (with Django or Flask), Ruby (with Ruby on Rails), or Java (with Spring Boot). </a:t>
            </a:r>
          </a:p>
          <a:p>
            <a:pPr lvl="2"/>
            <a:r>
              <a:rPr lang="en-GB" sz="1800" dirty="0"/>
              <a:t>interacts with the database to retrieve and store data and exposes APIs that the front-end and other external services can consume.</a:t>
            </a:r>
          </a:p>
          <a:p>
            <a:pPr lvl="1"/>
            <a:r>
              <a:rPr lang="en-GB" sz="2000" dirty="0"/>
              <a:t>the database</a:t>
            </a:r>
          </a:p>
          <a:p>
            <a:pPr lvl="2"/>
            <a:r>
              <a:rPr lang="en-GB" sz="1800" dirty="0"/>
              <a:t>where all the essential data of the e-commerce platform is stored, including user profiles, product details, inventory information, orders, and transaction records. </a:t>
            </a:r>
          </a:p>
          <a:p>
            <a:pPr lvl="2"/>
            <a:r>
              <a:rPr lang="en-GB" sz="1800" dirty="0"/>
              <a:t>include relational databases like MySQL, PostgreSQL, or SQL Server, as well as NoSQL databases like MongoDB or Cassandra, depending on the specific requirements and data models.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264699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9FA-9443-DB2D-6D94-612D7267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/>
              <a:t>Class activity - MCQ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3F48-CEC3-1050-D3AE-E6B311227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8"/>
            <a:ext cx="10650566" cy="533250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Which platform is responsibly for managing user authentication, product catalog management, and orders?</a:t>
            </a:r>
          </a:p>
          <a:p>
            <a:pPr marL="457200" indent="-457200">
              <a:buAutoNum type="alphaUcPeriod"/>
            </a:pPr>
            <a:r>
              <a:rPr lang="en-US" dirty="0"/>
              <a:t>Front-end</a:t>
            </a:r>
          </a:p>
          <a:p>
            <a:pPr marL="457200" indent="-457200">
              <a:buAutoNum type="alphaUcPeriod"/>
            </a:pPr>
            <a:r>
              <a:rPr lang="en-US" sz="2000" dirty="0"/>
              <a:t>Database</a:t>
            </a:r>
          </a:p>
          <a:p>
            <a:pPr marL="457200" indent="-457200">
              <a:buAutoNum type="alphaUcPeriod"/>
            </a:pPr>
            <a:r>
              <a:rPr lang="en-US" dirty="0"/>
              <a:t>Payment gateway </a:t>
            </a:r>
          </a:p>
          <a:p>
            <a:pPr marL="457200" indent="-457200">
              <a:buAutoNum type="alphaUcPeriod"/>
            </a:pPr>
            <a:r>
              <a:rPr lang="en-US" dirty="0"/>
              <a:t>Back-end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To build the front end of an e-commerce platform and create interactive user interfaces, the following technologies are commonly used:</a:t>
            </a:r>
          </a:p>
          <a:p>
            <a:pPr marL="457200" indent="-457200">
              <a:buAutoNum type="alphaUcPeriod"/>
            </a:pPr>
            <a:r>
              <a:rPr lang="en-GB" sz="2000" dirty="0"/>
              <a:t>HTML, CSS, JavaScript</a:t>
            </a:r>
          </a:p>
          <a:p>
            <a:pPr marL="457200" indent="-457200">
              <a:buAutoNum type="alphaUcPeriod"/>
            </a:pPr>
            <a:r>
              <a:rPr lang="en-GB" sz="2000" dirty="0"/>
              <a:t>Python, C#</a:t>
            </a:r>
            <a:endParaRPr lang="en-GB" dirty="0"/>
          </a:p>
          <a:p>
            <a:pPr marL="457200" indent="-457200">
              <a:buAutoNum type="alphaUcPeriod"/>
            </a:pPr>
            <a:r>
              <a:rPr lang="en-GB" sz="2000" dirty="0"/>
              <a:t>C++</a:t>
            </a:r>
          </a:p>
          <a:p>
            <a:pPr marL="457200" indent="-457200">
              <a:buAutoNum type="alphaUcPeriod"/>
            </a:pPr>
            <a:r>
              <a:rPr lang="en-GB" sz="2000" dirty="0"/>
              <a:t>MySQL</a:t>
            </a:r>
          </a:p>
          <a:p>
            <a:pPr marL="457200" indent="-457200">
              <a:buAutoNum type="alphaUcPeriod"/>
            </a:pPr>
            <a:endParaRPr lang="en-GB" sz="2000" dirty="0"/>
          </a:p>
          <a:p>
            <a:pPr marL="457200" indent="-457200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23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119FA-9443-DB2D-6D94-612D7267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>
                <a:solidFill>
                  <a:srgbClr val="FF0000"/>
                </a:solidFill>
              </a:rPr>
              <a:t>Class activity – MCQ – Answers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3F48-CEC3-1050-D3AE-E6B311227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8"/>
            <a:ext cx="10650566" cy="533250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Which platform is responsibly for managing user authentication, product catalog management, and orders?</a:t>
            </a:r>
          </a:p>
          <a:p>
            <a:pPr marL="457200" indent="-457200">
              <a:buAutoNum type="alphaUcPeriod"/>
            </a:pPr>
            <a:r>
              <a:rPr lang="en-US" dirty="0"/>
              <a:t>Front-end</a:t>
            </a:r>
          </a:p>
          <a:p>
            <a:pPr marL="457200" indent="-457200">
              <a:buAutoNum type="alphaUcPeriod"/>
            </a:pPr>
            <a:r>
              <a:rPr lang="en-US" sz="2000" dirty="0"/>
              <a:t>Database</a:t>
            </a:r>
          </a:p>
          <a:p>
            <a:pPr marL="457200" indent="-457200">
              <a:buAutoNum type="alphaUcPeriod"/>
            </a:pPr>
            <a:r>
              <a:rPr lang="en-US" dirty="0"/>
              <a:t>Payment gateway </a:t>
            </a:r>
          </a:p>
          <a:p>
            <a:pPr marL="457200" indent="-457200">
              <a:buAutoNum type="alphaUcPeriod"/>
            </a:pPr>
            <a:r>
              <a:rPr lang="en-US" b="1" dirty="0">
                <a:solidFill>
                  <a:srgbClr val="FF0000"/>
                </a:solidFill>
              </a:rPr>
              <a:t>Back-end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To build the front end of an e-commerce platform and create interactive user interfaces, the following technologies are commonly used:</a:t>
            </a:r>
          </a:p>
          <a:p>
            <a:pPr marL="457200" indent="-457200">
              <a:buAutoNum type="alphaUcPeriod"/>
            </a:pPr>
            <a:r>
              <a:rPr lang="en-GB" sz="2000" b="1" dirty="0">
                <a:solidFill>
                  <a:srgbClr val="FF0000"/>
                </a:solidFill>
              </a:rPr>
              <a:t>HTML, CSS, JavaScript</a:t>
            </a:r>
          </a:p>
          <a:p>
            <a:pPr marL="457200" indent="-457200">
              <a:buAutoNum type="alphaUcPeriod"/>
            </a:pPr>
            <a:r>
              <a:rPr lang="en-GB" sz="2000" dirty="0"/>
              <a:t>Python</a:t>
            </a:r>
            <a:endParaRPr lang="en-GB" dirty="0"/>
          </a:p>
          <a:p>
            <a:pPr marL="457200" indent="-457200">
              <a:buAutoNum type="alphaUcPeriod"/>
            </a:pPr>
            <a:r>
              <a:rPr lang="en-GB" sz="2000" dirty="0"/>
              <a:t>C++</a:t>
            </a:r>
          </a:p>
          <a:p>
            <a:pPr marL="457200" indent="-457200">
              <a:buAutoNum type="alphaUcPeriod"/>
            </a:pPr>
            <a:r>
              <a:rPr lang="en-GB" sz="2000" dirty="0"/>
              <a:t>MySQL</a:t>
            </a:r>
          </a:p>
          <a:p>
            <a:pPr marL="457200" indent="-457200">
              <a:buAutoNum type="alphaUcPeriod"/>
            </a:pPr>
            <a:endParaRPr lang="en-GB" sz="2000" dirty="0"/>
          </a:p>
          <a:p>
            <a:pPr marL="457200" indent="-457200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0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B5DD2-844B-2957-5EF2-75B30018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782004"/>
          </a:xfrm>
        </p:spPr>
        <p:txBody>
          <a:bodyPr>
            <a:normAutofit/>
          </a:bodyPr>
          <a:lstStyle/>
          <a:p>
            <a:r>
              <a:rPr lang="en-ZA" dirty="0"/>
              <a:t>Managing complexity in an IT environment</a:t>
            </a:r>
            <a:br>
              <a:rPr lang="en-ZA" dirty="0"/>
            </a:br>
            <a:r>
              <a:rPr lang="en-ZA" dirty="0"/>
              <a:t>Six ways: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ECF9-00B2-1A4B-44B1-7C5D0639A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801814"/>
            <a:ext cx="8522828" cy="437515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 Understanding Complexity: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Imagine you're building a Lego structure. When the structure gets bigger and more intricate, it becomes harder to manage all the pieces and make changes without messing up other parts.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Similarly, in software development, complexity refers to how difficult it is to </a:t>
            </a: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understand, change, and maintain a software system</a:t>
            </a: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it grows in size and functionality. (Reference: Sommerville, I. (2016). Software Engineering (10th ed.). Pearson.)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 Why Complexity Matters: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software projects become more complex, they become harder to manage, leading to delays, errors, and frustration for developers.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Complex software is like a tangled knot: it's tough to unravel, fix, or add new features without causing more problems. (Reference: McConnell, S. (2004). Code Complete: A Practical Handbook of Software Construction (2nd ed.). Microsoft Press.)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C39B84-5C0A-F45F-9D36-F6D3B13A3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3511" y="33593"/>
            <a:ext cx="3741481" cy="219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1160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  <p:tag name="MENTIMETER_SERIES_ID_KEY" val="aly48acuifpivrcxw4kzyh5rqinn4hm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6765</TotalTime>
  <Words>1214</Words>
  <Application>Microsoft Office PowerPoint</Application>
  <PresentationFormat>Widescreen</PresentationFormat>
  <Paragraphs>88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Cambria</vt:lpstr>
      <vt:lpstr>Gill Sans MT</vt:lpstr>
      <vt:lpstr>White Video box</vt:lpstr>
      <vt:lpstr>PowerPoint Presentation</vt:lpstr>
      <vt:lpstr>FIT 152  Fundamentals of Information Technology</vt:lpstr>
      <vt:lpstr>FIT 152: Module outcomes</vt:lpstr>
      <vt:lpstr>Managing complexity in the IT environment</vt:lpstr>
      <vt:lpstr>Example of a complex software system</vt:lpstr>
      <vt:lpstr>Example of a complex software system</vt:lpstr>
      <vt:lpstr>Class activity - MCQ</vt:lpstr>
      <vt:lpstr>Class activity – MCQ – Answers </vt:lpstr>
      <vt:lpstr>Managing complexity in an IT environment Six ways:</vt:lpstr>
      <vt:lpstr>Managing complexity in an IT environment</vt:lpstr>
      <vt:lpstr>Managing complexity in an IT environment</vt:lpstr>
      <vt:lpstr>Managing complexity in an IT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lastModifiedBy>Daniella Bettoni</cp:lastModifiedBy>
  <cp:revision>100</cp:revision>
  <dcterms:created xsi:type="dcterms:W3CDTF">2021-02-17T07:10:33Z</dcterms:created>
  <dcterms:modified xsi:type="dcterms:W3CDTF">2025-03-04T09:02:55Z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</Properties>
</file>